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Lst>
  <p:notesMasterIdLst>
    <p:notesMasterId r:id="rId27"/>
  </p:notesMasterIdLst>
  <p:handoutMasterIdLst>
    <p:handoutMasterId r:id="rId28"/>
  </p:handoutMasterIdLst>
  <p:sldIdLst>
    <p:sldId id="260" r:id="rId2"/>
    <p:sldId id="295" r:id="rId3"/>
    <p:sldId id="296" r:id="rId4"/>
    <p:sldId id="301" r:id="rId5"/>
    <p:sldId id="298" r:id="rId6"/>
    <p:sldId id="300" r:id="rId7"/>
    <p:sldId id="299" r:id="rId8"/>
    <p:sldId id="302" r:id="rId9"/>
    <p:sldId id="303" r:id="rId10"/>
    <p:sldId id="320" r:id="rId11"/>
    <p:sldId id="304" r:id="rId12"/>
    <p:sldId id="305" r:id="rId13"/>
    <p:sldId id="321" r:id="rId14"/>
    <p:sldId id="306" r:id="rId15"/>
    <p:sldId id="307" r:id="rId16"/>
    <p:sldId id="308" r:id="rId17"/>
    <p:sldId id="309" r:id="rId18"/>
    <p:sldId id="310" r:id="rId19"/>
    <p:sldId id="311" r:id="rId20"/>
    <p:sldId id="312" r:id="rId21"/>
    <p:sldId id="317" r:id="rId22"/>
    <p:sldId id="313" r:id="rId23"/>
    <p:sldId id="314" r:id="rId24"/>
    <p:sldId id="315" r:id="rId25"/>
    <p:sldId id="316" r:id="rId26"/>
  </p:sldIdLst>
  <p:sldSz cx="9144000" cy="6858000" type="screen4x3"/>
  <p:notesSz cx="7099300" cy="10234613"/>
  <p:defaultTextStyle>
    <a:defPPr>
      <a:defRPr lang="de-DE"/>
    </a:defPPr>
    <a:lvl1pPr algn="l" rtl="0" eaLnBrk="0" fontAlgn="base" hangingPunct="0">
      <a:spcBef>
        <a:spcPct val="0"/>
      </a:spcBef>
      <a:spcAft>
        <a:spcPct val="0"/>
      </a:spcAft>
      <a:defRPr sz="1600" kern="1200">
        <a:solidFill>
          <a:schemeClr val="tx1"/>
        </a:solidFill>
        <a:latin typeface="Arial" pitchFamily="34" charset="0"/>
        <a:ea typeface="+mn-ea"/>
        <a:cs typeface="+mn-cs"/>
      </a:defRPr>
    </a:lvl1pPr>
    <a:lvl2pPr marL="457200" algn="l" rtl="0" eaLnBrk="0" fontAlgn="base" hangingPunct="0">
      <a:spcBef>
        <a:spcPct val="0"/>
      </a:spcBef>
      <a:spcAft>
        <a:spcPct val="0"/>
      </a:spcAft>
      <a:defRPr sz="1600" kern="1200">
        <a:solidFill>
          <a:schemeClr val="tx1"/>
        </a:solidFill>
        <a:latin typeface="Arial" pitchFamily="34" charset="0"/>
        <a:ea typeface="+mn-ea"/>
        <a:cs typeface="+mn-cs"/>
      </a:defRPr>
    </a:lvl2pPr>
    <a:lvl3pPr marL="914400" algn="l" rtl="0" eaLnBrk="0" fontAlgn="base" hangingPunct="0">
      <a:spcBef>
        <a:spcPct val="0"/>
      </a:spcBef>
      <a:spcAft>
        <a:spcPct val="0"/>
      </a:spcAft>
      <a:defRPr sz="1600" kern="1200">
        <a:solidFill>
          <a:schemeClr val="tx1"/>
        </a:solidFill>
        <a:latin typeface="Arial" pitchFamily="34" charset="0"/>
        <a:ea typeface="+mn-ea"/>
        <a:cs typeface="+mn-cs"/>
      </a:defRPr>
    </a:lvl3pPr>
    <a:lvl4pPr marL="1371600" algn="l" rtl="0" eaLnBrk="0" fontAlgn="base" hangingPunct="0">
      <a:spcBef>
        <a:spcPct val="0"/>
      </a:spcBef>
      <a:spcAft>
        <a:spcPct val="0"/>
      </a:spcAft>
      <a:defRPr sz="1600" kern="1200">
        <a:solidFill>
          <a:schemeClr val="tx1"/>
        </a:solidFill>
        <a:latin typeface="Arial" pitchFamily="34" charset="0"/>
        <a:ea typeface="+mn-ea"/>
        <a:cs typeface="+mn-cs"/>
      </a:defRPr>
    </a:lvl4pPr>
    <a:lvl5pPr marL="1828800" algn="l" rtl="0" eaLnBrk="0" fontAlgn="base" hangingPunct="0">
      <a:spcBef>
        <a:spcPct val="0"/>
      </a:spcBef>
      <a:spcAft>
        <a:spcPct val="0"/>
      </a:spcAft>
      <a:defRPr sz="1600" kern="1200">
        <a:solidFill>
          <a:schemeClr val="tx1"/>
        </a:solidFill>
        <a:latin typeface="Arial" pitchFamily="34" charset="0"/>
        <a:ea typeface="+mn-ea"/>
        <a:cs typeface="+mn-cs"/>
      </a:defRPr>
    </a:lvl5pPr>
    <a:lvl6pPr marL="2286000" algn="l" defTabSz="914400" rtl="0" eaLnBrk="1" latinLnBrk="0" hangingPunct="1">
      <a:defRPr sz="1600" kern="1200">
        <a:solidFill>
          <a:schemeClr val="tx1"/>
        </a:solidFill>
        <a:latin typeface="Arial" pitchFamily="34" charset="0"/>
        <a:ea typeface="+mn-ea"/>
        <a:cs typeface="+mn-cs"/>
      </a:defRPr>
    </a:lvl6pPr>
    <a:lvl7pPr marL="2743200" algn="l" defTabSz="914400" rtl="0" eaLnBrk="1" latinLnBrk="0" hangingPunct="1">
      <a:defRPr sz="1600" kern="1200">
        <a:solidFill>
          <a:schemeClr val="tx1"/>
        </a:solidFill>
        <a:latin typeface="Arial" pitchFamily="34" charset="0"/>
        <a:ea typeface="+mn-ea"/>
        <a:cs typeface="+mn-cs"/>
      </a:defRPr>
    </a:lvl7pPr>
    <a:lvl8pPr marL="3200400" algn="l" defTabSz="914400" rtl="0" eaLnBrk="1" latinLnBrk="0" hangingPunct="1">
      <a:defRPr sz="1600" kern="1200">
        <a:solidFill>
          <a:schemeClr val="tx1"/>
        </a:solidFill>
        <a:latin typeface="Arial" pitchFamily="34" charset="0"/>
        <a:ea typeface="+mn-ea"/>
        <a:cs typeface="+mn-cs"/>
      </a:defRPr>
    </a:lvl8pPr>
    <a:lvl9pPr marL="3657600" algn="l" defTabSz="914400" rtl="0" eaLnBrk="1" latinLnBrk="0" hangingPunct="1">
      <a:defRPr sz="1600"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C0"/>
    <a:srgbClr val="990033"/>
    <a:srgbClr val="336600"/>
    <a:srgbClr val="008000"/>
    <a:srgbClr val="FFFF00"/>
    <a:srgbClr val="FF66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3" autoAdjust="0"/>
    <p:restoredTop sz="94622" autoAdjust="0"/>
  </p:normalViewPr>
  <p:slideViewPr>
    <p:cSldViewPr>
      <p:cViewPr>
        <p:scale>
          <a:sx n="109" d="100"/>
          <a:sy n="109" d="100"/>
        </p:scale>
        <p:origin x="-960"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100" d="100"/>
          <a:sy n="100" d="100"/>
        </p:scale>
        <p:origin x="-1476" y="372"/>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defTabSz="990600">
              <a:defRPr sz="1300">
                <a:solidFill>
                  <a:schemeClr val="bg1"/>
                </a:solidFill>
                <a:latin typeface="Arial" charset="0"/>
              </a:defRPr>
            </a:lvl1pPr>
          </a:lstStyle>
          <a:p>
            <a:pPr>
              <a:defRPr/>
            </a:pPr>
            <a:endParaRPr lang="de-DE"/>
          </a:p>
        </p:txBody>
      </p:sp>
      <p:sp>
        <p:nvSpPr>
          <p:cNvPr id="56323" name="Rectangle 3"/>
          <p:cNvSpPr>
            <a:spLocks noGrp="1" noChangeArrowheads="1"/>
          </p:cNvSpPr>
          <p:nvPr>
            <p:ph type="dt" sz="quarter" idx="1"/>
          </p:nvPr>
        </p:nvSpPr>
        <p:spPr bwMode="auto">
          <a:xfrm>
            <a:off x="4022725"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algn="r" defTabSz="990600">
              <a:defRPr sz="1300">
                <a:solidFill>
                  <a:schemeClr val="bg1"/>
                </a:solidFill>
                <a:latin typeface="Arial" charset="0"/>
              </a:defRPr>
            </a:lvl1pPr>
          </a:lstStyle>
          <a:p>
            <a:pPr>
              <a:defRPr/>
            </a:pPr>
            <a:endParaRPr lang="de-DE"/>
          </a:p>
        </p:txBody>
      </p:sp>
      <p:sp>
        <p:nvSpPr>
          <p:cNvPr id="56324" name="Rectangle 4"/>
          <p:cNvSpPr>
            <a:spLocks noGrp="1" noChangeArrowheads="1"/>
          </p:cNvSpPr>
          <p:nvPr>
            <p:ph type="ftr" sz="quarter" idx="2"/>
          </p:nvPr>
        </p:nvSpPr>
        <p:spPr bwMode="auto">
          <a:xfrm>
            <a:off x="0" y="9723438"/>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defTabSz="990600">
              <a:defRPr sz="1300">
                <a:solidFill>
                  <a:schemeClr val="bg1"/>
                </a:solidFill>
                <a:latin typeface="Arial" charset="0"/>
              </a:defRPr>
            </a:lvl1pPr>
          </a:lstStyle>
          <a:p>
            <a:pPr>
              <a:defRPr/>
            </a:pPr>
            <a:endParaRPr lang="de-DE"/>
          </a:p>
        </p:txBody>
      </p:sp>
      <p:sp>
        <p:nvSpPr>
          <p:cNvPr id="56325" name="Rectangle 5"/>
          <p:cNvSpPr>
            <a:spLocks noGrp="1" noChangeArrowheads="1"/>
          </p:cNvSpPr>
          <p:nvPr>
            <p:ph type="sldNum" sz="quarter" idx="3"/>
          </p:nvPr>
        </p:nvSpPr>
        <p:spPr bwMode="auto">
          <a:xfrm>
            <a:off x="4022725" y="9723438"/>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algn="r" defTabSz="990600">
              <a:defRPr sz="1300">
                <a:solidFill>
                  <a:schemeClr val="bg1"/>
                </a:solidFill>
                <a:latin typeface="Arial" charset="0"/>
              </a:defRPr>
            </a:lvl1pPr>
          </a:lstStyle>
          <a:p>
            <a:pPr>
              <a:defRPr/>
            </a:pPr>
            <a:fld id="{99EC5BA8-499F-4BC2-BDF8-A22B5F54C645}" type="slidenum">
              <a:rPr lang="de-DE"/>
              <a:pPr>
                <a:defRPr/>
              </a:pPr>
              <a:t>‹Nr.›</a:t>
            </a:fld>
            <a:endParaRPr lang="de-DE"/>
          </a:p>
        </p:txBody>
      </p:sp>
    </p:spTree>
    <p:extLst>
      <p:ext uri="{BB962C8B-B14F-4D97-AF65-F5344CB8AC3E}">
        <p14:creationId xmlns:p14="http://schemas.microsoft.com/office/powerpoint/2010/main" val="11618121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394"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defTabSz="990600">
              <a:defRPr sz="1300">
                <a:solidFill>
                  <a:schemeClr val="bg1"/>
                </a:solidFill>
                <a:latin typeface="Arial" charset="0"/>
              </a:defRPr>
            </a:lvl1pPr>
          </a:lstStyle>
          <a:p>
            <a:pPr>
              <a:defRPr/>
            </a:pPr>
            <a:endParaRPr lang="de-DE"/>
          </a:p>
        </p:txBody>
      </p:sp>
      <p:sp>
        <p:nvSpPr>
          <p:cNvPr id="59395" name="Rectangle 3"/>
          <p:cNvSpPr>
            <a:spLocks noGrp="1" noChangeArrowheads="1"/>
          </p:cNvSpPr>
          <p:nvPr>
            <p:ph type="dt" idx="1"/>
          </p:nvPr>
        </p:nvSpPr>
        <p:spPr bwMode="auto">
          <a:xfrm>
            <a:off x="4022725"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algn="r" defTabSz="990600">
              <a:defRPr sz="1300">
                <a:solidFill>
                  <a:schemeClr val="bg1"/>
                </a:solidFill>
                <a:latin typeface="Arial" charset="0"/>
              </a:defRPr>
            </a:lvl1pPr>
          </a:lstStyle>
          <a:p>
            <a:pPr>
              <a:defRPr/>
            </a:pPr>
            <a:endParaRPr lang="de-DE"/>
          </a:p>
        </p:txBody>
      </p:sp>
      <p:sp>
        <p:nvSpPr>
          <p:cNvPr id="34820" name="Rectangle 4"/>
          <p:cNvSpPr>
            <a:spLocks noGrp="1" noRot="1" noChangeAspect="1" noChangeArrowheads="1" noTextEdit="1"/>
          </p:cNvSpPr>
          <p:nvPr>
            <p:ph type="sldImg" idx="2"/>
          </p:nvPr>
        </p:nvSpPr>
        <p:spPr bwMode="auto">
          <a:xfrm>
            <a:off x="992188" y="768350"/>
            <a:ext cx="5114925" cy="383698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9397" name="Rectangle 5"/>
          <p:cNvSpPr>
            <a:spLocks noGrp="1" noChangeArrowheads="1"/>
          </p:cNvSpPr>
          <p:nvPr>
            <p:ph type="body" sz="quarter" idx="3"/>
          </p:nvPr>
        </p:nvSpPr>
        <p:spPr bwMode="auto">
          <a:xfrm>
            <a:off x="946150" y="4860925"/>
            <a:ext cx="5207000" cy="4605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p>
            <a:pPr lvl="0"/>
            <a:r>
              <a:rPr lang="de-DE" noProof="0" smtClean="0"/>
              <a:t>Klicken Sie, um die Formate des Vorlagentextes zu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p>
        </p:txBody>
      </p:sp>
      <p:sp>
        <p:nvSpPr>
          <p:cNvPr id="59398" name="Rectangle 6"/>
          <p:cNvSpPr>
            <a:spLocks noGrp="1" noChangeArrowheads="1"/>
          </p:cNvSpPr>
          <p:nvPr>
            <p:ph type="ftr" sz="quarter" idx="4"/>
          </p:nvPr>
        </p:nvSpPr>
        <p:spPr bwMode="auto">
          <a:xfrm>
            <a:off x="0" y="9723438"/>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defTabSz="990600">
              <a:defRPr sz="1300">
                <a:solidFill>
                  <a:schemeClr val="bg1"/>
                </a:solidFill>
                <a:latin typeface="Arial" charset="0"/>
              </a:defRPr>
            </a:lvl1pPr>
          </a:lstStyle>
          <a:p>
            <a:pPr>
              <a:defRPr/>
            </a:pPr>
            <a:endParaRPr lang="de-DE"/>
          </a:p>
        </p:txBody>
      </p:sp>
      <p:sp>
        <p:nvSpPr>
          <p:cNvPr id="59399" name="Rectangle 7"/>
          <p:cNvSpPr>
            <a:spLocks noGrp="1" noChangeArrowheads="1"/>
          </p:cNvSpPr>
          <p:nvPr>
            <p:ph type="sldNum" sz="quarter" idx="5"/>
          </p:nvPr>
        </p:nvSpPr>
        <p:spPr bwMode="auto">
          <a:xfrm>
            <a:off x="4022725" y="9723438"/>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algn="r" defTabSz="990600">
              <a:defRPr sz="1300">
                <a:solidFill>
                  <a:schemeClr val="bg1"/>
                </a:solidFill>
                <a:latin typeface="Arial" charset="0"/>
              </a:defRPr>
            </a:lvl1pPr>
          </a:lstStyle>
          <a:p>
            <a:pPr>
              <a:defRPr/>
            </a:pPr>
            <a:fld id="{60DD29F0-4FDB-478E-BD7F-7B9E7BC08A5C}" type="slidenum">
              <a:rPr lang="de-DE"/>
              <a:pPr>
                <a:defRPr/>
              </a:pPr>
              <a:t>‹Nr.›</a:t>
            </a:fld>
            <a:endParaRPr lang="de-DE"/>
          </a:p>
        </p:txBody>
      </p:sp>
    </p:spTree>
    <p:extLst>
      <p:ext uri="{BB962C8B-B14F-4D97-AF65-F5344CB8AC3E}">
        <p14:creationId xmlns:p14="http://schemas.microsoft.com/office/powerpoint/2010/main" val="415117134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lvl1pPr defTabSz="990600">
              <a:defRPr sz="1600">
                <a:solidFill>
                  <a:schemeClr val="tx1"/>
                </a:solidFill>
                <a:latin typeface="Arial" pitchFamily="34" charset="0"/>
              </a:defRPr>
            </a:lvl1pPr>
            <a:lvl2pPr marL="742950" indent="-285750" defTabSz="990600">
              <a:defRPr sz="1600">
                <a:solidFill>
                  <a:schemeClr val="tx1"/>
                </a:solidFill>
                <a:latin typeface="Arial" pitchFamily="34" charset="0"/>
              </a:defRPr>
            </a:lvl2pPr>
            <a:lvl3pPr marL="1143000" indent="-228600" defTabSz="990600">
              <a:defRPr sz="1600">
                <a:solidFill>
                  <a:schemeClr val="tx1"/>
                </a:solidFill>
                <a:latin typeface="Arial" pitchFamily="34" charset="0"/>
              </a:defRPr>
            </a:lvl3pPr>
            <a:lvl4pPr marL="1600200" indent="-228600" defTabSz="990600">
              <a:defRPr sz="1600">
                <a:solidFill>
                  <a:schemeClr val="tx1"/>
                </a:solidFill>
                <a:latin typeface="Arial" pitchFamily="34" charset="0"/>
              </a:defRPr>
            </a:lvl4pPr>
            <a:lvl5pPr marL="2057400" indent="-228600" defTabSz="990600">
              <a:defRPr sz="1600">
                <a:solidFill>
                  <a:schemeClr val="tx1"/>
                </a:solidFill>
                <a:latin typeface="Arial" pitchFamily="34" charset="0"/>
              </a:defRPr>
            </a:lvl5pPr>
            <a:lvl6pPr marL="2514600" indent="-228600" defTabSz="990600" eaLnBrk="0" fontAlgn="base" hangingPunct="0">
              <a:spcBef>
                <a:spcPct val="0"/>
              </a:spcBef>
              <a:spcAft>
                <a:spcPct val="0"/>
              </a:spcAft>
              <a:defRPr sz="1600">
                <a:solidFill>
                  <a:schemeClr val="tx1"/>
                </a:solidFill>
                <a:latin typeface="Arial" pitchFamily="34" charset="0"/>
              </a:defRPr>
            </a:lvl6pPr>
            <a:lvl7pPr marL="2971800" indent="-228600" defTabSz="990600" eaLnBrk="0" fontAlgn="base" hangingPunct="0">
              <a:spcBef>
                <a:spcPct val="0"/>
              </a:spcBef>
              <a:spcAft>
                <a:spcPct val="0"/>
              </a:spcAft>
              <a:defRPr sz="1600">
                <a:solidFill>
                  <a:schemeClr val="tx1"/>
                </a:solidFill>
                <a:latin typeface="Arial" pitchFamily="34" charset="0"/>
              </a:defRPr>
            </a:lvl7pPr>
            <a:lvl8pPr marL="3429000" indent="-228600" defTabSz="990600" eaLnBrk="0" fontAlgn="base" hangingPunct="0">
              <a:spcBef>
                <a:spcPct val="0"/>
              </a:spcBef>
              <a:spcAft>
                <a:spcPct val="0"/>
              </a:spcAft>
              <a:defRPr sz="1600">
                <a:solidFill>
                  <a:schemeClr val="tx1"/>
                </a:solidFill>
                <a:latin typeface="Arial" pitchFamily="34" charset="0"/>
              </a:defRPr>
            </a:lvl8pPr>
            <a:lvl9pPr marL="3886200" indent="-228600" defTabSz="990600" eaLnBrk="0" fontAlgn="base" hangingPunct="0">
              <a:spcBef>
                <a:spcPct val="0"/>
              </a:spcBef>
              <a:spcAft>
                <a:spcPct val="0"/>
              </a:spcAft>
              <a:defRPr sz="1600">
                <a:solidFill>
                  <a:schemeClr val="tx1"/>
                </a:solidFill>
                <a:latin typeface="Arial" pitchFamily="34" charset="0"/>
              </a:defRPr>
            </a:lvl9pPr>
          </a:lstStyle>
          <a:p>
            <a:fld id="{28AFCEA3-8C4C-4667-AA02-9BEAC17ADF2F}" type="slidenum">
              <a:rPr lang="de-DE" altLang="de-DE" sz="1300" smtClean="0">
                <a:solidFill>
                  <a:schemeClr val="bg1"/>
                </a:solidFill>
              </a:rPr>
              <a:pPr/>
              <a:t>1</a:t>
            </a:fld>
            <a:endParaRPr lang="de-DE" altLang="de-DE" sz="1300" smtClean="0">
              <a:solidFill>
                <a:schemeClr val="bg1"/>
              </a:solidFill>
            </a:endParaRPr>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p:spPr>
        <p:txBody>
          <a:bodyPr/>
          <a:lstStyle/>
          <a:p>
            <a:pPr marL="190500" indent="-190500"/>
            <a:r>
              <a:rPr lang="de-DE" altLang="de-DE" sz="1400" smtClean="0"/>
              <a:t>1: Rechnen Sie für diesen Vortrag ca. 30 – 45 Minuten + ca. 10 Min. Diskussionszeit.</a:t>
            </a:r>
          </a:p>
          <a:p>
            <a:pPr marL="190500" indent="-190500"/>
            <a:endParaRPr lang="de-DE" altLang="de-DE" sz="1400" smtClean="0"/>
          </a:p>
          <a:p>
            <a:pPr marL="190500" indent="-190500"/>
            <a:r>
              <a:rPr lang="de-DE" altLang="de-DE" sz="1400" smtClean="0"/>
              <a:t>2: Ihr Vortrag wird sehr viel lebendiger, wenn Sie Anschauungsmaterial mitbringen und verwenden:</a:t>
            </a:r>
            <a:br>
              <a:rPr lang="de-DE" altLang="de-DE" sz="1400" smtClean="0"/>
            </a:br>
            <a:r>
              <a:rPr lang="de-DE" altLang="de-DE" sz="1400" smtClean="0"/>
              <a:t>&gt; Impfpass</a:t>
            </a:r>
          </a:p>
          <a:p>
            <a:pPr marL="190500" indent="-190500"/>
            <a:r>
              <a:rPr lang="de-DE" altLang="de-DE" sz="1400" smtClean="0"/>
              <a:t>    &gt; Muster der bei Ihnen verwendeten Handschuharten</a:t>
            </a:r>
          </a:p>
          <a:p>
            <a:pPr marL="190500" indent="-190500"/>
            <a:r>
              <a:rPr lang="de-DE" altLang="de-DE" sz="1400" smtClean="0"/>
              <a:t>    &gt; Schutzschürze, Schutzkittel, Mund-Nasenschutz, Schutzbrille</a:t>
            </a:r>
          </a:p>
          <a:p>
            <a:pPr marL="190500" indent="-190500"/>
            <a:r>
              <a:rPr lang="de-DE" altLang="de-DE" sz="1400" smtClean="0"/>
              <a:t>    &gt; Muster der bei Ihnen verwendeten Handpflege- und</a:t>
            </a:r>
            <a:br>
              <a:rPr lang="de-DE" altLang="de-DE" sz="1400" smtClean="0"/>
            </a:br>
            <a:r>
              <a:rPr lang="de-DE" altLang="de-DE" sz="1400" smtClean="0"/>
              <a:t>   Händedesinfektionsmittel.</a:t>
            </a:r>
          </a:p>
          <a:p>
            <a:pPr marL="190500" indent="-190500"/>
            <a:r>
              <a:rPr lang="de-DE" altLang="de-DE" sz="1400" smtClean="0"/>
              <a:t>    &gt; Muster der bei Ihnen verwendeten Behältnisse zur</a:t>
            </a:r>
            <a:br>
              <a:rPr lang="de-DE" altLang="de-DE" sz="1400" smtClean="0"/>
            </a:br>
            <a:r>
              <a:rPr lang="de-DE" altLang="de-DE" sz="1400" smtClean="0"/>
              <a:t>   Kanülenentsorgung.</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lvl1pPr defTabSz="990600">
              <a:defRPr sz="1600">
                <a:solidFill>
                  <a:schemeClr val="tx1"/>
                </a:solidFill>
                <a:latin typeface="Arial" pitchFamily="34" charset="0"/>
              </a:defRPr>
            </a:lvl1pPr>
            <a:lvl2pPr marL="742950" indent="-285750" defTabSz="990600">
              <a:defRPr sz="1600">
                <a:solidFill>
                  <a:schemeClr val="tx1"/>
                </a:solidFill>
                <a:latin typeface="Arial" pitchFamily="34" charset="0"/>
              </a:defRPr>
            </a:lvl2pPr>
            <a:lvl3pPr marL="1143000" indent="-228600" defTabSz="990600">
              <a:defRPr sz="1600">
                <a:solidFill>
                  <a:schemeClr val="tx1"/>
                </a:solidFill>
                <a:latin typeface="Arial" pitchFamily="34" charset="0"/>
              </a:defRPr>
            </a:lvl3pPr>
            <a:lvl4pPr marL="1600200" indent="-228600" defTabSz="990600">
              <a:defRPr sz="1600">
                <a:solidFill>
                  <a:schemeClr val="tx1"/>
                </a:solidFill>
                <a:latin typeface="Arial" pitchFamily="34" charset="0"/>
              </a:defRPr>
            </a:lvl4pPr>
            <a:lvl5pPr marL="2057400" indent="-228600" defTabSz="990600">
              <a:defRPr sz="1600">
                <a:solidFill>
                  <a:schemeClr val="tx1"/>
                </a:solidFill>
                <a:latin typeface="Arial" pitchFamily="34" charset="0"/>
              </a:defRPr>
            </a:lvl5pPr>
            <a:lvl6pPr marL="2514600" indent="-228600" defTabSz="990600" eaLnBrk="0" fontAlgn="base" hangingPunct="0">
              <a:spcBef>
                <a:spcPct val="0"/>
              </a:spcBef>
              <a:spcAft>
                <a:spcPct val="0"/>
              </a:spcAft>
              <a:defRPr sz="1600">
                <a:solidFill>
                  <a:schemeClr val="tx1"/>
                </a:solidFill>
                <a:latin typeface="Arial" pitchFamily="34" charset="0"/>
              </a:defRPr>
            </a:lvl6pPr>
            <a:lvl7pPr marL="2971800" indent="-228600" defTabSz="990600" eaLnBrk="0" fontAlgn="base" hangingPunct="0">
              <a:spcBef>
                <a:spcPct val="0"/>
              </a:spcBef>
              <a:spcAft>
                <a:spcPct val="0"/>
              </a:spcAft>
              <a:defRPr sz="1600">
                <a:solidFill>
                  <a:schemeClr val="tx1"/>
                </a:solidFill>
                <a:latin typeface="Arial" pitchFamily="34" charset="0"/>
              </a:defRPr>
            </a:lvl7pPr>
            <a:lvl8pPr marL="3429000" indent="-228600" defTabSz="990600" eaLnBrk="0" fontAlgn="base" hangingPunct="0">
              <a:spcBef>
                <a:spcPct val="0"/>
              </a:spcBef>
              <a:spcAft>
                <a:spcPct val="0"/>
              </a:spcAft>
              <a:defRPr sz="1600">
                <a:solidFill>
                  <a:schemeClr val="tx1"/>
                </a:solidFill>
                <a:latin typeface="Arial" pitchFamily="34" charset="0"/>
              </a:defRPr>
            </a:lvl8pPr>
            <a:lvl9pPr marL="3886200" indent="-228600" defTabSz="990600" eaLnBrk="0" fontAlgn="base" hangingPunct="0">
              <a:spcBef>
                <a:spcPct val="0"/>
              </a:spcBef>
              <a:spcAft>
                <a:spcPct val="0"/>
              </a:spcAft>
              <a:defRPr sz="1600">
                <a:solidFill>
                  <a:schemeClr val="tx1"/>
                </a:solidFill>
                <a:latin typeface="Arial" pitchFamily="34" charset="0"/>
              </a:defRPr>
            </a:lvl9pPr>
          </a:lstStyle>
          <a:p>
            <a:fld id="{87E0BEBC-FA9D-417D-B6C9-8B7616873417}" type="slidenum">
              <a:rPr lang="de-DE" altLang="de-DE" sz="1300" smtClean="0">
                <a:solidFill>
                  <a:schemeClr val="bg1"/>
                </a:solidFill>
              </a:rPr>
              <a:pPr/>
              <a:t>2</a:t>
            </a:fld>
            <a:endParaRPr lang="de-DE" altLang="de-DE" sz="1300" smtClean="0">
              <a:solidFill>
                <a:schemeClr val="bg1"/>
              </a:solidFill>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p:spPr>
        <p:txBody>
          <a:bodyPr/>
          <a:lstStyle/>
          <a:p>
            <a:pPr marL="192088" indent="-192088"/>
            <a:r>
              <a:rPr lang="de-DE" altLang="de-DE" sz="1400" smtClean="0"/>
              <a:t>1: Aerogene Übertragungen (also Übertragungen durch den Luftweg) haben meist etwas mit Tröpfchen, selten etwas mit Staub und praktisch nie etwas mit Luft als solches zu tun.</a:t>
            </a:r>
          </a:p>
          <a:p>
            <a:pPr marL="192088" indent="-192088"/>
            <a:endParaRPr lang="de-DE" altLang="de-DE" sz="1400" smtClean="0"/>
          </a:p>
          <a:p>
            <a:pPr marL="192088" indent="-192088"/>
            <a:r>
              <a:rPr lang="de-DE" altLang="de-DE" sz="1400" smtClean="0"/>
              <a:t>2: Kontaktübertragungen kommen fast immer durch Hände zustande; entweder durch direkte Berührungen (z.B. Handkontakt mit Wunde) oder durch Berührung von Gegenständen, die bei ihrem Gebrauch Keime weitergeben (z.B. steril zu verwendende Instrumente).</a:t>
            </a:r>
          </a:p>
          <a:p>
            <a:pPr marL="192088" indent="-192088"/>
            <a:endParaRPr lang="de-DE" altLang="de-DE" sz="1400" smtClean="0"/>
          </a:p>
          <a:p>
            <a:pPr marL="192088" indent="-192088"/>
            <a:r>
              <a:rPr lang="de-DE" altLang="de-DE" sz="1400" smtClean="0"/>
              <a:t>3: Die hier genannten Erkrankungen kommen natürlich unterschiedlich oft vor. Häufig sind die zuerst genannten Infektionen.</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lvl1pPr defTabSz="990600">
              <a:defRPr sz="1600">
                <a:solidFill>
                  <a:schemeClr val="tx1"/>
                </a:solidFill>
                <a:latin typeface="Arial" pitchFamily="34" charset="0"/>
              </a:defRPr>
            </a:lvl1pPr>
            <a:lvl2pPr marL="742950" indent="-285750" defTabSz="990600">
              <a:defRPr sz="1600">
                <a:solidFill>
                  <a:schemeClr val="tx1"/>
                </a:solidFill>
                <a:latin typeface="Arial" pitchFamily="34" charset="0"/>
              </a:defRPr>
            </a:lvl2pPr>
            <a:lvl3pPr marL="1143000" indent="-228600" defTabSz="990600">
              <a:defRPr sz="1600">
                <a:solidFill>
                  <a:schemeClr val="tx1"/>
                </a:solidFill>
                <a:latin typeface="Arial" pitchFamily="34" charset="0"/>
              </a:defRPr>
            </a:lvl3pPr>
            <a:lvl4pPr marL="1600200" indent="-228600" defTabSz="990600">
              <a:defRPr sz="1600">
                <a:solidFill>
                  <a:schemeClr val="tx1"/>
                </a:solidFill>
                <a:latin typeface="Arial" pitchFamily="34" charset="0"/>
              </a:defRPr>
            </a:lvl4pPr>
            <a:lvl5pPr marL="2057400" indent="-228600" defTabSz="990600">
              <a:defRPr sz="1600">
                <a:solidFill>
                  <a:schemeClr val="tx1"/>
                </a:solidFill>
                <a:latin typeface="Arial" pitchFamily="34" charset="0"/>
              </a:defRPr>
            </a:lvl5pPr>
            <a:lvl6pPr marL="2514600" indent="-228600" defTabSz="990600" eaLnBrk="0" fontAlgn="base" hangingPunct="0">
              <a:spcBef>
                <a:spcPct val="0"/>
              </a:spcBef>
              <a:spcAft>
                <a:spcPct val="0"/>
              </a:spcAft>
              <a:defRPr sz="1600">
                <a:solidFill>
                  <a:schemeClr val="tx1"/>
                </a:solidFill>
                <a:latin typeface="Arial" pitchFamily="34" charset="0"/>
              </a:defRPr>
            </a:lvl6pPr>
            <a:lvl7pPr marL="2971800" indent="-228600" defTabSz="990600" eaLnBrk="0" fontAlgn="base" hangingPunct="0">
              <a:spcBef>
                <a:spcPct val="0"/>
              </a:spcBef>
              <a:spcAft>
                <a:spcPct val="0"/>
              </a:spcAft>
              <a:defRPr sz="1600">
                <a:solidFill>
                  <a:schemeClr val="tx1"/>
                </a:solidFill>
                <a:latin typeface="Arial" pitchFamily="34" charset="0"/>
              </a:defRPr>
            </a:lvl7pPr>
            <a:lvl8pPr marL="3429000" indent="-228600" defTabSz="990600" eaLnBrk="0" fontAlgn="base" hangingPunct="0">
              <a:spcBef>
                <a:spcPct val="0"/>
              </a:spcBef>
              <a:spcAft>
                <a:spcPct val="0"/>
              </a:spcAft>
              <a:defRPr sz="1600">
                <a:solidFill>
                  <a:schemeClr val="tx1"/>
                </a:solidFill>
                <a:latin typeface="Arial" pitchFamily="34" charset="0"/>
              </a:defRPr>
            </a:lvl8pPr>
            <a:lvl9pPr marL="3886200" indent="-228600" defTabSz="990600" eaLnBrk="0" fontAlgn="base" hangingPunct="0">
              <a:spcBef>
                <a:spcPct val="0"/>
              </a:spcBef>
              <a:spcAft>
                <a:spcPct val="0"/>
              </a:spcAft>
              <a:defRPr sz="1600">
                <a:solidFill>
                  <a:schemeClr val="tx1"/>
                </a:solidFill>
                <a:latin typeface="Arial" pitchFamily="34" charset="0"/>
              </a:defRPr>
            </a:lvl9pPr>
          </a:lstStyle>
          <a:p>
            <a:fld id="{56BC1F8D-F314-4664-B8DF-C0D2C80E551F}" type="slidenum">
              <a:rPr lang="de-DE" altLang="de-DE" sz="1300" smtClean="0">
                <a:solidFill>
                  <a:schemeClr val="bg1"/>
                </a:solidFill>
              </a:rPr>
              <a:pPr/>
              <a:t>3</a:t>
            </a:fld>
            <a:endParaRPr lang="de-DE" altLang="de-DE" sz="1300" smtClean="0">
              <a:solidFill>
                <a:schemeClr val="bg1"/>
              </a:solidFill>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p:spPr>
        <p:txBody>
          <a:bodyPr/>
          <a:lstStyle/>
          <a:p>
            <a:pPr marL="190500" indent="-190500"/>
            <a:r>
              <a:rPr lang="de-DE" altLang="de-DE" sz="1400" smtClean="0"/>
              <a:t>1: Die meisten Maßnahmen der Personalhygiene, wie z.B. das Stellen Persönlicher Schutzausrüstung, sind für den Arbeitgeber durchaus mit Kosten verbunden, die vor allem dem Wohl der Mitarbeiter zugute kommen sollen.Da ist es ärgerlich, wenn von dieser Seite die zu erwartende Wertschätzung fehlt.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lvl1pPr defTabSz="990600">
              <a:defRPr sz="1600">
                <a:solidFill>
                  <a:schemeClr val="tx1"/>
                </a:solidFill>
                <a:latin typeface="Arial" pitchFamily="34" charset="0"/>
              </a:defRPr>
            </a:lvl1pPr>
            <a:lvl2pPr marL="742950" indent="-285750" defTabSz="990600">
              <a:defRPr sz="1600">
                <a:solidFill>
                  <a:schemeClr val="tx1"/>
                </a:solidFill>
                <a:latin typeface="Arial" pitchFamily="34" charset="0"/>
              </a:defRPr>
            </a:lvl2pPr>
            <a:lvl3pPr marL="1143000" indent="-228600" defTabSz="990600">
              <a:defRPr sz="1600">
                <a:solidFill>
                  <a:schemeClr val="tx1"/>
                </a:solidFill>
                <a:latin typeface="Arial" pitchFamily="34" charset="0"/>
              </a:defRPr>
            </a:lvl3pPr>
            <a:lvl4pPr marL="1600200" indent="-228600" defTabSz="990600">
              <a:defRPr sz="1600">
                <a:solidFill>
                  <a:schemeClr val="tx1"/>
                </a:solidFill>
                <a:latin typeface="Arial" pitchFamily="34" charset="0"/>
              </a:defRPr>
            </a:lvl4pPr>
            <a:lvl5pPr marL="2057400" indent="-228600" defTabSz="990600">
              <a:defRPr sz="1600">
                <a:solidFill>
                  <a:schemeClr val="tx1"/>
                </a:solidFill>
                <a:latin typeface="Arial" pitchFamily="34" charset="0"/>
              </a:defRPr>
            </a:lvl5pPr>
            <a:lvl6pPr marL="2514600" indent="-228600" defTabSz="990600" eaLnBrk="0" fontAlgn="base" hangingPunct="0">
              <a:spcBef>
                <a:spcPct val="0"/>
              </a:spcBef>
              <a:spcAft>
                <a:spcPct val="0"/>
              </a:spcAft>
              <a:defRPr sz="1600">
                <a:solidFill>
                  <a:schemeClr val="tx1"/>
                </a:solidFill>
                <a:latin typeface="Arial" pitchFamily="34" charset="0"/>
              </a:defRPr>
            </a:lvl6pPr>
            <a:lvl7pPr marL="2971800" indent="-228600" defTabSz="990600" eaLnBrk="0" fontAlgn="base" hangingPunct="0">
              <a:spcBef>
                <a:spcPct val="0"/>
              </a:spcBef>
              <a:spcAft>
                <a:spcPct val="0"/>
              </a:spcAft>
              <a:defRPr sz="1600">
                <a:solidFill>
                  <a:schemeClr val="tx1"/>
                </a:solidFill>
                <a:latin typeface="Arial" pitchFamily="34" charset="0"/>
              </a:defRPr>
            </a:lvl7pPr>
            <a:lvl8pPr marL="3429000" indent="-228600" defTabSz="990600" eaLnBrk="0" fontAlgn="base" hangingPunct="0">
              <a:spcBef>
                <a:spcPct val="0"/>
              </a:spcBef>
              <a:spcAft>
                <a:spcPct val="0"/>
              </a:spcAft>
              <a:defRPr sz="1600">
                <a:solidFill>
                  <a:schemeClr val="tx1"/>
                </a:solidFill>
                <a:latin typeface="Arial" pitchFamily="34" charset="0"/>
              </a:defRPr>
            </a:lvl8pPr>
            <a:lvl9pPr marL="3886200" indent="-228600" defTabSz="990600" eaLnBrk="0" fontAlgn="base" hangingPunct="0">
              <a:spcBef>
                <a:spcPct val="0"/>
              </a:spcBef>
              <a:spcAft>
                <a:spcPct val="0"/>
              </a:spcAft>
              <a:defRPr sz="1600">
                <a:solidFill>
                  <a:schemeClr val="tx1"/>
                </a:solidFill>
                <a:latin typeface="Arial" pitchFamily="34" charset="0"/>
              </a:defRPr>
            </a:lvl9pPr>
          </a:lstStyle>
          <a:p>
            <a:fld id="{25DB470A-1A48-4C40-A3BD-B258FC692599}" type="slidenum">
              <a:rPr lang="de-DE" altLang="de-DE" sz="1300" smtClean="0">
                <a:solidFill>
                  <a:schemeClr val="bg1"/>
                </a:solidFill>
              </a:rPr>
              <a:pPr/>
              <a:t>4</a:t>
            </a:fld>
            <a:endParaRPr lang="de-DE" altLang="de-DE" sz="1300" smtClean="0">
              <a:solidFill>
                <a:schemeClr val="bg1"/>
              </a:solidFill>
            </a:endParaRPr>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p:spPr>
        <p:txBody>
          <a:bodyPr/>
          <a:lstStyle/>
          <a:p>
            <a:pPr marL="190500" indent="-190500"/>
            <a:r>
              <a:rPr lang="de-DE" altLang="de-DE" sz="1400" smtClean="0"/>
              <a:t>1: Gesetze, Verordnungen und Vorschriften haben eine höhere Verbindlichkeit, als Richtlinien und Empfehlungen.</a:t>
            </a:r>
          </a:p>
          <a:p>
            <a:pPr marL="190500" indent="-190500"/>
            <a:endParaRPr lang="de-DE" altLang="de-DE" sz="1400" smtClean="0"/>
          </a:p>
          <a:p>
            <a:pPr marL="190500" indent="-190500"/>
            <a:r>
              <a:rPr lang="de-DE" altLang="de-DE" sz="1400" smtClean="0"/>
              <a:t>2: Angestellte im Gesundheitsdienst sind in der Berufsgenossenschaft für Gesundheitsdienst und Wohlfahrtspflege unfallversichtert. Die Beiträge zahlt allein der Arbeitgeber. Die Berufsgenossenschaft stellt die Regeln und Vorschriften zum Arbeitsschutz bzw. zur Arbeitssicherheit auf. Die Aussagen dieses Vortrages richten sich vor allem nach diesen Vorschriften.</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lvl1pPr defTabSz="990600">
              <a:defRPr sz="1600">
                <a:solidFill>
                  <a:schemeClr val="tx1"/>
                </a:solidFill>
                <a:latin typeface="Arial" pitchFamily="34" charset="0"/>
              </a:defRPr>
            </a:lvl1pPr>
            <a:lvl2pPr marL="742950" indent="-285750" defTabSz="990600">
              <a:defRPr sz="1600">
                <a:solidFill>
                  <a:schemeClr val="tx1"/>
                </a:solidFill>
                <a:latin typeface="Arial" pitchFamily="34" charset="0"/>
              </a:defRPr>
            </a:lvl2pPr>
            <a:lvl3pPr marL="1143000" indent="-228600" defTabSz="990600">
              <a:defRPr sz="1600">
                <a:solidFill>
                  <a:schemeClr val="tx1"/>
                </a:solidFill>
                <a:latin typeface="Arial" pitchFamily="34" charset="0"/>
              </a:defRPr>
            </a:lvl3pPr>
            <a:lvl4pPr marL="1600200" indent="-228600" defTabSz="990600">
              <a:defRPr sz="1600">
                <a:solidFill>
                  <a:schemeClr val="tx1"/>
                </a:solidFill>
                <a:latin typeface="Arial" pitchFamily="34" charset="0"/>
              </a:defRPr>
            </a:lvl4pPr>
            <a:lvl5pPr marL="2057400" indent="-228600" defTabSz="990600">
              <a:defRPr sz="1600">
                <a:solidFill>
                  <a:schemeClr val="tx1"/>
                </a:solidFill>
                <a:latin typeface="Arial" pitchFamily="34" charset="0"/>
              </a:defRPr>
            </a:lvl5pPr>
            <a:lvl6pPr marL="2514600" indent="-228600" defTabSz="990600" eaLnBrk="0" fontAlgn="base" hangingPunct="0">
              <a:spcBef>
                <a:spcPct val="0"/>
              </a:spcBef>
              <a:spcAft>
                <a:spcPct val="0"/>
              </a:spcAft>
              <a:defRPr sz="1600">
                <a:solidFill>
                  <a:schemeClr val="tx1"/>
                </a:solidFill>
                <a:latin typeface="Arial" pitchFamily="34" charset="0"/>
              </a:defRPr>
            </a:lvl6pPr>
            <a:lvl7pPr marL="2971800" indent="-228600" defTabSz="990600" eaLnBrk="0" fontAlgn="base" hangingPunct="0">
              <a:spcBef>
                <a:spcPct val="0"/>
              </a:spcBef>
              <a:spcAft>
                <a:spcPct val="0"/>
              </a:spcAft>
              <a:defRPr sz="1600">
                <a:solidFill>
                  <a:schemeClr val="tx1"/>
                </a:solidFill>
                <a:latin typeface="Arial" pitchFamily="34" charset="0"/>
              </a:defRPr>
            </a:lvl7pPr>
            <a:lvl8pPr marL="3429000" indent="-228600" defTabSz="990600" eaLnBrk="0" fontAlgn="base" hangingPunct="0">
              <a:spcBef>
                <a:spcPct val="0"/>
              </a:spcBef>
              <a:spcAft>
                <a:spcPct val="0"/>
              </a:spcAft>
              <a:defRPr sz="1600">
                <a:solidFill>
                  <a:schemeClr val="tx1"/>
                </a:solidFill>
                <a:latin typeface="Arial" pitchFamily="34" charset="0"/>
              </a:defRPr>
            </a:lvl8pPr>
            <a:lvl9pPr marL="3886200" indent="-228600" defTabSz="990600" eaLnBrk="0" fontAlgn="base" hangingPunct="0">
              <a:spcBef>
                <a:spcPct val="0"/>
              </a:spcBef>
              <a:spcAft>
                <a:spcPct val="0"/>
              </a:spcAft>
              <a:defRPr sz="1600">
                <a:solidFill>
                  <a:schemeClr val="tx1"/>
                </a:solidFill>
                <a:latin typeface="Arial" pitchFamily="34" charset="0"/>
              </a:defRPr>
            </a:lvl9pPr>
          </a:lstStyle>
          <a:p>
            <a:fld id="{F5DE31F5-A13C-4994-9D8C-B4FC6103F049}" type="slidenum">
              <a:rPr lang="de-DE" altLang="de-DE" sz="1300" smtClean="0">
                <a:solidFill>
                  <a:schemeClr val="bg1"/>
                </a:solidFill>
              </a:rPr>
              <a:pPr/>
              <a:t>5</a:t>
            </a:fld>
            <a:endParaRPr lang="de-DE" altLang="de-DE" sz="1300" smtClean="0">
              <a:solidFill>
                <a:schemeClr val="bg1"/>
              </a:solidFill>
            </a:endParaRPr>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p:spPr>
        <p:txBody>
          <a:bodyPr/>
          <a:lstStyle/>
          <a:p>
            <a:pPr marL="190500" indent="-190500"/>
            <a:r>
              <a:rPr lang="de-DE" altLang="de-DE" sz="1400" smtClean="0"/>
              <a:t>1: Umhüllte Viren, wie z.B. das Hepataitis-B-Virus sind leichter abzutöten, als unbehüllte, wie z.B. das Hepatitis-A-oder das Noro-Virus.</a:t>
            </a:r>
          </a:p>
          <a:p>
            <a:pPr marL="190500" indent="-190500"/>
            <a:endParaRPr lang="de-DE" altLang="de-DE" sz="1400" smtClean="0"/>
          </a:p>
          <a:p>
            <a:pPr marL="190500" indent="-190500"/>
            <a:r>
              <a:rPr lang="de-DE" altLang="de-DE" sz="1400" smtClean="0"/>
              <a:t>2: Diese Grafik soll verdeutlichen, dass Hepatitis B im Alter seltener als z.B. bei den 30 – 40-jährigen vorkommt, was aber nicht mit einem 0-Risiko gleichzusetzen ist.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lvl1pPr defTabSz="990600">
              <a:defRPr sz="1600">
                <a:solidFill>
                  <a:schemeClr val="tx1"/>
                </a:solidFill>
                <a:latin typeface="Arial" pitchFamily="34" charset="0"/>
              </a:defRPr>
            </a:lvl1pPr>
            <a:lvl2pPr marL="742950" indent="-285750" defTabSz="990600">
              <a:defRPr sz="1600">
                <a:solidFill>
                  <a:schemeClr val="tx1"/>
                </a:solidFill>
                <a:latin typeface="Arial" pitchFamily="34" charset="0"/>
              </a:defRPr>
            </a:lvl2pPr>
            <a:lvl3pPr marL="1143000" indent="-228600" defTabSz="990600">
              <a:defRPr sz="1600">
                <a:solidFill>
                  <a:schemeClr val="tx1"/>
                </a:solidFill>
                <a:latin typeface="Arial" pitchFamily="34" charset="0"/>
              </a:defRPr>
            </a:lvl3pPr>
            <a:lvl4pPr marL="1600200" indent="-228600" defTabSz="990600">
              <a:defRPr sz="1600">
                <a:solidFill>
                  <a:schemeClr val="tx1"/>
                </a:solidFill>
                <a:latin typeface="Arial" pitchFamily="34" charset="0"/>
              </a:defRPr>
            </a:lvl4pPr>
            <a:lvl5pPr marL="2057400" indent="-228600" defTabSz="990600">
              <a:defRPr sz="1600">
                <a:solidFill>
                  <a:schemeClr val="tx1"/>
                </a:solidFill>
                <a:latin typeface="Arial" pitchFamily="34" charset="0"/>
              </a:defRPr>
            </a:lvl5pPr>
            <a:lvl6pPr marL="2514600" indent="-228600" defTabSz="990600" eaLnBrk="0" fontAlgn="base" hangingPunct="0">
              <a:spcBef>
                <a:spcPct val="0"/>
              </a:spcBef>
              <a:spcAft>
                <a:spcPct val="0"/>
              </a:spcAft>
              <a:defRPr sz="1600">
                <a:solidFill>
                  <a:schemeClr val="tx1"/>
                </a:solidFill>
                <a:latin typeface="Arial" pitchFamily="34" charset="0"/>
              </a:defRPr>
            </a:lvl6pPr>
            <a:lvl7pPr marL="2971800" indent="-228600" defTabSz="990600" eaLnBrk="0" fontAlgn="base" hangingPunct="0">
              <a:spcBef>
                <a:spcPct val="0"/>
              </a:spcBef>
              <a:spcAft>
                <a:spcPct val="0"/>
              </a:spcAft>
              <a:defRPr sz="1600">
                <a:solidFill>
                  <a:schemeClr val="tx1"/>
                </a:solidFill>
                <a:latin typeface="Arial" pitchFamily="34" charset="0"/>
              </a:defRPr>
            </a:lvl7pPr>
            <a:lvl8pPr marL="3429000" indent="-228600" defTabSz="990600" eaLnBrk="0" fontAlgn="base" hangingPunct="0">
              <a:spcBef>
                <a:spcPct val="0"/>
              </a:spcBef>
              <a:spcAft>
                <a:spcPct val="0"/>
              </a:spcAft>
              <a:defRPr sz="1600">
                <a:solidFill>
                  <a:schemeClr val="tx1"/>
                </a:solidFill>
                <a:latin typeface="Arial" pitchFamily="34" charset="0"/>
              </a:defRPr>
            </a:lvl8pPr>
            <a:lvl9pPr marL="3886200" indent="-228600" defTabSz="990600" eaLnBrk="0" fontAlgn="base" hangingPunct="0">
              <a:spcBef>
                <a:spcPct val="0"/>
              </a:spcBef>
              <a:spcAft>
                <a:spcPct val="0"/>
              </a:spcAft>
              <a:defRPr sz="1600">
                <a:solidFill>
                  <a:schemeClr val="tx1"/>
                </a:solidFill>
                <a:latin typeface="Arial" pitchFamily="34" charset="0"/>
              </a:defRPr>
            </a:lvl9pPr>
          </a:lstStyle>
          <a:p>
            <a:fld id="{365F5A2B-BE7C-45C6-8B66-A93480E444DB}" type="slidenum">
              <a:rPr lang="de-DE" altLang="de-DE" sz="1300" smtClean="0">
                <a:solidFill>
                  <a:schemeClr val="bg1"/>
                </a:solidFill>
              </a:rPr>
              <a:pPr/>
              <a:t>6</a:t>
            </a:fld>
            <a:endParaRPr lang="de-DE" altLang="de-DE" sz="1300" smtClean="0">
              <a:solidFill>
                <a:schemeClr val="bg1"/>
              </a:solidFill>
            </a:endParaRPr>
          </a:p>
        </p:txBody>
      </p:sp>
      <p:sp>
        <p:nvSpPr>
          <p:cNvPr id="40963" name="Rectangle 2"/>
          <p:cNvSpPr>
            <a:spLocks noGrp="1" noRot="1" noChangeAspect="1" noChangeArrowheads="1" noTextEdit="1"/>
          </p:cNvSpPr>
          <p:nvPr>
            <p:ph type="sldImg"/>
          </p:nvPr>
        </p:nvSpPr>
        <p:spPr>
          <a:xfrm>
            <a:off x="990600" y="762000"/>
            <a:ext cx="5114925" cy="3836988"/>
          </a:xfrm>
          <a:ln/>
        </p:spPr>
      </p:sp>
      <p:sp>
        <p:nvSpPr>
          <p:cNvPr id="40964" name="Rectangle 3"/>
          <p:cNvSpPr>
            <a:spLocks noGrp="1" noChangeArrowheads="1"/>
          </p:cNvSpPr>
          <p:nvPr>
            <p:ph type="body" idx="1"/>
          </p:nvPr>
        </p:nvSpPr>
        <p:spPr>
          <a:noFill/>
        </p:spPr>
        <p:txBody>
          <a:bodyPr/>
          <a:lstStyle/>
          <a:p>
            <a:pPr marL="190500" indent="-190500"/>
            <a:r>
              <a:rPr lang="de-DE" altLang="de-DE" sz="1400" smtClean="0"/>
              <a:t>1: Sie sollten vor dem Vortrag abklären, welche Regelungen bei Ihnen zur Gewährleistung der Hepatitis-B-Impfung bestehen. Normalerweise erfolgt diese über den Betriebsarzt. </a:t>
            </a:r>
          </a:p>
          <a:p>
            <a:pPr marL="190500" indent="-190500"/>
            <a:endParaRPr lang="de-DE" altLang="de-DE" sz="1400" smtClean="0"/>
          </a:p>
          <a:p>
            <a:pPr marL="190500" indent="-190500"/>
            <a:r>
              <a:rPr lang="de-DE" altLang="de-DE" sz="1400" smtClean="0"/>
              <a:t>2: Bitte die Teilnehmer daran erinnern, dass auch zur HBV-Impfung der Impfpass mitgebracht werden soll.</a:t>
            </a:r>
          </a:p>
          <a:p>
            <a:pPr marL="190500" indent="-190500"/>
            <a:endParaRPr lang="de-DE" altLang="de-DE" sz="1400" smtClean="0"/>
          </a:p>
          <a:p>
            <a:pPr marL="190500" indent="-190500"/>
            <a:r>
              <a:rPr lang="de-DE" altLang="de-DE" sz="1400" smtClean="0"/>
              <a:t>3: Natürlich gibt es noch weitere sinnvolle Impfungen, wie z.B. die Tetanus-, Diphtherie- oder Influenza-Impfung. Die Nutzung dieser Impfungen ist jedoch Sache des Einzelnen. Hier besteht keine Verpflichtung zur Kostenübernahme durch den Arbeitgeber.</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defTabSz="990600">
              <a:defRPr sz="1600">
                <a:solidFill>
                  <a:schemeClr val="tx1"/>
                </a:solidFill>
                <a:latin typeface="Arial" pitchFamily="34" charset="0"/>
              </a:defRPr>
            </a:lvl1pPr>
            <a:lvl2pPr marL="742950" indent="-285750" defTabSz="990600">
              <a:defRPr sz="1600">
                <a:solidFill>
                  <a:schemeClr val="tx1"/>
                </a:solidFill>
                <a:latin typeface="Arial" pitchFamily="34" charset="0"/>
              </a:defRPr>
            </a:lvl2pPr>
            <a:lvl3pPr marL="1143000" indent="-228600" defTabSz="990600">
              <a:defRPr sz="1600">
                <a:solidFill>
                  <a:schemeClr val="tx1"/>
                </a:solidFill>
                <a:latin typeface="Arial" pitchFamily="34" charset="0"/>
              </a:defRPr>
            </a:lvl3pPr>
            <a:lvl4pPr marL="1600200" indent="-228600" defTabSz="990600">
              <a:defRPr sz="1600">
                <a:solidFill>
                  <a:schemeClr val="tx1"/>
                </a:solidFill>
                <a:latin typeface="Arial" pitchFamily="34" charset="0"/>
              </a:defRPr>
            </a:lvl4pPr>
            <a:lvl5pPr marL="2057400" indent="-228600" defTabSz="990600">
              <a:defRPr sz="1600">
                <a:solidFill>
                  <a:schemeClr val="tx1"/>
                </a:solidFill>
                <a:latin typeface="Arial" pitchFamily="34" charset="0"/>
              </a:defRPr>
            </a:lvl5pPr>
            <a:lvl6pPr marL="2514600" indent="-228600" defTabSz="990600" eaLnBrk="0" fontAlgn="base" hangingPunct="0">
              <a:spcBef>
                <a:spcPct val="0"/>
              </a:spcBef>
              <a:spcAft>
                <a:spcPct val="0"/>
              </a:spcAft>
              <a:defRPr sz="1600">
                <a:solidFill>
                  <a:schemeClr val="tx1"/>
                </a:solidFill>
                <a:latin typeface="Arial" pitchFamily="34" charset="0"/>
              </a:defRPr>
            </a:lvl6pPr>
            <a:lvl7pPr marL="2971800" indent="-228600" defTabSz="990600" eaLnBrk="0" fontAlgn="base" hangingPunct="0">
              <a:spcBef>
                <a:spcPct val="0"/>
              </a:spcBef>
              <a:spcAft>
                <a:spcPct val="0"/>
              </a:spcAft>
              <a:defRPr sz="1600">
                <a:solidFill>
                  <a:schemeClr val="tx1"/>
                </a:solidFill>
                <a:latin typeface="Arial" pitchFamily="34" charset="0"/>
              </a:defRPr>
            </a:lvl7pPr>
            <a:lvl8pPr marL="3429000" indent="-228600" defTabSz="990600" eaLnBrk="0" fontAlgn="base" hangingPunct="0">
              <a:spcBef>
                <a:spcPct val="0"/>
              </a:spcBef>
              <a:spcAft>
                <a:spcPct val="0"/>
              </a:spcAft>
              <a:defRPr sz="1600">
                <a:solidFill>
                  <a:schemeClr val="tx1"/>
                </a:solidFill>
                <a:latin typeface="Arial" pitchFamily="34" charset="0"/>
              </a:defRPr>
            </a:lvl8pPr>
            <a:lvl9pPr marL="3886200" indent="-228600" defTabSz="990600" eaLnBrk="0" fontAlgn="base" hangingPunct="0">
              <a:spcBef>
                <a:spcPct val="0"/>
              </a:spcBef>
              <a:spcAft>
                <a:spcPct val="0"/>
              </a:spcAft>
              <a:defRPr sz="1600">
                <a:solidFill>
                  <a:schemeClr val="tx1"/>
                </a:solidFill>
                <a:latin typeface="Arial" pitchFamily="34" charset="0"/>
              </a:defRPr>
            </a:lvl9pPr>
          </a:lstStyle>
          <a:p>
            <a:fld id="{E6955BCF-2335-4F83-BBF5-90EBF1950641}" type="slidenum">
              <a:rPr lang="de-DE" altLang="de-DE" sz="1300" smtClean="0">
                <a:solidFill>
                  <a:schemeClr val="bg1"/>
                </a:solidFill>
              </a:rPr>
              <a:pPr/>
              <a:t>7</a:t>
            </a:fld>
            <a:endParaRPr lang="de-DE" altLang="de-DE" sz="1300" smtClean="0">
              <a:solidFill>
                <a:schemeClr val="bg1"/>
              </a:solidFill>
            </a:endParaRPr>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p:spPr>
        <p:txBody>
          <a:bodyPr/>
          <a:lstStyle/>
          <a:p>
            <a:pPr marL="190500" indent="-190500"/>
            <a:r>
              <a:rPr lang="de-DE" altLang="de-DE" sz="1400" smtClean="0"/>
              <a:t>1: Sie sollten im Detail wissen, wie diese Frage bei Ihnen geregelt ist. Vor allem, wenn die Mitarbeiter ihre Arbeitskleidung zu Hause waschen taucht schnell die Frage auf, ob das nicht gefährlich sei. Normalerweise ist die Infektionsgefährdung durch Kleidung sehr gering. Sie kann aber bei der pflegerischen Betreuung bzw. Versorgung von infizierten oder kolonisierten Bewohnern nicht ausgeschlossen werden. Daher ist die konsequente und indikationsgerechte Nutzung von PSA so besonders wichtig.</a:t>
            </a:r>
            <a:br>
              <a:rPr lang="de-DE" altLang="de-DE" sz="1400" smtClean="0"/>
            </a:br>
            <a:endParaRPr lang="de-DE" altLang="de-DE" sz="1400" smtClean="0"/>
          </a:p>
          <a:p>
            <a:pPr marL="190500" indent="-190500"/>
            <a:r>
              <a:rPr lang="de-DE" altLang="de-DE" sz="1400" smtClean="0"/>
              <a:t>2: Häufig wird gefragt, ob die im Dienst getragene Kleidung nicht separat von anderen Textilien gewaschen werden soll. Dies kann kann verneint werden, wobei aber darauf hinzuweisen ist, dass Arbeitskleidung generell bei über 60°C gewaschen werden soll.</a:t>
            </a:r>
          </a:p>
          <a:p>
            <a:pPr marL="190500" indent="-190500"/>
            <a:endParaRPr lang="de-DE" altLang="de-DE" sz="1400" smtClean="0"/>
          </a:p>
          <a:p>
            <a:pPr marL="190500" indent="-190500"/>
            <a:r>
              <a:rPr lang="de-DE" altLang="de-DE" sz="1400" smtClean="0"/>
              <a:t>3: Die Aufbereitung erübrigt sich bei ausschließlichem Gebrauch von Einmalmaterial.</a:t>
            </a:r>
          </a:p>
          <a:p>
            <a:pPr marL="190500" indent="-190500"/>
            <a:endParaRPr lang="de-DE" altLang="de-DE" sz="140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lvl1pPr defTabSz="990600">
              <a:defRPr sz="1600">
                <a:solidFill>
                  <a:schemeClr val="tx1"/>
                </a:solidFill>
                <a:latin typeface="Arial" pitchFamily="34" charset="0"/>
              </a:defRPr>
            </a:lvl1pPr>
            <a:lvl2pPr marL="742950" indent="-285750" defTabSz="990600">
              <a:defRPr sz="1600">
                <a:solidFill>
                  <a:schemeClr val="tx1"/>
                </a:solidFill>
                <a:latin typeface="Arial" pitchFamily="34" charset="0"/>
              </a:defRPr>
            </a:lvl2pPr>
            <a:lvl3pPr marL="1143000" indent="-228600" defTabSz="990600">
              <a:defRPr sz="1600">
                <a:solidFill>
                  <a:schemeClr val="tx1"/>
                </a:solidFill>
                <a:latin typeface="Arial" pitchFamily="34" charset="0"/>
              </a:defRPr>
            </a:lvl3pPr>
            <a:lvl4pPr marL="1600200" indent="-228600" defTabSz="990600">
              <a:defRPr sz="1600">
                <a:solidFill>
                  <a:schemeClr val="tx1"/>
                </a:solidFill>
                <a:latin typeface="Arial" pitchFamily="34" charset="0"/>
              </a:defRPr>
            </a:lvl4pPr>
            <a:lvl5pPr marL="2057400" indent="-228600" defTabSz="990600">
              <a:defRPr sz="1600">
                <a:solidFill>
                  <a:schemeClr val="tx1"/>
                </a:solidFill>
                <a:latin typeface="Arial" pitchFamily="34" charset="0"/>
              </a:defRPr>
            </a:lvl5pPr>
            <a:lvl6pPr marL="2514600" indent="-228600" defTabSz="990600" eaLnBrk="0" fontAlgn="base" hangingPunct="0">
              <a:spcBef>
                <a:spcPct val="0"/>
              </a:spcBef>
              <a:spcAft>
                <a:spcPct val="0"/>
              </a:spcAft>
              <a:defRPr sz="1600">
                <a:solidFill>
                  <a:schemeClr val="tx1"/>
                </a:solidFill>
                <a:latin typeface="Arial" pitchFamily="34" charset="0"/>
              </a:defRPr>
            </a:lvl6pPr>
            <a:lvl7pPr marL="2971800" indent="-228600" defTabSz="990600" eaLnBrk="0" fontAlgn="base" hangingPunct="0">
              <a:spcBef>
                <a:spcPct val="0"/>
              </a:spcBef>
              <a:spcAft>
                <a:spcPct val="0"/>
              </a:spcAft>
              <a:defRPr sz="1600">
                <a:solidFill>
                  <a:schemeClr val="tx1"/>
                </a:solidFill>
                <a:latin typeface="Arial" pitchFamily="34" charset="0"/>
              </a:defRPr>
            </a:lvl7pPr>
            <a:lvl8pPr marL="3429000" indent="-228600" defTabSz="990600" eaLnBrk="0" fontAlgn="base" hangingPunct="0">
              <a:spcBef>
                <a:spcPct val="0"/>
              </a:spcBef>
              <a:spcAft>
                <a:spcPct val="0"/>
              </a:spcAft>
              <a:defRPr sz="1600">
                <a:solidFill>
                  <a:schemeClr val="tx1"/>
                </a:solidFill>
                <a:latin typeface="Arial" pitchFamily="34" charset="0"/>
              </a:defRPr>
            </a:lvl8pPr>
            <a:lvl9pPr marL="3886200" indent="-228600" defTabSz="990600" eaLnBrk="0" fontAlgn="base" hangingPunct="0">
              <a:spcBef>
                <a:spcPct val="0"/>
              </a:spcBef>
              <a:spcAft>
                <a:spcPct val="0"/>
              </a:spcAft>
              <a:defRPr sz="1600">
                <a:solidFill>
                  <a:schemeClr val="tx1"/>
                </a:solidFill>
                <a:latin typeface="Arial" pitchFamily="34" charset="0"/>
              </a:defRPr>
            </a:lvl9pPr>
          </a:lstStyle>
          <a:p>
            <a:fld id="{E0342EF7-89B4-442D-B976-359E45F7359C}" type="slidenum">
              <a:rPr lang="de-DE" altLang="de-DE" sz="1300" smtClean="0">
                <a:solidFill>
                  <a:schemeClr val="bg1"/>
                </a:solidFill>
              </a:rPr>
              <a:pPr/>
              <a:t>8</a:t>
            </a:fld>
            <a:endParaRPr lang="de-DE" altLang="de-DE" sz="1300" smtClean="0">
              <a:solidFill>
                <a:schemeClr val="bg1"/>
              </a:solidFill>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p:spPr>
        <p:txBody>
          <a:bodyPr/>
          <a:lstStyle/>
          <a:p>
            <a:pPr marL="190500" indent="-190500"/>
            <a:r>
              <a:rPr lang="de-DE" altLang="de-DE" sz="1400" smtClean="0"/>
              <a:t>1: Die Verwendung von Haushaltshandschuhen wird seitens der Berufsgenossenschaft eingefordert, da Schutzhandschuhe für gröbere Arbeiten zu dünn sind und oft reißen. Haushaltshandschuhe sollten personengebunden verwendet werden, indem jeder Mitarbeiter „sein“ Paar hat und dieses an der Stulpeninnenseite mit seinem Namen gekennzeichnet ist. Alternative: Vor der Verwendung werden Schutzhandschuhe (Einmalhandschuhe) druntergezogen, die nachher verworfen werden. </a:t>
            </a:r>
          </a:p>
          <a:p>
            <a:pPr marL="190500" indent="-190500"/>
            <a:r>
              <a:rPr lang="de-DE" altLang="de-DE" sz="1400" smtClean="0"/>
              <a:t>	Bitte vor dem Vortrag erkundigen, wie das bei Ihnen im Detail geregelt ist bzw. geregelt werden soll.</a:t>
            </a:r>
          </a:p>
          <a:p>
            <a:pPr marL="190500" indent="-190500"/>
            <a:endParaRPr lang="de-DE" altLang="de-DE" sz="1400" smtClean="0"/>
          </a:p>
          <a:p>
            <a:pPr marL="190500" indent="-190500"/>
            <a:r>
              <a:rPr lang="de-DE" altLang="de-DE" sz="1400" smtClean="0"/>
              <a:t>2: Schutzhandschuhe und sterile Handschuhe gibt es in verschiedenen Materialien und Qualitäten. Von der Berufsgenossenschaft werden wegen der geringeren Allergisierungsrate latexfreie Handschuhe empfohlen. Mitarbeiter mit einer Latexallergie müssen latexfreie Handschuhe zur Verfügung gestellt werden.</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lvl1pPr defTabSz="990600">
              <a:defRPr sz="1600">
                <a:solidFill>
                  <a:schemeClr val="tx1"/>
                </a:solidFill>
                <a:latin typeface="Arial" pitchFamily="34" charset="0"/>
              </a:defRPr>
            </a:lvl1pPr>
            <a:lvl2pPr marL="742950" indent="-285750" defTabSz="990600">
              <a:defRPr sz="1600">
                <a:solidFill>
                  <a:schemeClr val="tx1"/>
                </a:solidFill>
                <a:latin typeface="Arial" pitchFamily="34" charset="0"/>
              </a:defRPr>
            </a:lvl2pPr>
            <a:lvl3pPr marL="1143000" indent="-228600" defTabSz="990600">
              <a:defRPr sz="1600">
                <a:solidFill>
                  <a:schemeClr val="tx1"/>
                </a:solidFill>
                <a:latin typeface="Arial" pitchFamily="34" charset="0"/>
              </a:defRPr>
            </a:lvl3pPr>
            <a:lvl4pPr marL="1600200" indent="-228600" defTabSz="990600">
              <a:defRPr sz="1600">
                <a:solidFill>
                  <a:schemeClr val="tx1"/>
                </a:solidFill>
                <a:latin typeface="Arial" pitchFamily="34" charset="0"/>
              </a:defRPr>
            </a:lvl4pPr>
            <a:lvl5pPr marL="2057400" indent="-228600" defTabSz="990600">
              <a:defRPr sz="1600">
                <a:solidFill>
                  <a:schemeClr val="tx1"/>
                </a:solidFill>
                <a:latin typeface="Arial" pitchFamily="34" charset="0"/>
              </a:defRPr>
            </a:lvl5pPr>
            <a:lvl6pPr marL="2514600" indent="-228600" defTabSz="990600" eaLnBrk="0" fontAlgn="base" hangingPunct="0">
              <a:spcBef>
                <a:spcPct val="0"/>
              </a:spcBef>
              <a:spcAft>
                <a:spcPct val="0"/>
              </a:spcAft>
              <a:defRPr sz="1600">
                <a:solidFill>
                  <a:schemeClr val="tx1"/>
                </a:solidFill>
                <a:latin typeface="Arial" pitchFamily="34" charset="0"/>
              </a:defRPr>
            </a:lvl6pPr>
            <a:lvl7pPr marL="2971800" indent="-228600" defTabSz="990600" eaLnBrk="0" fontAlgn="base" hangingPunct="0">
              <a:spcBef>
                <a:spcPct val="0"/>
              </a:spcBef>
              <a:spcAft>
                <a:spcPct val="0"/>
              </a:spcAft>
              <a:defRPr sz="1600">
                <a:solidFill>
                  <a:schemeClr val="tx1"/>
                </a:solidFill>
                <a:latin typeface="Arial" pitchFamily="34" charset="0"/>
              </a:defRPr>
            </a:lvl7pPr>
            <a:lvl8pPr marL="3429000" indent="-228600" defTabSz="990600" eaLnBrk="0" fontAlgn="base" hangingPunct="0">
              <a:spcBef>
                <a:spcPct val="0"/>
              </a:spcBef>
              <a:spcAft>
                <a:spcPct val="0"/>
              </a:spcAft>
              <a:defRPr sz="1600">
                <a:solidFill>
                  <a:schemeClr val="tx1"/>
                </a:solidFill>
                <a:latin typeface="Arial" pitchFamily="34" charset="0"/>
              </a:defRPr>
            </a:lvl8pPr>
            <a:lvl9pPr marL="3886200" indent="-228600" defTabSz="990600" eaLnBrk="0" fontAlgn="base" hangingPunct="0">
              <a:spcBef>
                <a:spcPct val="0"/>
              </a:spcBef>
              <a:spcAft>
                <a:spcPct val="0"/>
              </a:spcAft>
              <a:defRPr sz="1600">
                <a:solidFill>
                  <a:schemeClr val="tx1"/>
                </a:solidFill>
                <a:latin typeface="Arial" pitchFamily="34" charset="0"/>
              </a:defRPr>
            </a:lvl9pPr>
          </a:lstStyle>
          <a:p>
            <a:fld id="{79AB0DB0-6CE1-4468-9136-49A11BA58798}" type="slidenum">
              <a:rPr lang="de-DE" altLang="de-DE" sz="1300" smtClean="0">
                <a:solidFill>
                  <a:schemeClr val="bg1"/>
                </a:solidFill>
              </a:rPr>
              <a:pPr/>
              <a:t>9</a:t>
            </a:fld>
            <a:endParaRPr lang="de-DE" altLang="de-DE" sz="1300" smtClean="0">
              <a:solidFill>
                <a:schemeClr val="bg1"/>
              </a:solidFill>
            </a:endParaRPr>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p:spPr>
        <p:txBody>
          <a:bodyPr/>
          <a:lstStyle/>
          <a:p>
            <a:pPr marL="190500" indent="-190500"/>
            <a:r>
              <a:rPr lang="de-DE" altLang="de-DE" sz="1400" smtClean="0"/>
              <a:t>1: Mund-Nasenschutzmasken haben je nach Ausführung ein unterschiedliches Rückhaltevermögen gegenüber Mikroorganismen.</a:t>
            </a:r>
            <a:br>
              <a:rPr lang="de-DE" altLang="de-DE" sz="1400" smtClean="0"/>
            </a:br>
            <a:r>
              <a:rPr lang="de-DE" altLang="de-DE" sz="1400" smtClean="0"/>
              <a:t>&gt; Einlagige Masken feuchten schnell durch, verrutschen schnell und bieten nur einen geringen Schutz.</a:t>
            </a:r>
            <a:br>
              <a:rPr lang="de-DE" altLang="de-DE" sz="1400" smtClean="0"/>
            </a:br>
            <a:r>
              <a:rPr lang="de-DE" altLang="de-DE" sz="1400" smtClean="0"/>
              <a:t>&gt;Eine hochgradigen Schutz bieten dagegen FFP2-Masken (bakteriendicht) oder FFP3-Masken (virendicht). Diese Masken sind aber teuer und unangenehm zu tragen. </a:t>
            </a:r>
            <a:br>
              <a:rPr lang="de-DE" altLang="de-DE" sz="1400" smtClean="0"/>
            </a:br>
            <a:r>
              <a:rPr lang="de-DE" altLang="de-DE" sz="1400" smtClean="0"/>
              <a:t>&gt; Ein guter Kompromiss sind mehrlagige Masken, entsprechend einer OP-Maske.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lvl1pPr defTabSz="990600">
              <a:defRPr sz="1600">
                <a:solidFill>
                  <a:schemeClr val="tx1"/>
                </a:solidFill>
                <a:latin typeface="Arial" pitchFamily="34" charset="0"/>
              </a:defRPr>
            </a:lvl1pPr>
            <a:lvl2pPr marL="742950" indent="-285750" defTabSz="990600">
              <a:defRPr sz="1600">
                <a:solidFill>
                  <a:schemeClr val="tx1"/>
                </a:solidFill>
                <a:latin typeface="Arial" pitchFamily="34" charset="0"/>
              </a:defRPr>
            </a:lvl2pPr>
            <a:lvl3pPr marL="1143000" indent="-228600" defTabSz="990600">
              <a:defRPr sz="1600">
                <a:solidFill>
                  <a:schemeClr val="tx1"/>
                </a:solidFill>
                <a:latin typeface="Arial" pitchFamily="34" charset="0"/>
              </a:defRPr>
            </a:lvl3pPr>
            <a:lvl4pPr marL="1600200" indent="-228600" defTabSz="990600">
              <a:defRPr sz="1600">
                <a:solidFill>
                  <a:schemeClr val="tx1"/>
                </a:solidFill>
                <a:latin typeface="Arial" pitchFamily="34" charset="0"/>
              </a:defRPr>
            </a:lvl4pPr>
            <a:lvl5pPr marL="2057400" indent="-228600" defTabSz="990600">
              <a:defRPr sz="1600">
                <a:solidFill>
                  <a:schemeClr val="tx1"/>
                </a:solidFill>
                <a:latin typeface="Arial" pitchFamily="34" charset="0"/>
              </a:defRPr>
            </a:lvl5pPr>
            <a:lvl6pPr marL="2514600" indent="-228600" defTabSz="990600" eaLnBrk="0" fontAlgn="base" hangingPunct="0">
              <a:spcBef>
                <a:spcPct val="0"/>
              </a:spcBef>
              <a:spcAft>
                <a:spcPct val="0"/>
              </a:spcAft>
              <a:defRPr sz="1600">
                <a:solidFill>
                  <a:schemeClr val="tx1"/>
                </a:solidFill>
                <a:latin typeface="Arial" pitchFamily="34" charset="0"/>
              </a:defRPr>
            </a:lvl6pPr>
            <a:lvl7pPr marL="2971800" indent="-228600" defTabSz="990600" eaLnBrk="0" fontAlgn="base" hangingPunct="0">
              <a:spcBef>
                <a:spcPct val="0"/>
              </a:spcBef>
              <a:spcAft>
                <a:spcPct val="0"/>
              </a:spcAft>
              <a:defRPr sz="1600">
                <a:solidFill>
                  <a:schemeClr val="tx1"/>
                </a:solidFill>
                <a:latin typeface="Arial" pitchFamily="34" charset="0"/>
              </a:defRPr>
            </a:lvl7pPr>
            <a:lvl8pPr marL="3429000" indent="-228600" defTabSz="990600" eaLnBrk="0" fontAlgn="base" hangingPunct="0">
              <a:spcBef>
                <a:spcPct val="0"/>
              </a:spcBef>
              <a:spcAft>
                <a:spcPct val="0"/>
              </a:spcAft>
              <a:defRPr sz="1600">
                <a:solidFill>
                  <a:schemeClr val="tx1"/>
                </a:solidFill>
                <a:latin typeface="Arial" pitchFamily="34" charset="0"/>
              </a:defRPr>
            </a:lvl8pPr>
            <a:lvl9pPr marL="3886200" indent="-228600" defTabSz="990600" eaLnBrk="0" fontAlgn="base" hangingPunct="0">
              <a:spcBef>
                <a:spcPct val="0"/>
              </a:spcBef>
              <a:spcAft>
                <a:spcPct val="0"/>
              </a:spcAft>
              <a:defRPr sz="1600">
                <a:solidFill>
                  <a:schemeClr val="tx1"/>
                </a:solidFill>
                <a:latin typeface="Arial" pitchFamily="34" charset="0"/>
              </a:defRPr>
            </a:lvl9pPr>
          </a:lstStyle>
          <a:p>
            <a:fld id="{548D50E4-25FE-4CFD-B56C-45E5758DFCF1}" type="slidenum">
              <a:rPr lang="de-DE" altLang="de-DE" sz="1300" smtClean="0">
                <a:solidFill>
                  <a:schemeClr val="bg1"/>
                </a:solidFill>
              </a:rPr>
              <a:pPr/>
              <a:t>11</a:t>
            </a:fld>
            <a:endParaRPr lang="de-DE" altLang="de-DE" sz="1300" smtClean="0">
              <a:solidFill>
                <a:schemeClr val="bg1"/>
              </a:solidFill>
            </a:endParaRP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p:spPr>
        <p:txBody>
          <a:bodyPr/>
          <a:lstStyle/>
          <a:p>
            <a:pPr marL="190500" indent="-190500"/>
            <a:r>
              <a:rPr lang="de-DE" altLang="de-DE" sz="1400" smtClean="0"/>
              <a:t>1: Bitte eindringlich darauf hinweisen, dass PSA nicht bewohnerübergreifend und nicht außerhalb des Verwendungsortes getragen werden soll (z.B. nicht mit benutzten Schutzhandschuhen ans Telefon gehen).</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defTabSz="990600">
              <a:defRPr sz="1600">
                <a:solidFill>
                  <a:schemeClr val="tx1"/>
                </a:solidFill>
                <a:latin typeface="Arial" pitchFamily="34" charset="0"/>
              </a:defRPr>
            </a:lvl1pPr>
            <a:lvl2pPr marL="742950" indent="-285750" defTabSz="990600">
              <a:defRPr sz="1600">
                <a:solidFill>
                  <a:schemeClr val="tx1"/>
                </a:solidFill>
                <a:latin typeface="Arial" pitchFamily="34" charset="0"/>
              </a:defRPr>
            </a:lvl2pPr>
            <a:lvl3pPr marL="1143000" indent="-228600" defTabSz="990600">
              <a:defRPr sz="1600">
                <a:solidFill>
                  <a:schemeClr val="tx1"/>
                </a:solidFill>
                <a:latin typeface="Arial" pitchFamily="34" charset="0"/>
              </a:defRPr>
            </a:lvl3pPr>
            <a:lvl4pPr marL="1600200" indent="-228600" defTabSz="990600">
              <a:defRPr sz="1600">
                <a:solidFill>
                  <a:schemeClr val="tx1"/>
                </a:solidFill>
                <a:latin typeface="Arial" pitchFamily="34" charset="0"/>
              </a:defRPr>
            </a:lvl4pPr>
            <a:lvl5pPr marL="2057400" indent="-228600" defTabSz="990600">
              <a:defRPr sz="1600">
                <a:solidFill>
                  <a:schemeClr val="tx1"/>
                </a:solidFill>
                <a:latin typeface="Arial" pitchFamily="34" charset="0"/>
              </a:defRPr>
            </a:lvl5pPr>
            <a:lvl6pPr marL="2514600" indent="-228600" defTabSz="990600" eaLnBrk="0" fontAlgn="base" hangingPunct="0">
              <a:spcBef>
                <a:spcPct val="0"/>
              </a:spcBef>
              <a:spcAft>
                <a:spcPct val="0"/>
              </a:spcAft>
              <a:defRPr sz="1600">
                <a:solidFill>
                  <a:schemeClr val="tx1"/>
                </a:solidFill>
                <a:latin typeface="Arial" pitchFamily="34" charset="0"/>
              </a:defRPr>
            </a:lvl6pPr>
            <a:lvl7pPr marL="2971800" indent="-228600" defTabSz="990600" eaLnBrk="0" fontAlgn="base" hangingPunct="0">
              <a:spcBef>
                <a:spcPct val="0"/>
              </a:spcBef>
              <a:spcAft>
                <a:spcPct val="0"/>
              </a:spcAft>
              <a:defRPr sz="1600">
                <a:solidFill>
                  <a:schemeClr val="tx1"/>
                </a:solidFill>
                <a:latin typeface="Arial" pitchFamily="34" charset="0"/>
              </a:defRPr>
            </a:lvl7pPr>
            <a:lvl8pPr marL="3429000" indent="-228600" defTabSz="990600" eaLnBrk="0" fontAlgn="base" hangingPunct="0">
              <a:spcBef>
                <a:spcPct val="0"/>
              </a:spcBef>
              <a:spcAft>
                <a:spcPct val="0"/>
              </a:spcAft>
              <a:defRPr sz="1600">
                <a:solidFill>
                  <a:schemeClr val="tx1"/>
                </a:solidFill>
                <a:latin typeface="Arial" pitchFamily="34" charset="0"/>
              </a:defRPr>
            </a:lvl8pPr>
            <a:lvl9pPr marL="3886200" indent="-228600" defTabSz="990600" eaLnBrk="0" fontAlgn="base" hangingPunct="0">
              <a:spcBef>
                <a:spcPct val="0"/>
              </a:spcBef>
              <a:spcAft>
                <a:spcPct val="0"/>
              </a:spcAft>
              <a:defRPr sz="1600">
                <a:solidFill>
                  <a:schemeClr val="tx1"/>
                </a:solidFill>
                <a:latin typeface="Arial" pitchFamily="34" charset="0"/>
              </a:defRPr>
            </a:lvl9pPr>
          </a:lstStyle>
          <a:p>
            <a:fld id="{A8811D5D-71AF-4AF1-B383-54DB14541267}" type="slidenum">
              <a:rPr lang="de-DE" altLang="de-DE" sz="1300" smtClean="0">
                <a:solidFill>
                  <a:schemeClr val="bg1"/>
                </a:solidFill>
              </a:rPr>
              <a:pPr/>
              <a:t>12</a:t>
            </a:fld>
            <a:endParaRPr lang="de-DE" altLang="de-DE" sz="1300" smtClean="0">
              <a:solidFill>
                <a:schemeClr val="bg1"/>
              </a:solidFill>
            </a:endParaRPr>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p:spPr>
        <p:txBody>
          <a:bodyPr/>
          <a:lstStyle/>
          <a:p>
            <a:pPr marL="190500" indent="-190500"/>
            <a:r>
              <a:rPr lang="de-DE" altLang="de-DE" sz="1400" smtClean="0"/>
              <a:t>1: Hautschädigungen kommen meist durch wiederholten Wasserkontakt und durch lang andauerndes tragen von Handschuhen (Schweißbildung) zustande, Allergien durch ungeschützten Kontakt mit Desinfektionslösungen.</a:t>
            </a:r>
          </a:p>
          <a:p>
            <a:pPr marL="190500" indent="-190500"/>
            <a:endParaRPr lang="de-DE" altLang="de-DE" sz="1400" smtClean="0"/>
          </a:p>
          <a:p>
            <a:pPr marL="190500" indent="-190500"/>
            <a:r>
              <a:rPr lang="de-DE" altLang="de-DE" sz="1400" smtClean="0"/>
              <a:t>2: Diese Infektionen kommen meist dadurch zustande, dass Bestandteile der normalen Haut-, Mund- oder Darmflora im Zuge medizinischer Maßnahmen wie z.B. Katheterisierung in normalerweise keimfreie Gebiete verschleppt werden. Das Resultat können je nach Art der Maßnahme z.B. Harnwegsinfektionen, Wundinfektionen oder Atemwegsinfektionen sein. Diese Infektionen werden als nosokomiale Infektionen bezeichnet. Weil dies besonders häufig im Krankenhaus vorkommt nennt man sie auch Krankenhausinfektionen. </a:t>
            </a:r>
          </a:p>
          <a:p>
            <a:pPr marL="190500" indent="-190500"/>
            <a:endParaRPr lang="de-DE" altLang="de-DE" sz="140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lvl1pPr defTabSz="990600">
              <a:defRPr sz="1600">
                <a:solidFill>
                  <a:schemeClr val="tx1"/>
                </a:solidFill>
                <a:latin typeface="Arial" pitchFamily="34" charset="0"/>
              </a:defRPr>
            </a:lvl1pPr>
            <a:lvl2pPr marL="742950" indent="-285750" defTabSz="990600">
              <a:defRPr sz="1600">
                <a:solidFill>
                  <a:schemeClr val="tx1"/>
                </a:solidFill>
                <a:latin typeface="Arial" pitchFamily="34" charset="0"/>
              </a:defRPr>
            </a:lvl2pPr>
            <a:lvl3pPr marL="1143000" indent="-228600" defTabSz="990600">
              <a:defRPr sz="1600">
                <a:solidFill>
                  <a:schemeClr val="tx1"/>
                </a:solidFill>
                <a:latin typeface="Arial" pitchFamily="34" charset="0"/>
              </a:defRPr>
            </a:lvl3pPr>
            <a:lvl4pPr marL="1600200" indent="-228600" defTabSz="990600">
              <a:defRPr sz="1600">
                <a:solidFill>
                  <a:schemeClr val="tx1"/>
                </a:solidFill>
                <a:latin typeface="Arial" pitchFamily="34" charset="0"/>
              </a:defRPr>
            </a:lvl4pPr>
            <a:lvl5pPr marL="2057400" indent="-228600" defTabSz="990600">
              <a:defRPr sz="1600">
                <a:solidFill>
                  <a:schemeClr val="tx1"/>
                </a:solidFill>
                <a:latin typeface="Arial" pitchFamily="34" charset="0"/>
              </a:defRPr>
            </a:lvl5pPr>
            <a:lvl6pPr marL="2514600" indent="-228600" defTabSz="990600" eaLnBrk="0" fontAlgn="base" hangingPunct="0">
              <a:spcBef>
                <a:spcPct val="0"/>
              </a:spcBef>
              <a:spcAft>
                <a:spcPct val="0"/>
              </a:spcAft>
              <a:defRPr sz="1600">
                <a:solidFill>
                  <a:schemeClr val="tx1"/>
                </a:solidFill>
                <a:latin typeface="Arial" pitchFamily="34" charset="0"/>
              </a:defRPr>
            </a:lvl6pPr>
            <a:lvl7pPr marL="2971800" indent="-228600" defTabSz="990600" eaLnBrk="0" fontAlgn="base" hangingPunct="0">
              <a:spcBef>
                <a:spcPct val="0"/>
              </a:spcBef>
              <a:spcAft>
                <a:spcPct val="0"/>
              </a:spcAft>
              <a:defRPr sz="1600">
                <a:solidFill>
                  <a:schemeClr val="tx1"/>
                </a:solidFill>
                <a:latin typeface="Arial" pitchFamily="34" charset="0"/>
              </a:defRPr>
            </a:lvl7pPr>
            <a:lvl8pPr marL="3429000" indent="-228600" defTabSz="990600" eaLnBrk="0" fontAlgn="base" hangingPunct="0">
              <a:spcBef>
                <a:spcPct val="0"/>
              </a:spcBef>
              <a:spcAft>
                <a:spcPct val="0"/>
              </a:spcAft>
              <a:defRPr sz="1600">
                <a:solidFill>
                  <a:schemeClr val="tx1"/>
                </a:solidFill>
                <a:latin typeface="Arial" pitchFamily="34" charset="0"/>
              </a:defRPr>
            </a:lvl8pPr>
            <a:lvl9pPr marL="3886200" indent="-228600" defTabSz="990600" eaLnBrk="0" fontAlgn="base" hangingPunct="0">
              <a:spcBef>
                <a:spcPct val="0"/>
              </a:spcBef>
              <a:spcAft>
                <a:spcPct val="0"/>
              </a:spcAft>
              <a:defRPr sz="1600">
                <a:solidFill>
                  <a:schemeClr val="tx1"/>
                </a:solidFill>
                <a:latin typeface="Arial" pitchFamily="34" charset="0"/>
              </a:defRPr>
            </a:lvl9pPr>
          </a:lstStyle>
          <a:p>
            <a:fld id="{6D96AF16-FC04-4DCF-BE9F-7D16B23EFA06}" type="slidenum">
              <a:rPr lang="de-DE" altLang="de-DE" sz="1300" smtClean="0">
                <a:solidFill>
                  <a:schemeClr val="bg1"/>
                </a:solidFill>
              </a:rPr>
              <a:pPr/>
              <a:t>14</a:t>
            </a:fld>
            <a:endParaRPr lang="de-DE" altLang="de-DE" sz="1300" smtClean="0">
              <a:solidFill>
                <a:schemeClr val="bg1"/>
              </a:solidFill>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p:spPr>
        <p:txBody>
          <a:bodyPr/>
          <a:lstStyle/>
          <a:p>
            <a:pPr marL="190500" indent="-190500"/>
            <a:r>
              <a:rPr lang="de-DE" altLang="de-DE" sz="1400" smtClean="0"/>
              <a:t>1: Diese Pictogramme sollten mit denen der Reinigungs- und Desinfektionspläne übereinstimmen (sofern Sie in diesen Plänen Pictogramme verwenden).</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defTabSz="990600">
              <a:defRPr sz="1600">
                <a:solidFill>
                  <a:schemeClr val="tx1"/>
                </a:solidFill>
                <a:latin typeface="Arial" pitchFamily="34" charset="0"/>
              </a:defRPr>
            </a:lvl1pPr>
            <a:lvl2pPr marL="742950" indent="-285750" defTabSz="990600">
              <a:defRPr sz="1600">
                <a:solidFill>
                  <a:schemeClr val="tx1"/>
                </a:solidFill>
                <a:latin typeface="Arial" pitchFamily="34" charset="0"/>
              </a:defRPr>
            </a:lvl2pPr>
            <a:lvl3pPr marL="1143000" indent="-228600" defTabSz="990600">
              <a:defRPr sz="1600">
                <a:solidFill>
                  <a:schemeClr val="tx1"/>
                </a:solidFill>
                <a:latin typeface="Arial" pitchFamily="34" charset="0"/>
              </a:defRPr>
            </a:lvl3pPr>
            <a:lvl4pPr marL="1600200" indent="-228600" defTabSz="990600">
              <a:defRPr sz="1600">
                <a:solidFill>
                  <a:schemeClr val="tx1"/>
                </a:solidFill>
                <a:latin typeface="Arial" pitchFamily="34" charset="0"/>
              </a:defRPr>
            </a:lvl4pPr>
            <a:lvl5pPr marL="2057400" indent="-228600" defTabSz="990600">
              <a:defRPr sz="1600">
                <a:solidFill>
                  <a:schemeClr val="tx1"/>
                </a:solidFill>
                <a:latin typeface="Arial" pitchFamily="34" charset="0"/>
              </a:defRPr>
            </a:lvl5pPr>
            <a:lvl6pPr marL="2514600" indent="-228600" defTabSz="990600" eaLnBrk="0" fontAlgn="base" hangingPunct="0">
              <a:spcBef>
                <a:spcPct val="0"/>
              </a:spcBef>
              <a:spcAft>
                <a:spcPct val="0"/>
              </a:spcAft>
              <a:defRPr sz="1600">
                <a:solidFill>
                  <a:schemeClr val="tx1"/>
                </a:solidFill>
                <a:latin typeface="Arial" pitchFamily="34" charset="0"/>
              </a:defRPr>
            </a:lvl6pPr>
            <a:lvl7pPr marL="2971800" indent="-228600" defTabSz="990600" eaLnBrk="0" fontAlgn="base" hangingPunct="0">
              <a:spcBef>
                <a:spcPct val="0"/>
              </a:spcBef>
              <a:spcAft>
                <a:spcPct val="0"/>
              </a:spcAft>
              <a:defRPr sz="1600">
                <a:solidFill>
                  <a:schemeClr val="tx1"/>
                </a:solidFill>
                <a:latin typeface="Arial" pitchFamily="34" charset="0"/>
              </a:defRPr>
            </a:lvl7pPr>
            <a:lvl8pPr marL="3429000" indent="-228600" defTabSz="990600" eaLnBrk="0" fontAlgn="base" hangingPunct="0">
              <a:spcBef>
                <a:spcPct val="0"/>
              </a:spcBef>
              <a:spcAft>
                <a:spcPct val="0"/>
              </a:spcAft>
              <a:defRPr sz="1600">
                <a:solidFill>
                  <a:schemeClr val="tx1"/>
                </a:solidFill>
                <a:latin typeface="Arial" pitchFamily="34" charset="0"/>
              </a:defRPr>
            </a:lvl8pPr>
            <a:lvl9pPr marL="3886200" indent="-228600" defTabSz="990600" eaLnBrk="0" fontAlgn="base" hangingPunct="0">
              <a:spcBef>
                <a:spcPct val="0"/>
              </a:spcBef>
              <a:spcAft>
                <a:spcPct val="0"/>
              </a:spcAft>
              <a:defRPr sz="1600">
                <a:solidFill>
                  <a:schemeClr val="tx1"/>
                </a:solidFill>
                <a:latin typeface="Arial" pitchFamily="34" charset="0"/>
              </a:defRPr>
            </a:lvl9pPr>
          </a:lstStyle>
          <a:p>
            <a:fld id="{D44DC1CC-30FF-4E52-99D9-AD80A00D7541}" type="slidenum">
              <a:rPr lang="de-DE" altLang="de-DE" sz="1300" smtClean="0">
                <a:solidFill>
                  <a:schemeClr val="bg1"/>
                </a:solidFill>
              </a:rPr>
              <a:pPr/>
              <a:t>15</a:t>
            </a:fld>
            <a:endParaRPr lang="de-DE" altLang="de-DE" sz="1300" smtClean="0">
              <a:solidFill>
                <a:schemeClr val="bg1"/>
              </a:solidFill>
            </a:endParaRPr>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p:spPr>
        <p:txBody>
          <a:bodyPr/>
          <a:lstStyle/>
          <a:p>
            <a:pPr marL="190500" indent="-190500"/>
            <a:r>
              <a:rPr lang="de-DE" altLang="de-DE" sz="1400" smtClean="0"/>
              <a:t>1: Häufiger Einwand: Ehering lässt sich nicht entfernen. Gegenargument: Im Falle einer Verletzung (Sturz oder Hand eingeklemmt) wäre der betreffende Finger durch die Anschwellung schnell von der Blutzufuhr abgeschnitten.</a:t>
            </a:r>
          </a:p>
          <a:p>
            <a:pPr marL="190500" indent="-190500"/>
            <a:endParaRPr lang="de-DE" altLang="de-DE" sz="1400" smtClean="0"/>
          </a:p>
          <a:p>
            <a:pPr marL="190500" indent="-190500"/>
            <a:r>
              <a:rPr lang="de-DE" altLang="de-DE" sz="1400" smtClean="0"/>
              <a:t>2: Lange Fingernägel stellen eine Verletzungsgefahr dar. Nagellack kann abblättern und sich durch Desinfektionsmittel ablösen.</a:t>
            </a:r>
          </a:p>
          <a:p>
            <a:pPr marL="190500" indent="-190500"/>
            <a:endParaRPr lang="de-DE" altLang="de-DE" sz="1400" smtClean="0"/>
          </a:p>
          <a:p>
            <a:pPr marL="190500" indent="-190500"/>
            <a:r>
              <a:rPr lang="de-DE" altLang="de-DE" sz="1400" smtClean="0"/>
              <a:t>3: Hier sollten Sie wissen, wie die bei Ihnen verwendeten Cremes heißen, bzw. ob beide Cremesorten bei Ihnen verfügbar sind und verwendet werden. </a:t>
            </a:r>
          </a:p>
          <a:p>
            <a:pPr marL="190500" indent="-190500"/>
            <a:endParaRPr lang="de-DE" altLang="de-DE" sz="140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lvl1pPr defTabSz="990600">
              <a:defRPr sz="1600">
                <a:solidFill>
                  <a:schemeClr val="tx1"/>
                </a:solidFill>
                <a:latin typeface="Arial" pitchFamily="34" charset="0"/>
              </a:defRPr>
            </a:lvl1pPr>
            <a:lvl2pPr marL="742950" indent="-285750" defTabSz="990600">
              <a:defRPr sz="1600">
                <a:solidFill>
                  <a:schemeClr val="tx1"/>
                </a:solidFill>
                <a:latin typeface="Arial" pitchFamily="34" charset="0"/>
              </a:defRPr>
            </a:lvl2pPr>
            <a:lvl3pPr marL="1143000" indent="-228600" defTabSz="990600">
              <a:defRPr sz="1600">
                <a:solidFill>
                  <a:schemeClr val="tx1"/>
                </a:solidFill>
                <a:latin typeface="Arial" pitchFamily="34" charset="0"/>
              </a:defRPr>
            </a:lvl3pPr>
            <a:lvl4pPr marL="1600200" indent="-228600" defTabSz="990600">
              <a:defRPr sz="1600">
                <a:solidFill>
                  <a:schemeClr val="tx1"/>
                </a:solidFill>
                <a:latin typeface="Arial" pitchFamily="34" charset="0"/>
              </a:defRPr>
            </a:lvl4pPr>
            <a:lvl5pPr marL="2057400" indent="-228600" defTabSz="990600">
              <a:defRPr sz="1600">
                <a:solidFill>
                  <a:schemeClr val="tx1"/>
                </a:solidFill>
                <a:latin typeface="Arial" pitchFamily="34" charset="0"/>
              </a:defRPr>
            </a:lvl5pPr>
            <a:lvl6pPr marL="2514600" indent="-228600" defTabSz="990600" eaLnBrk="0" fontAlgn="base" hangingPunct="0">
              <a:spcBef>
                <a:spcPct val="0"/>
              </a:spcBef>
              <a:spcAft>
                <a:spcPct val="0"/>
              </a:spcAft>
              <a:defRPr sz="1600">
                <a:solidFill>
                  <a:schemeClr val="tx1"/>
                </a:solidFill>
                <a:latin typeface="Arial" pitchFamily="34" charset="0"/>
              </a:defRPr>
            </a:lvl6pPr>
            <a:lvl7pPr marL="2971800" indent="-228600" defTabSz="990600" eaLnBrk="0" fontAlgn="base" hangingPunct="0">
              <a:spcBef>
                <a:spcPct val="0"/>
              </a:spcBef>
              <a:spcAft>
                <a:spcPct val="0"/>
              </a:spcAft>
              <a:defRPr sz="1600">
                <a:solidFill>
                  <a:schemeClr val="tx1"/>
                </a:solidFill>
                <a:latin typeface="Arial" pitchFamily="34" charset="0"/>
              </a:defRPr>
            </a:lvl7pPr>
            <a:lvl8pPr marL="3429000" indent="-228600" defTabSz="990600" eaLnBrk="0" fontAlgn="base" hangingPunct="0">
              <a:spcBef>
                <a:spcPct val="0"/>
              </a:spcBef>
              <a:spcAft>
                <a:spcPct val="0"/>
              </a:spcAft>
              <a:defRPr sz="1600">
                <a:solidFill>
                  <a:schemeClr val="tx1"/>
                </a:solidFill>
                <a:latin typeface="Arial" pitchFamily="34" charset="0"/>
              </a:defRPr>
            </a:lvl8pPr>
            <a:lvl9pPr marL="3886200" indent="-228600" defTabSz="990600" eaLnBrk="0" fontAlgn="base" hangingPunct="0">
              <a:spcBef>
                <a:spcPct val="0"/>
              </a:spcBef>
              <a:spcAft>
                <a:spcPct val="0"/>
              </a:spcAft>
              <a:defRPr sz="1600">
                <a:solidFill>
                  <a:schemeClr val="tx1"/>
                </a:solidFill>
                <a:latin typeface="Arial" pitchFamily="34" charset="0"/>
              </a:defRPr>
            </a:lvl9pPr>
          </a:lstStyle>
          <a:p>
            <a:fld id="{272E254F-ED64-4B5B-81F5-8031D635F543}" type="slidenum">
              <a:rPr lang="de-DE" altLang="de-DE" sz="1300" smtClean="0">
                <a:solidFill>
                  <a:schemeClr val="bg1"/>
                </a:solidFill>
              </a:rPr>
              <a:pPr/>
              <a:t>16</a:t>
            </a:fld>
            <a:endParaRPr lang="de-DE" altLang="de-DE" sz="1300" smtClean="0">
              <a:solidFill>
                <a:schemeClr val="bg1"/>
              </a:solidFill>
            </a:endParaRPr>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p:spPr>
        <p:txBody>
          <a:bodyPr/>
          <a:lstStyle/>
          <a:p>
            <a:pPr marL="190500" indent="-190500"/>
            <a:r>
              <a:rPr lang="de-DE" altLang="de-DE" sz="1400" smtClean="0"/>
              <a:t>1: Die Fotos stellen die Ergebnisse von Abklatschuntersuchungen dar:</a:t>
            </a:r>
            <a:br>
              <a:rPr lang="de-DE" altLang="de-DE" sz="1400" smtClean="0"/>
            </a:br>
            <a:r>
              <a:rPr lang="de-DE" altLang="de-DE" sz="1400" smtClean="0"/>
              <a:t>links die unbehandelte, Mitte die gewaschene, rechts die desinfizierte Hand.</a:t>
            </a:r>
            <a:br>
              <a:rPr lang="de-DE" altLang="de-DE" sz="1400" smtClean="0"/>
            </a:br>
            <a:r>
              <a:rPr lang="de-DE" altLang="de-DE" sz="1400" smtClean="0"/>
              <a:t>Die weißen Punkte stellen Bakterienkolonien dar. Der große weisse Fleck auf der Platte der gewaschenen Hand ist eine Pilzkolonie, die sich nur besonders schnell ausgebreitet hat.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lvl1pPr defTabSz="990600">
              <a:defRPr sz="1600">
                <a:solidFill>
                  <a:schemeClr val="tx1"/>
                </a:solidFill>
                <a:latin typeface="Arial" pitchFamily="34" charset="0"/>
              </a:defRPr>
            </a:lvl1pPr>
            <a:lvl2pPr marL="742950" indent="-285750" defTabSz="990600">
              <a:defRPr sz="1600">
                <a:solidFill>
                  <a:schemeClr val="tx1"/>
                </a:solidFill>
                <a:latin typeface="Arial" pitchFamily="34" charset="0"/>
              </a:defRPr>
            </a:lvl2pPr>
            <a:lvl3pPr marL="1143000" indent="-228600" defTabSz="990600">
              <a:defRPr sz="1600">
                <a:solidFill>
                  <a:schemeClr val="tx1"/>
                </a:solidFill>
                <a:latin typeface="Arial" pitchFamily="34" charset="0"/>
              </a:defRPr>
            </a:lvl3pPr>
            <a:lvl4pPr marL="1600200" indent="-228600" defTabSz="990600">
              <a:defRPr sz="1600">
                <a:solidFill>
                  <a:schemeClr val="tx1"/>
                </a:solidFill>
                <a:latin typeface="Arial" pitchFamily="34" charset="0"/>
              </a:defRPr>
            </a:lvl4pPr>
            <a:lvl5pPr marL="2057400" indent="-228600" defTabSz="990600">
              <a:defRPr sz="1600">
                <a:solidFill>
                  <a:schemeClr val="tx1"/>
                </a:solidFill>
                <a:latin typeface="Arial" pitchFamily="34" charset="0"/>
              </a:defRPr>
            </a:lvl5pPr>
            <a:lvl6pPr marL="2514600" indent="-228600" defTabSz="990600" eaLnBrk="0" fontAlgn="base" hangingPunct="0">
              <a:spcBef>
                <a:spcPct val="0"/>
              </a:spcBef>
              <a:spcAft>
                <a:spcPct val="0"/>
              </a:spcAft>
              <a:defRPr sz="1600">
                <a:solidFill>
                  <a:schemeClr val="tx1"/>
                </a:solidFill>
                <a:latin typeface="Arial" pitchFamily="34" charset="0"/>
              </a:defRPr>
            </a:lvl6pPr>
            <a:lvl7pPr marL="2971800" indent="-228600" defTabSz="990600" eaLnBrk="0" fontAlgn="base" hangingPunct="0">
              <a:spcBef>
                <a:spcPct val="0"/>
              </a:spcBef>
              <a:spcAft>
                <a:spcPct val="0"/>
              </a:spcAft>
              <a:defRPr sz="1600">
                <a:solidFill>
                  <a:schemeClr val="tx1"/>
                </a:solidFill>
                <a:latin typeface="Arial" pitchFamily="34" charset="0"/>
              </a:defRPr>
            </a:lvl7pPr>
            <a:lvl8pPr marL="3429000" indent="-228600" defTabSz="990600" eaLnBrk="0" fontAlgn="base" hangingPunct="0">
              <a:spcBef>
                <a:spcPct val="0"/>
              </a:spcBef>
              <a:spcAft>
                <a:spcPct val="0"/>
              </a:spcAft>
              <a:defRPr sz="1600">
                <a:solidFill>
                  <a:schemeClr val="tx1"/>
                </a:solidFill>
                <a:latin typeface="Arial" pitchFamily="34" charset="0"/>
              </a:defRPr>
            </a:lvl8pPr>
            <a:lvl9pPr marL="3886200" indent="-228600" defTabSz="990600" eaLnBrk="0" fontAlgn="base" hangingPunct="0">
              <a:spcBef>
                <a:spcPct val="0"/>
              </a:spcBef>
              <a:spcAft>
                <a:spcPct val="0"/>
              </a:spcAft>
              <a:defRPr sz="1600">
                <a:solidFill>
                  <a:schemeClr val="tx1"/>
                </a:solidFill>
                <a:latin typeface="Arial" pitchFamily="34" charset="0"/>
              </a:defRPr>
            </a:lvl9pPr>
          </a:lstStyle>
          <a:p>
            <a:fld id="{10F1C0F2-3A4D-4EE2-B9BF-955A28D8F396}" type="slidenum">
              <a:rPr lang="de-DE" altLang="de-DE" sz="1300" smtClean="0">
                <a:solidFill>
                  <a:schemeClr val="bg1"/>
                </a:solidFill>
              </a:rPr>
              <a:pPr/>
              <a:t>17</a:t>
            </a:fld>
            <a:endParaRPr lang="de-DE" altLang="de-DE" sz="1300" smtClean="0">
              <a:solidFill>
                <a:schemeClr val="bg1"/>
              </a:solidFill>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p:spPr>
        <p:txBody>
          <a:bodyPr/>
          <a:lstStyle/>
          <a:p>
            <a:endParaRPr lang="de-DE" altLang="de-DE"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lvl1pPr defTabSz="990600">
              <a:defRPr sz="1600">
                <a:solidFill>
                  <a:schemeClr val="tx1"/>
                </a:solidFill>
                <a:latin typeface="Arial" pitchFamily="34" charset="0"/>
              </a:defRPr>
            </a:lvl1pPr>
            <a:lvl2pPr marL="742950" indent="-285750" defTabSz="990600">
              <a:defRPr sz="1600">
                <a:solidFill>
                  <a:schemeClr val="tx1"/>
                </a:solidFill>
                <a:latin typeface="Arial" pitchFamily="34" charset="0"/>
              </a:defRPr>
            </a:lvl2pPr>
            <a:lvl3pPr marL="1143000" indent="-228600" defTabSz="990600">
              <a:defRPr sz="1600">
                <a:solidFill>
                  <a:schemeClr val="tx1"/>
                </a:solidFill>
                <a:latin typeface="Arial" pitchFamily="34" charset="0"/>
              </a:defRPr>
            </a:lvl3pPr>
            <a:lvl4pPr marL="1600200" indent="-228600" defTabSz="990600">
              <a:defRPr sz="1600">
                <a:solidFill>
                  <a:schemeClr val="tx1"/>
                </a:solidFill>
                <a:latin typeface="Arial" pitchFamily="34" charset="0"/>
              </a:defRPr>
            </a:lvl4pPr>
            <a:lvl5pPr marL="2057400" indent="-228600" defTabSz="990600">
              <a:defRPr sz="1600">
                <a:solidFill>
                  <a:schemeClr val="tx1"/>
                </a:solidFill>
                <a:latin typeface="Arial" pitchFamily="34" charset="0"/>
              </a:defRPr>
            </a:lvl5pPr>
            <a:lvl6pPr marL="2514600" indent="-228600" defTabSz="990600" eaLnBrk="0" fontAlgn="base" hangingPunct="0">
              <a:spcBef>
                <a:spcPct val="0"/>
              </a:spcBef>
              <a:spcAft>
                <a:spcPct val="0"/>
              </a:spcAft>
              <a:defRPr sz="1600">
                <a:solidFill>
                  <a:schemeClr val="tx1"/>
                </a:solidFill>
                <a:latin typeface="Arial" pitchFamily="34" charset="0"/>
              </a:defRPr>
            </a:lvl6pPr>
            <a:lvl7pPr marL="2971800" indent="-228600" defTabSz="990600" eaLnBrk="0" fontAlgn="base" hangingPunct="0">
              <a:spcBef>
                <a:spcPct val="0"/>
              </a:spcBef>
              <a:spcAft>
                <a:spcPct val="0"/>
              </a:spcAft>
              <a:defRPr sz="1600">
                <a:solidFill>
                  <a:schemeClr val="tx1"/>
                </a:solidFill>
                <a:latin typeface="Arial" pitchFamily="34" charset="0"/>
              </a:defRPr>
            </a:lvl7pPr>
            <a:lvl8pPr marL="3429000" indent="-228600" defTabSz="990600" eaLnBrk="0" fontAlgn="base" hangingPunct="0">
              <a:spcBef>
                <a:spcPct val="0"/>
              </a:spcBef>
              <a:spcAft>
                <a:spcPct val="0"/>
              </a:spcAft>
              <a:defRPr sz="1600">
                <a:solidFill>
                  <a:schemeClr val="tx1"/>
                </a:solidFill>
                <a:latin typeface="Arial" pitchFamily="34" charset="0"/>
              </a:defRPr>
            </a:lvl8pPr>
            <a:lvl9pPr marL="3886200" indent="-228600" defTabSz="990600" eaLnBrk="0" fontAlgn="base" hangingPunct="0">
              <a:spcBef>
                <a:spcPct val="0"/>
              </a:spcBef>
              <a:spcAft>
                <a:spcPct val="0"/>
              </a:spcAft>
              <a:defRPr sz="1600">
                <a:solidFill>
                  <a:schemeClr val="tx1"/>
                </a:solidFill>
                <a:latin typeface="Arial" pitchFamily="34" charset="0"/>
              </a:defRPr>
            </a:lvl9pPr>
          </a:lstStyle>
          <a:p>
            <a:fld id="{408B964A-A7A7-4BDE-96F6-16AFAE562DD2}" type="slidenum">
              <a:rPr lang="de-DE" altLang="de-DE" sz="1300" smtClean="0">
                <a:solidFill>
                  <a:schemeClr val="bg1"/>
                </a:solidFill>
              </a:rPr>
              <a:pPr/>
              <a:t>18</a:t>
            </a:fld>
            <a:endParaRPr lang="de-DE" altLang="de-DE" sz="1300" smtClean="0">
              <a:solidFill>
                <a:schemeClr val="bg1"/>
              </a:solidFill>
            </a:endParaRPr>
          </a:p>
        </p:txBody>
      </p:sp>
      <p:sp>
        <p:nvSpPr>
          <p:cNvPr id="51203" name="Rectangle 1026"/>
          <p:cNvSpPr>
            <a:spLocks noGrp="1" noRot="1" noChangeAspect="1" noChangeArrowheads="1" noTextEdit="1"/>
          </p:cNvSpPr>
          <p:nvPr>
            <p:ph type="sldImg"/>
          </p:nvPr>
        </p:nvSpPr>
        <p:spPr>
          <a:ln/>
        </p:spPr>
      </p:sp>
      <p:sp>
        <p:nvSpPr>
          <p:cNvPr id="51204" name="Rectangle 1027"/>
          <p:cNvSpPr>
            <a:spLocks noGrp="1" noChangeArrowheads="1"/>
          </p:cNvSpPr>
          <p:nvPr>
            <p:ph type="body" idx="1"/>
          </p:nvPr>
        </p:nvSpPr>
        <p:spPr>
          <a:noFill/>
        </p:spPr>
        <p:txBody>
          <a:bodyPr/>
          <a:lstStyle/>
          <a:p>
            <a:pPr marL="190500" indent="-190500"/>
            <a:r>
              <a:rPr lang="de-DE" altLang="de-DE" sz="1400" smtClean="0"/>
              <a:t>1: Bitte klären Sie vor Ihrem Vortrag ab, welche Eigenschaften die bei Ihnen verwendete Händedesinfektionsmittel haben, ob es Mitarbeiter gibt, die gegen Händedesinfektionsmittel allergisch sind und ob ggf. hypoallergene Mittel zur Verfügung stehen.</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lvl1pPr defTabSz="990600">
              <a:defRPr sz="1600">
                <a:solidFill>
                  <a:schemeClr val="tx1"/>
                </a:solidFill>
                <a:latin typeface="Arial" pitchFamily="34" charset="0"/>
              </a:defRPr>
            </a:lvl1pPr>
            <a:lvl2pPr marL="742950" indent="-285750" defTabSz="990600">
              <a:defRPr sz="1600">
                <a:solidFill>
                  <a:schemeClr val="tx1"/>
                </a:solidFill>
                <a:latin typeface="Arial" pitchFamily="34" charset="0"/>
              </a:defRPr>
            </a:lvl2pPr>
            <a:lvl3pPr marL="1143000" indent="-228600" defTabSz="990600">
              <a:defRPr sz="1600">
                <a:solidFill>
                  <a:schemeClr val="tx1"/>
                </a:solidFill>
                <a:latin typeface="Arial" pitchFamily="34" charset="0"/>
              </a:defRPr>
            </a:lvl3pPr>
            <a:lvl4pPr marL="1600200" indent="-228600" defTabSz="990600">
              <a:defRPr sz="1600">
                <a:solidFill>
                  <a:schemeClr val="tx1"/>
                </a:solidFill>
                <a:latin typeface="Arial" pitchFamily="34" charset="0"/>
              </a:defRPr>
            </a:lvl4pPr>
            <a:lvl5pPr marL="2057400" indent="-228600" defTabSz="990600">
              <a:defRPr sz="1600">
                <a:solidFill>
                  <a:schemeClr val="tx1"/>
                </a:solidFill>
                <a:latin typeface="Arial" pitchFamily="34" charset="0"/>
              </a:defRPr>
            </a:lvl5pPr>
            <a:lvl6pPr marL="2514600" indent="-228600" defTabSz="990600" eaLnBrk="0" fontAlgn="base" hangingPunct="0">
              <a:spcBef>
                <a:spcPct val="0"/>
              </a:spcBef>
              <a:spcAft>
                <a:spcPct val="0"/>
              </a:spcAft>
              <a:defRPr sz="1600">
                <a:solidFill>
                  <a:schemeClr val="tx1"/>
                </a:solidFill>
                <a:latin typeface="Arial" pitchFamily="34" charset="0"/>
              </a:defRPr>
            </a:lvl6pPr>
            <a:lvl7pPr marL="2971800" indent="-228600" defTabSz="990600" eaLnBrk="0" fontAlgn="base" hangingPunct="0">
              <a:spcBef>
                <a:spcPct val="0"/>
              </a:spcBef>
              <a:spcAft>
                <a:spcPct val="0"/>
              </a:spcAft>
              <a:defRPr sz="1600">
                <a:solidFill>
                  <a:schemeClr val="tx1"/>
                </a:solidFill>
                <a:latin typeface="Arial" pitchFamily="34" charset="0"/>
              </a:defRPr>
            </a:lvl7pPr>
            <a:lvl8pPr marL="3429000" indent="-228600" defTabSz="990600" eaLnBrk="0" fontAlgn="base" hangingPunct="0">
              <a:spcBef>
                <a:spcPct val="0"/>
              </a:spcBef>
              <a:spcAft>
                <a:spcPct val="0"/>
              </a:spcAft>
              <a:defRPr sz="1600">
                <a:solidFill>
                  <a:schemeClr val="tx1"/>
                </a:solidFill>
                <a:latin typeface="Arial" pitchFamily="34" charset="0"/>
              </a:defRPr>
            </a:lvl8pPr>
            <a:lvl9pPr marL="3886200" indent="-228600" defTabSz="990600" eaLnBrk="0" fontAlgn="base" hangingPunct="0">
              <a:spcBef>
                <a:spcPct val="0"/>
              </a:spcBef>
              <a:spcAft>
                <a:spcPct val="0"/>
              </a:spcAft>
              <a:defRPr sz="1600">
                <a:solidFill>
                  <a:schemeClr val="tx1"/>
                </a:solidFill>
                <a:latin typeface="Arial" pitchFamily="34" charset="0"/>
              </a:defRPr>
            </a:lvl9pPr>
          </a:lstStyle>
          <a:p>
            <a:fld id="{F9079954-9881-4CCA-85AC-CD84F8DBB796}" type="slidenum">
              <a:rPr lang="de-DE" altLang="de-DE" sz="1300" smtClean="0">
                <a:solidFill>
                  <a:schemeClr val="bg1"/>
                </a:solidFill>
              </a:rPr>
              <a:pPr/>
              <a:t>19</a:t>
            </a:fld>
            <a:endParaRPr lang="de-DE" altLang="de-DE" sz="1300" smtClean="0">
              <a:solidFill>
                <a:schemeClr val="bg1"/>
              </a:solidFill>
            </a:endParaRPr>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p:spPr>
        <p:txBody>
          <a:bodyPr/>
          <a:lstStyle/>
          <a:p>
            <a:pPr marL="190500" indent="-190500"/>
            <a:r>
              <a:rPr lang="de-DE" altLang="de-DE" sz="1400" smtClean="0"/>
              <a:t>1: In vielen Einrichtungen werden Hände- oder Hautdesinfektionsmittel aus größeren Flaschen in kleinere Flaschen umgefüllt. Dies ist jedoch nicht statthaft, da Hände- oder Hautdesinfektionsmittel als Arzneimittel eingestuft werden. Das Umfüllen von Arzneimitteln ist Apothekern vorbehalten.</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lvl1pPr defTabSz="990600">
              <a:defRPr sz="1600">
                <a:solidFill>
                  <a:schemeClr val="tx1"/>
                </a:solidFill>
                <a:latin typeface="Arial" pitchFamily="34" charset="0"/>
              </a:defRPr>
            </a:lvl1pPr>
            <a:lvl2pPr marL="742950" indent="-285750" defTabSz="990600">
              <a:defRPr sz="1600">
                <a:solidFill>
                  <a:schemeClr val="tx1"/>
                </a:solidFill>
                <a:latin typeface="Arial" pitchFamily="34" charset="0"/>
              </a:defRPr>
            </a:lvl2pPr>
            <a:lvl3pPr marL="1143000" indent="-228600" defTabSz="990600">
              <a:defRPr sz="1600">
                <a:solidFill>
                  <a:schemeClr val="tx1"/>
                </a:solidFill>
                <a:latin typeface="Arial" pitchFamily="34" charset="0"/>
              </a:defRPr>
            </a:lvl3pPr>
            <a:lvl4pPr marL="1600200" indent="-228600" defTabSz="990600">
              <a:defRPr sz="1600">
                <a:solidFill>
                  <a:schemeClr val="tx1"/>
                </a:solidFill>
                <a:latin typeface="Arial" pitchFamily="34" charset="0"/>
              </a:defRPr>
            </a:lvl4pPr>
            <a:lvl5pPr marL="2057400" indent="-228600" defTabSz="990600">
              <a:defRPr sz="1600">
                <a:solidFill>
                  <a:schemeClr val="tx1"/>
                </a:solidFill>
                <a:latin typeface="Arial" pitchFamily="34" charset="0"/>
              </a:defRPr>
            </a:lvl5pPr>
            <a:lvl6pPr marL="2514600" indent="-228600" defTabSz="990600" eaLnBrk="0" fontAlgn="base" hangingPunct="0">
              <a:spcBef>
                <a:spcPct val="0"/>
              </a:spcBef>
              <a:spcAft>
                <a:spcPct val="0"/>
              </a:spcAft>
              <a:defRPr sz="1600">
                <a:solidFill>
                  <a:schemeClr val="tx1"/>
                </a:solidFill>
                <a:latin typeface="Arial" pitchFamily="34" charset="0"/>
              </a:defRPr>
            </a:lvl6pPr>
            <a:lvl7pPr marL="2971800" indent="-228600" defTabSz="990600" eaLnBrk="0" fontAlgn="base" hangingPunct="0">
              <a:spcBef>
                <a:spcPct val="0"/>
              </a:spcBef>
              <a:spcAft>
                <a:spcPct val="0"/>
              </a:spcAft>
              <a:defRPr sz="1600">
                <a:solidFill>
                  <a:schemeClr val="tx1"/>
                </a:solidFill>
                <a:latin typeface="Arial" pitchFamily="34" charset="0"/>
              </a:defRPr>
            </a:lvl7pPr>
            <a:lvl8pPr marL="3429000" indent="-228600" defTabSz="990600" eaLnBrk="0" fontAlgn="base" hangingPunct="0">
              <a:spcBef>
                <a:spcPct val="0"/>
              </a:spcBef>
              <a:spcAft>
                <a:spcPct val="0"/>
              </a:spcAft>
              <a:defRPr sz="1600">
                <a:solidFill>
                  <a:schemeClr val="tx1"/>
                </a:solidFill>
                <a:latin typeface="Arial" pitchFamily="34" charset="0"/>
              </a:defRPr>
            </a:lvl8pPr>
            <a:lvl9pPr marL="3886200" indent="-228600" defTabSz="990600" eaLnBrk="0" fontAlgn="base" hangingPunct="0">
              <a:spcBef>
                <a:spcPct val="0"/>
              </a:spcBef>
              <a:spcAft>
                <a:spcPct val="0"/>
              </a:spcAft>
              <a:defRPr sz="1600">
                <a:solidFill>
                  <a:schemeClr val="tx1"/>
                </a:solidFill>
                <a:latin typeface="Arial" pitchFamily="34" charset="0"/>
              </a:defRPr>
            </a:lvl9pPr>
          </a:lstStyle>
          <a:p>
            <a:fld id="{E9052B53-3B5D-46FD-9FF5-03746EAC3820}" type="slidenum">
              <a:rPr lang="de-DE" altLang="de-DE" sz="1300" smtClean="0">
                <a:solidFill>
                  <a:schemeClr val="bg1"/>
                </a:solidFill>
              </a:rPr>
              <a:pPr/>
              <a:t>20</a:t>
            </a:fld>
            <a:endParaRPr lang="de-DE" altLang="de-DE" sz="1300" smtClean="0">
              <a:solidFill>
                <a:schemeClr val="bg1"/>
              </a:solidFill>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p:spPr>
        <p:txBody>
          <a:bodyPr/>
          <a:lstStyle/>
          <a:p>
            <a:pPr marL="190500" indent="-190500"/>
            <a:r>
              <a:rPr lang="de-DE" altLang="de-DE" sz="1400" smtClean="0"/>
              <a:t>1: Neben der Hygienischen gibt es auch die Chirurgische Händedesinfektion, die jedoch nur im Zusammenhang mit operativen Eingriffen angewandt wird. Wenn also in Pflegeheimen von Händedesinfektion gesprochen wird ist also automatisch die hygienische gemeint.</a:t>
            </a:r>
          </a:p>
          <a:p>
            <a:pPr marL="190500" indent="-190500"/>
            <a:endParaRPr lang="de-DE" altLang="de-DE" sz="1400" smtClean="0"/>
          </a:p>
          <a:p>
            <a:pPr marL="190500" indent="-190500"/>
            <a:r>
              <a:rPr lang="de-DE" altLang="de-DE" sz="1400" smtClean="0"/>
              <a:t>2: Wirkungslücken lassen sich mit Hilfe eines fluoreszierenden Händedesinfektionsmittels und einer UV-Lampe sichtbar machen. Von einigen Desinfektionsmittelfirmen kann man sich diese Utensilien leihen. </a:t>
            </a:r>
          </a:p>
          <a:p>
            <a:pPr marL="190500" indent="-190500"/>
            <a:endParaRPr lang="de-DE" altLang="de-DE" sz="1400" smtClean="0"/>
          </a:p>
          <a:p>
            <a:pPr marL="190500" indent="-190500"/>
            <a:r>
              <a:rPr lang="de-DE" altLang="de-DE" sz="1400" smtClean="0"/>
              <a:t>3: Die hier dargestellte Methode zur Händedesinfektion garantiert zwar die korrekte Vorgehensweise, wurde aber ursprünglich zur Überprüfung der Desinfektionswirkung erarbeitet und stellt nicht die einzig richtige Möglichkeit dar. Wichtig ist nur die Gewährleistung der notwendigen Gründlichkeit.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lvl1pPr defTabSz="990600">
              <a:defRPr sz="1600">
                <a:solidFill>
                  <a:schemeClr val="tx1"/>
                </a:solidFill>
                <a:latin typeface="Arial" pitchFamily="34" charset="0"/>
              </a:defRPr>
            </a:lvl1pPr>
            <a:lvl2pPr marL="742950" indent="-285750" defTabSz="990600">
              <a:defRPr sz="1600">
                <a:solidFill>
                  <a:schemeClr val="tx1"/>
                </a:solidFill>
                <a:latin typeface="Arial" pitchFamily="34" charset="0"/>
              </a:defRPr>
            </a:lvl2pPr>
            <a:lvl3pPr marL="1143000" indent="-228600" defTabSz="990600">
              <a:defRPr sz="1600">
                <a:solidFill>
                  <a:schemeClr val="tx1"/>
                </a:solidFill>
                <a:latin typeface="Arial" pitchFamily="34" charset="0"/>
              </a:defRPr>
            </a:lvl3pPr>
            <a:lvl4pPr marL="1600200" indent="-228600" defTabSz="990600">
              <a:defRPr sz="1600">
                <a:solidFill>
                  <a:schemeClr val="tx1"/>
                </a:solidFill>
                <a:latin typeface="Arial" pitchFamily="34" charset="0"/>
              </a:defRPr>
            </a:lvl4pPr>
            <a:lvl5pPr marL="2057400" indent="-228600" defTabSz="990600">
              <a:defRPr sz="1600">
                <a:solidFill>
                  <a:schemeClr val="tx1"/>
                </a:solidFill>
                <a:latin typeface="Arial" pitchFamily="34" charset="0"/>
              </a:defRPr>
            </a:lvl5pPr>
            <a:lvl6pPr marL="2514600" indent="-228600" defTabSz="990600" eaLnBrk="0" fontAlgn="base" hangingPunct="0">
              <a:spcBef>
                <a:spcPct val="0"/>
              </a:spcBef>
              <a:spcAft>
                <a:spcPct val="0"/>
              </a:spcAft>
              <a:defRPr sz="1600">
                <a:solidFill>
                  <a:schemeClr val="tx1"/>
                </a:solidFill>
                <a:latin typeface="Arial" pitchFamily="34" charset="0"/>
              </a:defRPr>
            </a:lvl6pPr>
            <a:lvl7pPr marL="2971800" indent="-228600" defTabSz="990600" eaLnBrk="0" fontAlgn="base" hangingPunct="0">
              <a:spcBef>
                <a:spcPct val="0"/>
              </a:spcBef>
              <a:spcAft>
                <a:spcPct val="0"/>
              </a:spcAft>
              <a:defRPr sz="1600">
                <a:solidFill>
                  <a:schemeClr val="tx1"/>
                </a:solidFill>
                <a:latin typeface="Arial" pitchFamily="34" charset="0"/>
              </a:defRPr>
            </a:lvl7pPr>
            <a:lvl8pPr marL="3429000" indent="-228600" defTabSz="990600" eaLnBrk="0" fontAlgn="base" hangingPunct="0">
              <a:spcBef>
                <a:spcPct val="0"/>
              </a:spcBef>
              <a:spcAft>
                <a:spcPct val="0"/>
              </a:spcAft>
              <a:defRPr sz="1600">
                <a:solidFill>
                  <a:schemeClr val="tx1"/>
                </a:solidFill>
                <a:latin typeface="Arial" pitchFamily="34" charset="0"/>
              </a:defRPr>
            </a:lvl8pPr>
            <a:lvl9pPr marL="3886200" indent="-228600" defTabSz="990600" eaLnBrk="0" fontAlgn="base" hangingPunct="0">
              <a:spcBef>
                <a:spcPct val="0"/>
              </a:spcBef>
              <a:spcAft>
                <a:spcPct val="0"/>
              </a:spcAft>
              <a:defRPr sz="1600">
                <a:solidFill>
                  <a:schemeClr val="tx1"/>
                </a:solidFill>
                <a:latin typeface="Arial" pitchFamily="34" charset="0"/>
              </a:defRPr>
            </a:lvl9pPr>
          </a:lstStyle>
          <a:p>
            <a:fld id="{38AD068C-B607-43D9-B231-BA5C5B1DDD01}" type="slidenum">
              <a:rPr lang="de-DE" altLang="de-DE" sz="1300" smtClean="0">
                <a:solidFill>
                  <a:schemeClr val="bg1"/>
                </a:solidFill>
              </a:rPr>
              <a:pPr/>
              <a:t>21</a:t>
            </a:fld>
            <a:endParaRPr lang="de-DE" altLang="de-DE" sz="1300" smtClean="0">
              <a:solidFill>
                <a:schemeClr val="bg1"/>
              </a:solidFill>
            </a:endParaRPr>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p:spPr>
        <p:txBody>
          <a:bodyPr/>
          <a:lstStyle/>
          <a:p>
            <a:pPr marL="190500" indent="-190500"/>
            <a:r>
              <a:rPr lang="de-DE" altLang="de-DE" sz="1400" smtClean="0"/>
              <a:t>1: Neben der Hygienischen gibt es auch die Chirurgische Händedesinfektion, die jedoch nur im Zusammenhang mit operativen Eingriffen angewandt wird. Wenn also in Pflegeheimen von Händedesinfektion gesprochen wird ist also automatisch die hygienische gemeint.</a:t>
            </a:r>
          </a:p>
          <a:p>
            <a:pPr marL="190500" indent="-190500"/>
            <a:endParaRPr lang="de-DE" altLang="de-DE" sz="1400" smtClean="0"/>
          </a:p>
          <a:p>
            <a:pPr marL="190500" indent="-190500"/>
            <a:r>
              <a:rPr lang="de-DE" altLang="de-DE" sz="1400" smtClean="0"/>
              <a:t>2: Wirkungslücken lassen sich mit Hilfe eines fluoreszierenden Händedesinfektionsmittels und einer UV-Lampe sichtbar machen. Von einigen Desinfektionsmittelfirmen kann man sich diese Utensilien leihen. </a:t>
            </a:r>
          </a:p>
          <a:p>
            <a:pPr marL="190500" indent="-190500"/>
            <a:endParaRPr lang="de-DE" altLang="de-DE" sz="1400" smtClean="0"/>
          </a:p>
          <a:p>
            <a:pPr marL="190500" indent="-190500"/>
            <a:r>
              <a:rPr lang="de-DE" altLang="de-DE" sz="1400" smtClean="0"/>
              <a:t>3: Die hier dargestellte Methode zur Händedesinfektion garantiert zwar die korrekte Vorgehensweise, wurde aber ursprünglich zur Überprüfung der Desinfektionswirkung erarbeitet und stellt nicht die einzig richtige Möglichkeit dar. Wichtig ist nur die Gewährleistung der notwendigen Gründlichkeit.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lvl1pPr defTabSz="990600">
              <a:defRPr sz="1600">
                <a:solidFill>
                  <a:schemeClr val="tx1"/>
                </a:solidFill>
                <a:latin typeface="Arial" pitchFamily="34" charset="0"/>
              </a:defRPr>
            </a:lvl1pPr>
            <a:lvl2pPr marL="742950" indent="-285750" defTabSz="990600">
              <a:defRPr sz="1600">
                <a:solidFill>
                  <a:schemeClr val="tx1"/>
                </a:solidFill>
                <a:latin typeface="Arial" pitchFamily="34" charset="0"/>
              </a:defRPr>
            </a:lvl2pPr>
            <a:lvl3pPr marL="1143000" indent="-228600" defTabSz="990600">
              <a:defRPr sz="1600">
                <a:solidFill>
                  <a:schemeClr val="tx1"/>
                </a:solidFill>
                <a:latin typeface="Arial" pitchFamily="34" charset="0"/>
              </a:defRPr>
            </a:lvl3pPr>
            <a:lvl4pPr marL="1600200" indent="-228600" defTabSz="990600">
              <a:defRPr sz="1600">
                <a:solidFill>
                  <a:schemeClr val="tx1"/>
                </a:solidFill>
                <a:latin typeface="Arial" pitchFamily="34" charset="0"/>
              </a:defRPr>
            </a:lvl4pPr>
            <a:lvl5pPr marL="2057400" indent="-228600" defTabSz="990600">
              <a:defRPr sz="1600">
                <a:solidFill>
                  <a:schemeClr val="tx1"/>
                </a:solidFill>
                <a:latin typeface="Arial" pitchFamily="34" charset="0"/>
              </a:defRPr>
            </a:lvl5pPr>
            <a:lvl6pPr marL="2514600" indent="-228600" defTabSz="990600" eaLnBrk="0" fontAlgn="base" hangingPunct="0">
              <a:spcBef>
                <a:spcPct val="0"/>
              </a:spcBef>
              <a:spcAft>
                <a:spcPct val="0"/>
              </a:spcAft>
              <a:defRPr sz="1600">
                <a:solidFill>
                  <a:schemeClr val="tx1"/>
                </a:solidFill>
                <a:latin typeface="Arial" pitchFamily="34" charset="0"/>
              </a:defRPr>
            </a:lvl6pPr>
            <a:lvl7pPr marL="2971800" indent="-228600" defTabSz="990600" eaLnBrk="0" fontAlgn="base" hangingPunct="0">
              <a:spcBef>
                <a:spcPct val="0"/>
              </a:spcBef>
              <a:spcAft>
                <a:spcPct val="0"/>
              </a:spcAft>
              <a:defRPr sz="1600">
                <a:solidFill>
                  <a:schemeClr val="tx1"/>
                </a:solidFill>
                <a:latin typeface="Arial" pitchFamily="34" charset="0"/>
              </a:defRPr>
            </a:lvl7pPr>
            <a:lvl8pPr marL="3429000" indent="-228600" defTabSz="990600" eaLnBrk="0" fontAlgn="base" hangingPunct="0">
              <a:spcBef>
                <a:spcPct val="0"/>
              </a:spcBef>
              <a:spcAft>
                <a:spcPct val="0"/>
              </a:spcAft>
              <a:defRPr sz="1600">
                <a:solidFill>
                  <a:schemeClr val="tx1"/>
                </a:solidFill>
                <a:latin typeface="Arial" pitchFamily="34" charset="0"/>
              </a:defRPr>
            </a:lvl8pPr>
            <a:lvl9pPr marL="3886200" indent="-228600" defTabSz="990600" eaLnBrk="0" fontAlgn="base" hangingPunct="0">
              <a:spcBef>
                <a:spcPct val="0"/>
              </a:spcBef>
              <a:spcAft>
                <a:spcPct val="0"/>
              </a:spcAft>
              <a:defRPr sz="1600">
                <a:solidFill>
                  <a:schemeClr val="tx1"/>
                </a:solidFill>
                <a:latin typeface="Arial" pitchFamily="34" charset="0"/>
              </a:defRPr>
            </a:lvl9pPr>
          </a:lstStyle>
          <a:p>
            <a:fld id="{0B8E483F-00CC-4705-A541-F6A646AF4533}" type="slidenum">
              <a:rPr lang="de-DE" altLang="de-DE" sz="1300" smtClean="0">
                <a:solidFill>
                  <a:schemeClr val="bg1"/>
                </a:solidFill>
              </a:rPr>
              <a:pPr/>
              <a:t>22</a:t>
            </a:fld>
            <a:endParaRPr lang="de-DE" altLang="de-DE" sz="1300" smtClean="0">
              <a:solidFill>
                <a:schemeClr val="bg1"/>
              </a:solidFill>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pPr marL="190500" indent="-190500"/>
            <a:r>
              <a:rPr lang="de-DE" altLang="de-DE" sz="1400" smtClean="0"/>
              <a:t>1: Solche Situationen sollten durch den indikationsgerechten Einsatz von Schutzhandschuhen vermieden werden, was aber nicht immer möglich ist.</a:t>
            </a:r>
            <a:br>
              <a:rPr lang="de-DE" altLang="de-DE" sz="1400" smtClean="0"/>
            </a:br>
            <a:r>
              <a:rPr lang="de-DE" altLang="de-DE" sz="1400" smtClean="0"/>
              <a:t>Der Rat mit dem Desinfektionsmittel-getränktem Tuch ist schwer praktizierbar. Es wird also meist darauf hinauslaufen, die schmutzigen Hände vor einer Desinfektion zu waschen.</a:t>
            </a:r>
            <a:br>
              <a:rPr lang="de-DE" altLang="de-DE" sz="1400" smtClean="0"/>
            </a:br>
            <a:r>
              <a:rPr lang="de-DE" altLang="de-DE" sz="1400" smtClean="0"/>
              <a:t>Bei der Desinfektion des Waschbeckens sollen (wie immer) keine Sprühdesinfektionsmittel verwendet werden.</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lvl1pPr defTabSz="990600">
              <a:defRPr sz="1600">
                <a:solidFill>
                  <a:schemeClr val="tx1"/>
                </a:solidFill>
                <a:latin typeface="Arial" pitchFamily="34" charset="0"/>
              </a:defRPr>
            </a:lvl1pPr>
            <a:lvl2pPr marL="742950" indent="-285750" defTabSz="990600">
              <a:defRPr sz="1600">
                <a:solidFill>
                  <a:schemeClr val="tx1"/>
                </a:solidFill>
                <a:latin typeface="Arial" pitchFamily="34" charset="0"/>
              </a:defRPr>
            </a:lvl2pPr>
            <a:lvl3pPr marL="1143000" indent="-228600" defTabSz="990600">
              <a:defRPr sz="1600">
                <a:solidFill>
                  <a:schemeClr val="tx1"/>
                </a:solidFill>
                <a:latin typeface="Arial" pitchFamily="34" charset="0"/>
              </a:defRPr>
            </a:lvl3pPr>
            <a:lvl4pPr marL="1600200" indent="-228600" defTabSz="990600">
              <a:defRPr sz="1600">
                <a:solidFill>
                  <a:schemeClr val="tx1"/>
                </a:solidFill>
                <a:latin typeface="Arial" pitchFamily="34" charset="0"/>
              </a:defRPr>
            </a:lvl4pPr>
            <a:lvl5pPr marL="2057400" indent="-228600" defTabSz="990600">
              <a:defRPr sz="1600">
                <a:solidFill>
                  <a:schemeClr val="tx1"/>
                </a:solidFill>
                <a:latin typeface="Arial" pitchFamily="34" charset="0"/>
              </a:defRPr>
            </a:lvl5pPr>
            <a:lvl6pPr marL="2514600" indent="-228600" defTabSz="990600" eaLnBrk="0" fontAlgn="base" hangingPunct="0">
              <a:spcBef>
                <a:spcPct val="0"/>
              </a:spcBef>
              <a:spcAft>
                <a:spcPct val="0"/>
              </a:spcAft>
              <a:defRPr sz="1600">
                <a:solidFill>
                  <a:schemeClr val="tx1"/>
                </a:solidFill>
                <a:latin typeface="Arial" pitchFamily="34" charset="0"/>
              </a:defRPr>
            </a:lvl6pPr>
            <a:lvl7pPr marL="2971800" indent="-228600" defTabSz="990600" eaLnBrk="0" fontAlgn="base" hangingPunct="0">
              <a:spcBef>
                <a:spcPct val="0"/>
              </a:spcBef>
              <a:spcAft>
                <a:spcPct val="0"/>
              </a:spcAft>
              <a:defRPr sz="1600">
                <a:solidFill>
                  <a:schemeClr val="tx1"/>
                </a:solidFill>
                <a:latin typeface="Arial" pitchFamily="34" charset="0"/>
              </a:defRPr>
            </a:lvl7pPr>
            <a:lvl8pPr marL="3429000" indent="-228600" defTabSz="990600" eaLnBrk="0" fontAlgn="base" hangingPunct="0">
              <a:spcBef>
                <a:spcPct val="0"/>
              </a:spcBef>
              <a:spcAft>
                <a:spcPct val="0"/>
              </a:spcAft>
              <a:defRPr sz="1600">
                <a:solidFill>
                  <a:schemeClr val="tx1"/>
                </a:solidFill>
                <a:latin typeface="Arial" pitchFamily="34" charset="0"/>
              </a:defRPr>
            </a:lvl8pPr>
            <a:lvl9pPr marL="3886200" indent="-228600" defTabSz="990600" eaLnBrk="0" fontAlgn="base" hangingPunct="0">
              <a:spcBef>
                <a:spcPct val="0"/>
              </a:spcBef>
              <a:spcAft>
                <a:spcPct val="0"/>
              </a:spcAft>
              <a:defRPr sz="1600">
                <a:solidFill>
                  <a:schemeClr val="tx1"/>
                </a:solidFill>
                <a:latin typeface="Arial" pitchFamily="34" charset="0"/>
              </a:defRPr>
            </a:lvl9pPr>
          </a:lstStyle>
          <a:p>
            <a:fld id="{A4F4F645-D3E2-4EA1-BE80-882B9C03E537}" type="slidenum">
              <a:rPr lang="de-DE" altLang="de-DE" sz="1300" smtClean="0">
                <a:solidFill>
                  <a:schemeClr val="bg1"/>
                </a:solidFill>
              </a:rPr>
              <a:pPr/>
              <a:t>23</a:t>
            </a:fld>
            <a:endParaRPr lang="de-DE" altLang="de-DE" sz="1300" smtClean="0">
              <a:solidFill>
                <a:schemeClr val="bg1"/>
              </a:solidFill>
            </a:endParaRPr>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p:spPr>
        <p:txBody>
          <a:bodyPr/>
          <a:lstStyle/>
          <a:p>
            <a:endParaRPr lang="de-DE" altLang="de-DE"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lvl1pPr defTabSz="990600">
              <a:defRPr sz="1600">
                <a:solidFill>
                  <a:schemeClr val="tx1"/>
                </a:solidFill>
                <a:latin typeface="Arial" pitchFamily="34" charset="0"/>
              </a:defRPr>
            </a:lvl1pPr>
            <a:lvl2pPr marL="742950" indent="-285750" defTabSz="990600">
              <a:defRPr sz="1600">
                <a:solidFill>
                  <a:schemeClr val="tx1"/>
                </a:solidFill>
                <a:latin typeface="Arial" pitchFamily="34" charset="0"/>
              </a:defRPr>
            </a:lvl2pPr>
            <a:lvl3pPr marL="1143000" indent="-228600" defTabSz="990600">
              <a:defRPr sz="1600">
                <a:solidFill>
                  <a:schemeClr val="tx1"/>
                </a:solidFill>
                <a:latin typeface="Arial" pitchFamily="34" charset="0"/>
              </a:defRPr>
            </a:lvl3pPr>
            <a:lvl4pPr marL="1600200" indent="-228600" defTabSz="990600">
              <a:defRPr sz="1600">
                <a:solidFill>
                  <a:schemeClr val="tx1"/>
                </a:solidFill>
                <a:latin typeface="Arial" pitchFamily="34" charset="0"/>
              </a:defRPr>
            </a:lvl4pPr>
            <a:lvl5pPr marL="2057400" indent="-228600" defTabSz="990600">
              <a:defRPr sz="1600">
                <a:solidFill>
                  <a:schemeClr val="tx1"/>
                </a:solidFill>
                <a:latin typeface="Arial" pitchFamily="34" charset="0"/>
              </a:defRPr>
            </a:lvl5pPr>
            <a:lvl6pPr marL="2514600" indent="-228600" defTabSz="990600" eaLnBrk="0" fontAlgn="base" hangingPunct="0">
              <a:spcBef>
                <a:spcPct val="0"/>
              </a:spcBef>
              <a:spcAft>
                <a:spcPct val="0"/>
              </a:spcAft>
              <a:defRPr sz="1600">
                <a:solidFill>
                  <a:schemeClr val="tx1"/>
                </a:solidFill>
                <a:latin typeface="Arial" pitchFamily="34" charset="0"/>
              </a:defRPr>
            </a:lvl6pPr>
            <a:lvl7pPr marL="2971800" indent="-228600" defTabSz="990600" eaLnBrk="0" fontAlgn="base" hangingPunct="0">
              <a:spcBef>
                <a:spcPct val="0"/>
              </a:spcBef>
              <a:spcAft>
                <a:spcPct val="0"/>
              </a:spcAft>
              <a:defRPr sz="1600">
                <a:solidFill>
                  <a:schemeClr val="tx1"/>
                </a:solidFill>
                <a:latin typeface="Arial" pitchFamily="34" charset="0"/>
              </a:defRPr>
            </a:lvl7pPr>
            <a:lvl8pPr marL="3429000" indent="-228600" defTabSz="990600" eaLnBrk="0" fontAlgn="base" hangingPunct="0">
              <a:spcBef>
                <a:spcPct val="0"/>
              </a:spcBef>
              <a:spcAft>
                <a:spcPct val="0"/>
              </a:spcAft>
              <a:defRPr sz="1600">
                <a:solidFill>
                  <a:schemeClr val="tx1"/>
                </a:solidFill>
                <a:latin typeface="Arial" pitchFamily="34" charset="0"/>
              </a:defRPr>
            </a:lvl8pPr>
            <a:lvl9pPr marL="3886200" indent="-228600" defTabSz="990600" eaLnBrk="0" fontAlgn="base" hangingPunct="0">
              <a:spcBef>
                <a:spcPct val="0"/>
              </a:spcBef>
              <a:spcAft>
                <a:spcPct val="0"/>
              </a:spcAft>
              <a:defRPr sz="1600">
                <a:solidFill>
                  <a:schemeClr val="tx1"/>
                </a:solidFill>
                <a:latin typeface="Arial" pitchFamily="34" charset="0"/>
              </a:defRPr>
            </a:lvl9pPr>
          </a:lstStyle>
          <a:p>
            <a:fld id="{A804A8D9-5222-432C-A595-9CF41287F3DB}" type="slidenum">
              <a:rPr lang="de-DE" altLang="de-DE" sz="1300" smtClean="0">
                <a:solidFill>
                  <a:schemeClr val="bg1"/>
                </a:solidFill>
              </a:rPr>
              <a:pPr/>
              <a:t>24</a:t>
            </a:fld>
            <a:endParaRPr lang="de-DE" altLang="de-DE" sz="1300" smtClean="0">
              <a:solidFill>
                <a:schemeClr val="bg1"/>
              </a:solidFill>
            </a:endParaRPr>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p:spPr>
        <p:txBody>
          <a:bodyPr/>
          <a:lstStyle/>
          <a:p>
            <a:pPr marL="190500" indent="-190500"/>
            <a:r>
              <a:rPr lang="de-DE" altLang="de-DE" sz="1400" smtClean="0"/>
              <a:t>1: Wenn es bei Ihnen zu diesem Thema bereits Arbeits- und Betriebsanweisungen gemäß Biostoffverordnung gibt sollten sie an dieser Stelle vorgestellt werden.</a:t>
            </a:r>
          </a:p>
          <a:p>
            <a:pPr marL="190500" indent="-190500"/>
            <a:endParaRPr lang="de-DE" altLang="de-DE" sz="1400" smtClean="0"/>
          </a:p>
          <a:p>
            <a:pPr marL="190500" indent="-190500"/>
            <a:r>
              <a:rPr lang="de-DE" altLang="de-DE" sz="1400" smtClean="0"/>
              <a:t>2: Als Entsorgungsbehältnis ist im Prinzip alles geeignet, was ausreichend stichfest und anschließend sicher verschließbar ist. Wichtig ist aber auch, dass die Kanülenentsorgung vor Ort praktiziert wird, d.h. dass die Entsorgung z.B. im Bewohnerzimmer und nicht erst im Stationszimmer stattfindet. Das ist bei Verwendung leerer Kanister und anderer großer Behältnisse aber nicht möglich. </a:t>
            </a:r>
            <a:br>
              <a:rPr lang="de-DE" altLang="de-DE" sz="1400" smtClean="0"/>
            </a:br>
            <a:r>
              <a:rPr lang="de-DE" altLang="de-DE" sz="1400" smtClean="0"/>
              <a:t>Bitte im Vorfeld abklären, wie diese Dinge bei Ihnen im Detail gehandhabt werden.</a:t>
            </a:r>
          </a:p>
          <a:p>
            <a:pPr marL="190500" indent="-190500"/>
            <a:endParaRPr lang="de-DE" altLang="de-DE" sz="1400" smtClean="0"/>
          </a:p>
          <a:p>
            <a:pPr marL="190500" indent="-190500"/>
            <a:r>
              <a:rPr lang="de-DE" altLang="de-DE" sz="1400" smtClean="0"/>
              <a:t>3: Bei infektiologischen Unklarheiten sollte eine Abklärung durch einen „Durchgangsarzt“ möglichst noch am selben Tag erfolgen. Wenn ein Arztbesuch dagegen nicht notwendig erscheint (Ermessenssache) ist zumindest die Dokumentation des Sachverhaltes in einem „Unfallbuch“ vorzunehmen und an Betriebsarzt weiterzuleiten.</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lvl1pPr defTabSz="990600">
              <a:defRPr sz="1600">
                <a:solidFill>
                  <a:schemeClr val="tx1"/>
                </a:solidFill>
                <a:latin typeface="Arial" pitchFamily="34" charset="0"/>
              </a:defRPr>
            </a:lvl1pPr>
            <a:lvl2pPr marL="742950" indent="-285750" defTabSz="990600">
              <a:defRPr sz="1600">
                <a:solidFill>
                  <a:schemeClr val="tx1"/>
                </a:solidFill>
                <a:latin typeface="Arial" pitchFamily="34" charset="0"/>
              </a:defRPr>
            </a:lvl2pPr>
            <a:lvl3pPr marL="1143000" indent="-228600" defTabSz="990600">
              <a:defRPr sz="1600">
                <a:solidFill>
                  <a:schemeClr val="tx1"/>
                </a:solidFill>
                <a:latin typeface="Arial" pitchFamily="34" charset="0"/>
              </a:defRPr>
            </a:lvl3pPr>
            <a:lvl4pPr marL="1600200" indent="-228600" defTabSz="990600">
              <a:defRPr sz="1600">
                <a:solidFill>
                  <a:schemeClr val="tx1"/>
                </a:solidFill>
                <a:latin typeface="Arial" pitchFamily="34" charset="0"/>
              </a:defRPr>
            </a:lvl4pPr>
            <a:lvl5pPr marL="2057400" indent="-228600" defTabSz="990600">
              <a:defRPr sz="1600">
                <a:solidFill>
                  <a:schemeClr val="tx1"/>
                </a:solidFill>
                <a:latin typeface="Arial" pitchFamily="34" charset="0"/>
              </a:defRPr>
            </a:lvl5pPr>
            <a:lvl6pPr marL="2514600" indent="-228600" defTabSz="990600" eaLnBrk="0" fontAlgn="base" hangingPunct="0">
              <a:spcBef>
                <a:spcPct val="0"/>
              </a:spcBef>
              <a:spcAft>
                <a:spcPct val="0"/>
              </a:spcAft>
              <a:defRPr sz="1600">
                <a:solidFill>
                  <a:schemeClr val="tx1"/>
                </a:solidFill>
                <a:latin typeface="Arial" pitchFamily="34" charset="0"/>
              </a:defRPr>
            </a:lvl6pPr>
            <a:lvl7pPr marL="2971800" indent="-228600" defTabSz="990600" eaLnBrk="0" fontAlgn="base" hangingPunct="0">
              <a:spcBef>
                <a:spcPct val="0"/>
              </a:spcBef>
              <a:spcAft>
                <a:spcPct val="0"/>
              </a:spcAft>
              <a:defRPr sz="1600">
                <a:solidFill>
                  <a:schemeClr val="tx1"/>
                </a:solidFill>
                <a:latin typeface="Arial" pitchFamily="34" charset="0"/>
              </a:defRPr>
            </a:lvl7pPr>
            <a:lvl8pPr marL="3429000" indent="-228600" defTabSz="990600" eaLnBrk="0" fontAlgn="base" hangingPunct="0">
              <a:spcBef>
                <a:spcPct val="0"/>
              </a:spcBef>
              <a:spcAft>
                <a:spcPct val="0"/>
              </a:spcAft>
              <a:defRPr sz="1600">
                <a:solidFill>
                  <a:schemeClr val="tx1"/>
                </a:solidFill>
                <a:latin typeface="Arial" pitchFamily="34" charset="0"/>
              </a:defRPr>
            </a:lvl8pPr>
            <a:lvl9pPr marL="3886200" indent="-228600" defTabSz="990600" eaLnBrk="0" fontAlgn="base" hangingPunct="0">
              <a:spcBef>
                <a:spcPct val="0"/>
              </a:spcBef>
              <a:spcAft>
                <a:spcPct val="0"/>
              </a:spcAft>
              <a:defRPr sz="1600">
                <a:solidFill>
                  <a:schemeClr val="tx1"/>
                </a:solidFill>
                <a:latin typeface="Arial" pitchFamily="34" charset="0"/>
              </a:defRPr>
            </a:lvl9pPr>
          </a:lstStyle>
          <a:p>
            <a:fld id="{387823C6-0449-42A2-B296-D2EBAD25B3B9}" type="slidenum">
              <a:rPr lang="de-DE" altLang="de-DE" sz="1300" smtClean="0">
                <a:solidFill>
                  <a:schemeClr val="bg1"/>
                </a:solidFill>
              </a:rPr>
              <a:pPr/>
              <a:t>25</a:t>
            </a:fld>
            <a:endParaRPr lang="de-DE" altLang="de-DE" sz="1300" smtClean="0">
              <a:solidFill>
                <a:schemeClr val="bg1"/>
              </a:solidFill>
            </a:endParaRPr>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p:spPr>
        <p:txBody>
          <a:bodyPr/>
          <a:lstStyle/>
          <a:p>
            <a:endParaRPr lang="de-DE" altLang="de-DE"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57615F47-9799-44F5-92FB-89DE6C10D4F9}" type="slidenum">
              <a:rPr lang="de-DE"/>
              <a:pPr>
                <a:defRPr/>
              </a:pPr>
              <a:t>‹Nr.›</a:t>
            </a:fld>
            <a:endParaRPr lang="de-DE"/>
          </a:p>
        </p:txBody>
      </p:sp>
    </p:spTree>
    <p:extLst>
      <p:ext uri="{BB962C8B-B14F-4D97-AF65-F5344CB8AC3E}">
        <p14:creationId xmlns:p14="http://schemas.microsoft.com/office/powerpoint/2010/main" val="1077158398"/>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39061AFA-E474-49A7-9B2D-60667886861A}" type="slidenum">
              <a:rPr lang="de-DE"/>
              <a:pPr>
                <a:defRPr/>
              </a:pPr>
              <a:t>‹Nr.›</a:t>
            </a:fld>
            <a:endParaRPr lang="de-DE"/>
          </a:p>
        </p:txBody>
      </p:sp>
    </p:spTree>
    <p:extLst>
      <p:ext uri="{BB962C8B-B14F-4D97-AF65-F5344CB8AC3E}">
        <p14:creationId xmlns:p14="http://schemas.microsoft.com/office/powerpoint/2010/main" val="2822831167"/>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0EBC4F2E-E822-4090-AFDA-655AC951BDAA}" type="slidenum">
              <a:rPr lang="de-DE"/>
              <a:pPr>
                <a:defRPr/>
              </a:pPr>
              <a:t>‹Nr.›</a:t>
            </a:fld>
            <a:endParaRPr lang="de-DE"/>
          </a:p>
        </p:txBody>
      </p:sp>
    </p:spTree>
    <p:extLst>
      <p:ext uri="{BB962C8B-B14F-4D97-AF65-F5344CB8AC3E}">
        <p14:creationId xmlns:p14="http://schemas.microsoft.com/office/powerpoint/2010/main" val="1551372300"/>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p>
        </p:txBody>
      </p:sp>
      <p:sp>
        <p:nvSpPr>
          <p:cNvPr id="7" name="Rectangle 6"/>
          <p:cNvSpPr>
            <a:spLocks noGrp="1" noChangeArrowheads="1"/>
          </p:cNvSpPr>
          <p:nvPr>
            <p:ph type="sldNum" sz="quarter" idx="12"/>
          </p:nvPr>
        </p:nvSpPr>
        <p:spPr>
          <a:ln/>
        </p:spPr>
        <p:txBody>
          <a:bodyPr/>
          <a:lstStyle>
            <a:lvl1pPr>
              <a:defRPr/>
            </a:lvl1pPr>
          </a:lstStyle>
          <a:p>
            <a:pPr>
              <a:defRPr/>
            </a:pPr>
            <a:fld id="{CF9DFB5C-A75F-4350-87D0-8FE4EAF26BBE}" type="slidenum">
              <a:rPr lang="de-DE"/>
              <a:pPr>
                <a:defRPr/>
              </a:pPr>
              <a:t>‹Nr.›</a:t>
            </a:fld>
            <a:endParaRPr lang="de-DE"/>
          </a:p>
        </p:txBody>
      </p:sp>
    </p:spTree>
    <p:extLst>
      <p:ext uri="{BB962C8B-B14F-4D97-AF65-F5344CB8AC3E}">
        <p14:creationId xmlns:p14="http://schemas.microsoft.com/office/powerpoint/2010/main" val="2480141780"/>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Rectangle 4"/>
          <p:cNvSpPr>
            <a:spLocks noGrp="1" noChangeArrowheads="1"/>
          </p:cNvSpPr>
          <p:nvPr>
            <p:ph type="dt" sz="half" idx="10"/>
          </p:nvPr>
        </p:nvSpPr>
        <p:spPr>
          <a:ln/>
        </p:spPr>
        <p:txBody>
          <a:bodyPr/>
          <a:lstStyle>
            <a:lvl1pPr>
              <a:defRPr/>
            </a:lvl1pPr>
          </a:lstStyle>
          <a:p>
            <a:pPr>
              <a:defRPr/>
            </a:pPr>
            <a:endParaRPr lang="de-DE"/>
          </a:p>
        </p:txBody>
      </p:sp>
      <p:sp>
        <p:nvSpPr>
          <p:cNvPr id="8" name="Rectangle 5"/>
          <p:cNvSpPr>
            <a:spLocks noGrp="1" noChangeArrowheads="1"/>
          </p:cNvSpPr>
          <p:nvPr>
            <p:ph type="ftr" sz="quarter" idx="11"/>
          </p:nvPr>
        </p:nvSpPr>
        <p:spPr>
          <a:ln/>
        </p:spPr>
        <p:txBody>
          <a:bodyPr/>
          <a:lstStyle>
            <a:lvl1pPr>
              <a:defRPr/>
            </a:lvl1pPr>
          </a:lstStyle>
          <a:p>
            <a:pPr>
              <a:defRPr/>
            </a:pPr>
            <a:endParaRPr lang="de-DE"/>
          </a:p>
        </p:txBody>
      </p:sp>
      <p:sp>
        <p:nvSpPr>
          <p:cNvPr id="9" name="Rectangle 6"/>
          <p:cNvSpPr>
            <a:spLocks noGrp="1" noChangeArrowheads="1"/>
          </p:cNvSpPr>
          <p:nvPr>
            <p:ph type="sldNum" sz="quarter" idx="12"/>
          </p:nvPr>
        </p:nvSpPr>
        <p:spPr>
          <a:ln/>
        </p:spPr>
        <p:txBody>
          <a:bodyPr/>
          <a:lstStyle>
            <a:lvl1pPr>
              <a:defRPr/>
            </a:lvl1pPr>
          </a:lstStyle>
          <a:p>
            <a:pPr>
              <a:defRPr/>
            </a:pPr>
            <a:fld id="{FB5A5A59-BFFC-4B31-B544-E1C60D5929DC}" type="slidenum">
              <a:rPr lang="de-DE"/>
              <a:pPr>
                <a:defRPr/>
              </a:pPr>
              <a:t>‹Nr.›</a:t>
            </a:fld>
            <a:endParaRPr lang="de-DE"/>
          </a:p>
        </p:txBody>
      </p:sp>
    </p:spTree>
    <p:extLst>
      <p:ext uri="{BB962C8B-B14F-4D97-AF65-F5344CB8AC3E}">
        <p14:creationId xmlns:p14="http://schemas.microsoft.com/office/powerpoint/2010/main" val="862601156"/>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Rectangle 4"/>
          <p:cNvSpPr>
            <a:spLocks noGrp="1" noChangeArrowheads="1"/>
          </p:cNvSpPr>
          <p:nvPr>
            <p:ph type="dt" sz="half" idx="10"/>
          </p:nvPr>
        </p:nvSpPr>
        <p:spPr>
          <a:ln/>
        </p:spPr>
        <p:txBody>
          <a:bodyPr/>
          <a:lstStyle>
            <a:lvl1pPr>
              <a:defRPr/>
            </a:lvl1pPr>
          </a:lstStyle>
          <a:p>
            <a:pPr>
              <a:defRPr/>
            </a:pPr>
            <a:endParaRPr lang="de-DE"/>
          </a:p>
        </p:txBody>
      </p:sp>
      <p:sp>
        <p:nvSpPr>
          <p:cNvPr id="4" name="Rectangle 5"/>
          <p:cNvSpPr>
            <a:spLocks noGrp="1" noChangeArrowheads="1"/>
          </p:cNvSpPr>
          <p:nvPr>
            <p:ph type="ftr" sz="quarter" idx="11"/>
          </p:nvPr>
        </p:nvSpPr>
        <p:spPr>
          <a:ln/>
        </p:spPr>
        <p:txBody>
          <a:bodyPr/>
          <a:lstStyle>
            <a:lvl1pPr>
              <a:defRPr/>
            </a:lvl1pPr>
          </a:lstStyle>
          <a:p>
            <a:pPr>
              <a:defRPr/>
            </a:pPr>
            <a:endParaRPr lang="de-DE"/>
          </a:p>
        </p:txBody>
      </p:sp>
      <p:sp>
        <p:nvSpPr>
          <p:cNvPr id="5" name="Rectangle 6"/>
          <p:cNvSpPr>
            <a:spLocks noGrp="1" noChangeArrowheads="1"/>
          </p:cNvSpPr>
          <p:nvPr>
            <p:ph type="sldNum" sz="quarter" idx="12"/>
          </p:nvPr>
        </p:nvSpPr>
        <p:spPr>
          <a:ln/>
        </p:spPr>
        <p:txBody>
          <a:bodyPr/>
          <a:lstStyle>
            <a:lvl1pPr>
              <a:defRPr/>
            </a:lvl1pPr>
          </a:lstStyle>
          <a:p>
            <a:pPr>
              <a:defRPr/>
            </a:pPr>
            <a:fld id="{61F9CC7F-B677-43C4-B7ED-39F5EC6708AC}" type="slidenum">
              <a:rPr lang="de-DE"/>
              <a:pPr>
                <a:defRPr/>
              </a:pPr>
              <a:t>‹Nr.›</a:t>
            </a:fld>
            <a:endParaRPr lang="de-DE"/>
          </a:p>
        </p:txBody>
      </p:sp>
    </p:spTree>
    <p:extLst>
      <p:ext uri="{BB962C8B-B14F-4D97-AF65-F5344CB8AC3E}">
        <p14:creationId xmlns:p14="http://schemas.microsoft.com/office/powerpoint/2010/main" val="2996447778"/>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bg>
      <p:bgRef idx="1002">
        <a:schemeClr val="bg1"/>
      </p:bgRef>
    </p:bg>
    <p:spTree>
      <p:nvGrpSpPr>
        <p:cNvPr id="1" name=""/>
        <p:cNvGrpSpPr/>
        <p:nvPr/>
      </p:nvGrpSpPr>
      <p:grpSpPr>
        <a:xfrm>
          <a:off x="0" y="0"/>
          <a:ext cx="0" cy="0"/>
          <a:chOff x="0" y="0"/>
          <a:chExt cx="0" cy="0"/>
        </a:xfrm>
      </p:grpSpPr>
      <p:sp>
        <p:nvSpPr>
          <p:cNvPr id="14" name="Rechteck 13"/>
          <p:cNvSpPr/>
          <p:nvPr userDrawn="1"/>
        </p:nvSpPr>
        <p:spPr bwMode="auto">
          <a:xfrm>
            <a:off x="0" y="330396"/>
            <a:ext cx="9144000" cy="506316"/>
          </a:xfrm>
          <a:prstGeom prst="rect">
            <a:avLst/>
          </a:prstGeom>
          <a:solidFill>
            <a:srgbClr val="0070C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smtClean="0">
              <a:ln>
                <a:noFill/>
              </a:ln>
              <a:solidFill>
                <a:schemeClr val="tx1"/>
              </a:solidFill>
              <a:effectLst/>
              <a:latin typeface="Arial" charset="0"/>
            </a:endParaRPr>
          </a:p>
        </p:txBody>
      </p:sp>
      <p:pic>
        <p:nvPicPr>
          <p:cNvPr id="9" name="Grafik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1310" y="0"/>
            <a:ext cx="1160330" cy="1124744"/>
          </a:xfrm>
          <a:prstGeom prst="rect">
            <a:avLst/>
          </a:prstGeom>
          <a:effectLst>
            <a:outerShdw blurRad="50800" dist="38100" dir="2700000" algn="tl" rotWithShape="0">
              <a:prstClr val="black">
                <a:alpha val="40000"/>
              </a:prstClr>
            </a:outerShdw>
          </a:effectLst>
        </p:spPr>
      </p:pic>
      <p:pic>
        <p:nvPicPr>
          <p:cNvPr id="10" name="Grafik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80112" y="330396"/>
            <a:ext cx="3368288" cy="506316"/>
          </a:xfrm>
          <a:prstGeom prst="rect">
            <a:avLst/>
          </a:prstGeom>
          <a:effectLst/>
        </p:spPr>
      </p:pic>
      <p:sp>
        <p:nvSpPr>
          <p:cNvPr id="13" name="Textfeld 12"/>
          <p:cNvSpPr txBox="1"/>
          <p:nvPr userDrawn="1"/>
        </p:nvSpPr>
        <p:spPr>
          <a:xfrm>
            <a:off x="1763688" y="1844824"/>
            <a:ext cx="5918608" cy="1015663"/>
          </a:xfrm>
          <a:prstGeom prst="rect">
            <a:avLst/>
          </a:prstGeom>
          <a:noFill/>
        </p:spPr>
        <p:txBody>
          <a:bodyPr wrap="none" rtlCol="0">
            <a:spAutoFit/>
          </a:bodyPr>
          <a:lstStyle/>
          <a:p>
            <a:r>
              <a:rPr lang="de-DE" sz="6000" smtClean="0">
                <a:effectLst>
                  <a:outerShdw blurRad="38100" dist="38100" dir="2700000" algn="tl">
                    <a:srgbClr val="000000">
                      <a:alpha val="43137"/>
                    </a:srgbClr>
                  </a:outerShdw>
                </a:effectLst>
              </a:rPr>
              <a:t>Personalhygiene</a:t>
            </a:r>
            <a:endParaRPr lang="de-DE" sz="600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6131219"/>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halt mit Überschrift">
    <p:spTree>
      <p:nvGrpSpPr>
        <p:cNvPr id="1" name=""/>
        <p:cNvGrpSpPr/>
        <p:nvPr/>
      </p:nvGrpSpPr>
      <p:grpSpPr>
        <a:xfrm>
          <a:off x="0" y="0"/>
          <a:ext cx="0" cy="0"/>
          <a:chOff x="0" y="0"/>
          <a:chExt cx="0" cy="0"/>
        </a:xfrm>
      </p:grpSpPr>
      <p:sp>
        <p:nvSpPr>
          <p:cNvPr id="2" name="Rechteck"/>
          <p:cNvSpPr>
            <a:spLocks noChangeArrowheads="1"/>
          </p:cNvSpPr>
          <p:nvPr userDrawn="1"/>
        </p:nvSpPr>
        <p:spPr bwMode="auto">
          <a:xfrm>
            <a:off x="-239713" y="-193675"/>
            <a:ext cx="9610726" cy="1174750"/>
          </a:xfrm>
          <a:prstGeom prst="rect">
            <a:avLst/>
          </a:prstGeom>
          <a:solidFill>
            <a:srgbClr val="A7A7A7">
              <a:alpha val="81960"/>
            </a:srgbClr>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45719" rIns="45719"/>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defRPr/>
            </a:pPr>
            <a:endParaRPr lang="de-DE" altLang="de-DE" smtClean="0"/>
          </a:p>
        </p:txBody>
      </p:sp>
      <p:sp>
        <p:nvSpPr>
          <p:cNvPr id="3" name="Rechteck"/>
          <p:cNvSpPr/>
          <p:nvPr userDrawn="1"/>
        </p:nvSpPr>
        <p:spPr>
          <a:xfrm>
            <a:off x="-247650" y="981075"/>
            <a:ext cx="9610725" cy="368300"/>
          </a:xfrm>
          <a:prstGeom prst="rect">
            <a:avLst/>
          </a:prstGeom>
          <a:solidFill>
            <a:schemeClr val="bg2">
              <a:lumMod val="20000"/>
              <a:lumOff val="80000"/>
              <a:alpha val="82000"/>
            </a:schemeClr>
          </a:solidFill>
          <a:ln w="12700">
            <a:miter lim="400000"/>
          </a:ln>
        </p:spPr>
        <p:txBody>
          <a:bodyPr lIns="45719" rIns="45719"/>
          <a:lstStyle/>
          <a:p>
            <a:pPr fontAlgn="auto">
              <a:spcBef>
                <a:spcPts val="0"/>
              </a:spcBef>
              <a:spcAft>
                <a:spcPts val="0"/>
              </a:spcAft>
              <a:defRPr/>
            </a:pPr>
            <a:endParaRPr kern="0">
              <a:latin typeface="+mj-lt"/>
              <a:ea typeface="+mj-ea"/>
              <a:cs typeface="+mj-cs"/>
              <a:sym typeface="Times New Roman"/>
            </a:endParaRPr>
          </a:p>
        </p:txBody>
      </p:sp>
      <p:sp>
        <p:nvSpPr>
          <p:cNvPr id="5" name="Rechteck 4"/>
          <p:cNvSpPr/>
          <p:nvPr userDrawn="1"/>
        </p:nvSpPr>
        <p:spPr>
          <a:xfrm>
            <a:off x="1331640" y="170547"/>
            <a:ext cx="1544012" cy="646331"/>
          </a:xfrm>
          <a:prstGeom prst="rect">
            <a:avLst/>
          </a:prstGeom>
          <a:noFill/>
        </p:spPr>
        <p:txBody>
          <a:bodyPr wrap="none">
            <a:spAutoFit/>
          </a:bodyPr>
          <a:lstStyle/>
          <a:p>
            <a:pPr algn="ctr" fontAlgn="auto">
              <a:spcBef>
                <a:spcPts val="0"/>
              </a:spcBef>
              <a:spcAft>
                <a:spcPts val="0"/>
              </a:spcAft>
              <a:defRPr/>
            </a:pPr>
            <a:r>
              <a:rPr lang="de-DE" sz="1800" b="1" kern="0" cap="all" dirty="0">
                <a:ln w="9000" cmpd="sng">
                  <a:solidFill>
                    <a:schemeClr val="accent4">
                      <a:shade val="50000"/>
                      <a:satMod val="120000"/>
                    </a:schemeClr>
                  </a:solidFill>
                  <a:prstDash val="solid"/>
                </a:ln>
                <a:solidFill>
                  <a:srgbClr val="067EBB"/>
                </a:solidFill>
                <a:latin typeface="Arial" charset="0"/>
                <a:ea typeface="+mj-ea"/>
                <a:cs typeface="Arial" pitchFamily="34" charset="0"/>
                <a:sym typeface="Times New Roman"/>
              </a:rPr>
              <a:t>Personal-</a:t>
            </a:r>
          </a:p>
          <a:p>
            <a:pPr algn="ctr" fontAlgn="auto">
              <a:spcBef>
                <a:spcPts val="0"/>
              </a:spcBef>
              <a:spcAft>
                <a:spcPts val="0"/>
              </a:spcAft>
              <a:defRPr/>
            </a:pPr>
            <a:r>
              <a:rPr lang="de-DE" sz="1800" b="1" kern="0" cap="all" dirty="0" err="1">
                <a:ln w="9000" cmpd="sng">
                  <a:solidFill>
                    <a:schemeClr val="accent4">
                      <a:shade val="50000"/>
                      <a:satMod val="120000"/>
                    </a:schemeClr>
                  </a:solidFill>
                  <a:prstDash val="solid"/>
                </a:ln>
                <a:solidFill>
                  <a:srgbClr val="067EBB"/>
                </a:solidFill>
                <a:latin typeface="Arial" charset="0"/>
                <a:ea typeface="+mj-ea"/>
                <a:cs typeface="Arial" pitchFamily="34" charset="0"/>
                <a:sym typeface="Times New Roman"/>
              </a:rPr>
              <a:t>hygiene</a:t>
            </a:r>
            <a:endParaRPr lang="de-DE" sz="1800" b="1" kern="0" cap="all" dirty="0">
              <a:ln w="9000" cmpd="sng">
                <a:solidFill>
                  <a:schemeClr val="accent4">
                    <a:shade val="50000"/>
                    <a:satMod val="120000"/>
                  </a:schemeClr>
                </a:solidFill>
                <a:prstDash val="solid"/>
              </a:ln>
              <a:solidFill>
                <a:srgbClr val="067EBB"/>
              </a:solidFill>
              <a:latin typeface="Arial" charset="0"/>
              <a:ea typeface="+mj-ea"/>
              <a:cs typeface="Arial" pitchFamily="34" charset="0"/>
              <a:sym typeface="Times New Roman"/>
            </a:endParaRPr>
          </a:p>
        </p:txBody>
      </p:sp>
      <p:sp>
        <p:nvSpPr>
          <p:cNvPr id="6" name="Rechteck"/>
          <p:cNvSpPr>
            <a:spLocks noChangeArrowheads="1"/>
          </p:cNvSpPr>
          <p:nvPr userDrawn="1"/>
        </p:nvSpPr>
        <p:spPr bwMode="auto">
          <a:xfrm>
            <a:off x="-149225" y="6388100"/>
            <a:ext cx="9610725" cy="785813"/>
          </a:xfrm>
          <a:prstGeom prst="rect">
            <a:avLst/>
          </a:prstGeom>
          <a:solidFill>
            <a:srgbClr val="A7A7A7">
              <a:alpha val="81960"/>
            </a:srgbClr>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45719" rIns="45719"/>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defRPr/>
            </a:pPr>
            <a:endParaRPr lang="de-DE" altLang="de-DE" smtClean="0"/>
          </a:p>
        </p:txBody>
      </p:sp>
      <p:cxnSp>
        <p:nvCxnSpPr>
          <p:cNvPr id="7" name="Gerade Verbindung 11"/>
          <p:cNvCxnSpPr>
            <a:cxnSpLocks noChangeShapeType="1"/>
          </p:cNvCxnSpPr>
          <p:nvPr userDrawn="1"/>
        </p:nvCxnSpPr>
        <p:spPr bwMode="auto">
          <a:xfrm>
            <a:off x="3132138" y="169863"/>
            <a:ext cx="0" cy="647700"/>
          </a:xfrm>
          <a:prstGeom prst="line">
            <a:avLst/>
          </a:prstGeom>
          <a:noFill/>
          <a:ln w="19050"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Datumsplatzhalter 4"/>
          <p:cNvSpPr>
            <a:spLocks noGrp="1"/>
          </p:cNvSpPr>
          <p:nvPr>
            <p:ph type="dt" sz="half" idx="10"/>
          </p:nvPr>
        </p:nvSpPr>
        <p:spPr/>
        <p:txBody>
          <a:bodyPr/>
          <a:lstStyle>
            <a:lvl1pPr>
              <a:defRPr/>
            </a:lvl1pPr>
          </a:lstStyle>
          <a:p>
            <a:pPr>
              <a:defRPr/>
            </a:pPr>
            <a:endParaRPr lang="de-DE"/>
          </a:p>
        </p:txBody>
      </p:sp>
      <p:sp>
        <p:nvSpPr>
          <p:cNvPr id="9" name="Fußzeilenplatzhalter 5"/>
          <p:cNvSpPr>
            <a:spLocks noGrp="1"/>
          </p:cNvSpPr>
          <p:nvPr>
            <p:ph type="ftr" sz="quarter" idx="11"/>
          </p:nvPr>
        </p:nvSpPr>
        <p:spPr/>
        <p:txBody>
          <a:bodyPr/>
          <a:lstStyle>
            <a:lvl1pPr>
              <a:defRPr/>
            </a:lvl1pPr>
          </a:lstStyle>
          <a:p>
            <a:pPr>
              <a:defRPr/>
            </a:pPr>
            <a:endParaRPr lang="de-DE"/>
          </a:p>
        </p:txBody>
      </p:sp>
      <p:sp>
        <p:nvSpPr>
          <p:cNvPr id="10" name="Foliennummernplatzhalter 6"/>
          <p:cNvSpPr>
            <a:spLocks noGrp="1"/>
          </p:cNvSpPr>
          <p:nvPr>
            <p:ph type="sldNum" sz="quarter" idx="12"/>
          </p:nvPr>
        </p:nvSpPr>
        <p:spPr>
          <a:xfrm>
            <a:off x="7059613" y="6427788"/>
            <a:ext cx="1905000" cy="457200"/>
          </a:xfrm>
        </p:spPr>
        <p:txBody>
          <a:bodyPr/>
          <a:lstStyle>
            <a:lvl1pPr>
              <a:defRPr>
                <a:latin typeface="Arial" pitchFamily="34" charset="0"/>
                <a:cs typeface="Arial" pitchFamily="34" charset="0"/>
              </a:defRPr>
            </a:lvl1pPr>
          </a:lstStyle>
          <a:p>
            <a:pPr>
              <a:defRPr/>
            </a:pPr>
            <a:r>
              <a:rPr lang="de-DE"/>
              <a:t>Seite </a:t>
            </a:r>
            <a:fld id="{2235466C-1F2D-4CFD-99A4-A74C6296A972}" type="slidenum">
              <a:rPr lang="de-DE"/>
              <a:pPr>
                <a:defRPr/>
              </a:pPr>
              <a:t>‹Nr.›</a:t>
            </a:fld>
            <a:endParaRPr lang="de-DE"/>
          </a:p>
        </p:txBody>
      </p:sp>
      <p:pic>
        <p:nvPicPr>
          <p:cNvPr id="12" name="Grafik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9872" y="44624"/>
            <a:ext cx="893986" cy="866546"/>
          </a:xfrm>
          <a:prstGeom prst="rect">
            <a:avLst/>
          </a:prstGeom>
        </p:spPr>
      </p:pic>
    </p:spTree>
    <p:extLst>
      <p:ext uri="{BB962C8B-B14F-4D97-AF65-F5344CB8AC3E}">
        <p14:creationId xmlns:p14="http://schemas.microsoft.com/office/powerpoint/2010/main" val="2530975929"/>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5" name="Rechteck"/>
          <p:cNvSpPr>
            <a:spLocks noChangeArrowheads="1"/>
          </p:cNvSpPr>
          <p:nvPr userDrawn="1"/>
        </p:nvSpPr>
        <p:spPr bwMode="auto">
          <a:xfrm>
            <a:off x="-239713" y="-193675"/>
            <a:ext cx="9610726" cy="1174750"/>
          </a:xfrm>
          <a:prstGeom prst="rect">
            <a:avLst/>
          </a:prstGeom>
          <a:solidFill>
            <a:srgbClr val="A7A7A7">
              <a:alpha val="81960"/>
            </a:srgbClr>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45719" rIns="45719"/>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defRPr/>
            </a:pPr>
            <a:endParaRPr lang="de-DE" altLang="de-DE" smtClean="0"/>
          </a:p>
        </p:txBody>
      </p:sp>
      <p:sp>
        <p:nvSpPr>
          <p:cNvPr id="6" name="Rechteck"/>
          <p:cNvSpPr/>
          <p:nvPr userDrawn="1"/>
        </p:nvSpPr>
        <p:spPr>
          <a:xfrm>
            <a:off x="-247650" y="981075"/>
            <a:ext cx="9610725" cy="368300"/>
          </a:xfrm>
          <a:prstGeom prst="rect">
            <a:avLst/>
          </a:prstGeom>
          <a:solidFill>
            <a:schemeClr val="bg2">
              <a:lumMod val="20000"/>
              <a:lumOff val="80000"/>
              <a:alpha val="82000"/>
            </a:schemeClr>
          </a:solidFill>
          <a:ln w="12700">
            <a:miter lim="400000"/>
          </a:ln>
        </p:spPr>
        <p:txBody>
          <a:bodyPr lIns="45719" rIns="45719"/>
          <a:lstStyle/>
          <a:p>
            <a:pPr fontAlgn="auto">
              <a:spcBef>
                <a:spcPts val="0"/>
              </a:spcBef>
              <a:spcAft>
                <a:spcPts val="0"/>
              </a:spcAft>
              <a:defRPr/>
            </a:pPr>
            <a:endParaRPr kern="0">
              <a:latin typeface="+mj-lt"/>
              <a:ea typeface="+mj-ea"/>
              <a:cs typeface="+mj-cs"/>
              <a:sym typeface="Times New Roman"/>
            </a:endParaRPr>
          </a:p>
        </p:txBody>
      </p:sp>
      <p:sp>
        <p:nvSpPr>
          <p:cNvPr id="8" name="Rechteck 7"/>
          <p:cNvSpPr/>
          <p:nvPr userDrawn="1"/>
        </p:nvSpPr>
        <p:spPr>
          <a:xfrm>
            <a:off x="1187624" y="163447"/>
            <a:ext cx="2710999" cy="646331"/>
          </a:xfrm>
          <a:prstGeom prst="rect">
            <a:avLst/>
          </a:prstGeom>
          <a:noFill/>
        </p:spPr>
        <p:txBody>
          <a:bodyPr wrap="none">
            <a:spAutoFit/>
          </a:bodyPr>
          <a:lstStyle/>
          <a:p>
            <a:pPr algn="ctr" fontAlgn="auto">
              <a:spcBef>
                <a:spcPts val="0"/>
              </a:spcBef>
              <a:spcAft>
                <a:spcPts val="0"/>
              </a:spcAft>
              <a:defRPr/>
            </a:pPr>
            <a:r>
              <a:rPr lang="de-DE" sz="1800" b="1" kern="0" cap="all" dirty="0">
                <a:ln w="9000" cmpd="sng">
                  <a:solidFill>
                    <a:schemeClr val="accent4">
                      <a:shade val="50000"/>
                      <a:satMod val="120000"/>
                    </a:schemeClr>
                  </a:solidFill>
                  <a:prstDash val="solid"/>
                </a:ln>
                <a:solidFill>
                  <a:srgbClr val="067EBB"/>
                </a:solidFill>
                <a:latin typeface="Arial" charset="0"/>
                <a:ea typeface="+mj-ea"/>
                <a:cs typeface="Arial" pitchFamily="34" charset="0"/>
                <a:sym typeface="Times New Roman"/>
              </a:rPr>
              <a:t>Hygiene bei</a:t>
            </a:r>
          </a:p>
          <a:p>
            <a:pPr algn="ctr" fontAlgn="auto">
              <a:spcBef>
                <a:spcPts val="0"/>
              </a:spcBef>
              <a:spcAft>
                <a:spcPts val="0"/>
              </a:spcAft>
              <a:defRPr/>
            </a:pPr>
            <a:r>
              <a:rPr lang="de-DE" sz="1800" b="1" kern="0" cap="all" dirty="0">
                <a:ln w="9000" cmpd="sng">
                  <a:solidFill>
                    <a:schemeClr val="accent4">
                      <a:shade val="50000"/>
                      <a:satMod val="120000"/>
                    </a:schemeClr>
                  </a:solidFill>
                  <a:prstDash val="solid"/>
                </a:ln>
                <a:solidFill>
                  <a:srgbClr val="067EBB"/>
                </a:solidFill>
                <a:latin typeface="Arial" charset="0"/>
                <a:ea typeface="+mj-ea"/>
                <a:cs typeface="Arial" pitchFamily="34" charset="0"/>
                <a:sym typeface="Times New Roman"/>
              </a:rPr>
              <a:t>Gastroenteritiden</a:t>
            </a:r>
          </a:p>
        </p:txBody>
      </p:sp>
      <p:sp>
        <p:nvSpPr>
          <p:cNvPr id="9" name="Rechteck"/>
          <p:cNvSpPr>
            <a:spLocks noChangeArrowheads="1"/>
          </p:cNvSpPr>
          <p:nvPr userDrawn="1"/>
        </p:nvSpPr>
        <p:spPr bwMode="auto">
          <a:xfrm>
            <a:off x="-165100" y="6381750"/>
            <a:ext cx="9610725" cy="785813"/>
          </a:xfrm>
          <a:prstGeom prst="rect">
            <a:avLst/>
          </a:prstGeom>
          <a:solidFill>
            <a:srgbClr val="A7A7A7">
              <a:alpha val="81960"/>
            </a:srgbClr>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45719" rIns="45719"/>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defRPr/>
            </a:pPr>
            <a:endParaRPr lang="de-DE" altLang="de-DE" smtClean="0"/>
          </a:p>
        </p:txBody>
      </p:sp>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10" name="Datumsplatzhalter 4"/>
          <p:cNvSpPr>
            <a:spLocks noGrp="1"/>
          </p:cNvSpPr>
          <p:nvPr>
            <p:ph type="dt" sz="half" idx="10"/>
          </p:nvPr>
        </p:nvSpPr>
        <p:spPr/>
        <p:txBody>
          <a:bodyPr/>
          <a:lstStyle>
            <a:lvl1pPr>
              <a:defRPr/>
            </a:lvl1pPr>
          </a:lstStyle>
          <a:p>
            <a:pPr>
              <a:defRPr/>
            </a:pPr>
            <a:endParaRPr lang="de-DE"/>
          </a:p>
        </p:txBody>
      </p:sp>
      <p:sp>
        <p:nvSpPr>
          <p:cNvPr id="11" name="Fußzeilenplatzhalter 5"/>
          <p:cNvSpPr>
            <a:spLocks noGrp="1"/>
          </p:cNvSpPr>
          <p:nvPr>
            <p:ph type="ftr" sz="quarter" idx="11"/>
          </p:nvPr>
        </p:nvSpPr>
        <p:spPr/>
        <p:txBody>
          <a:bodyPr/>
          <a:lstStyle>
            <a:lvl1pPr>
              <a:defRPr/>
            </a:lvl1pPr>
          </a:lstStyle>
          <a:p>
            <a:pPr>
              <a:defRPr/>
            </a:pPr>
            <a:endParaRPr lang="de-DE"/>
          </a:p>
        </p:txBody>
      </p:sp>
      <p:sp>
        <p:nvSpPr>
          <p:cNvPr id="12" name="Foliennummernplatzhalter 6"/>
          <p:cNvSpPr>
            <a:spLocks noGrp="1"/>
          </p:cNvSpPr>
          <p:nvPr>
            <p:ph type="sldNum" sz="quarter" idx="12"/>
          </p:nvPr>
        </p:nvSpPr>
        <p:spPr/>
        <p:txBody>
          <a:bodyPr/>
          <a:lstStyle>
            <a:lvl1pPr>
              <a:defRPr/>
            </a:lvl1pPr>
          </a:lstStyle>
          <a:p>
            <a:pPr>
              <a:defRPr/>
            </a:pPr>
            <a:fld id="{AEA98375-B90A-4566-8808-396A002EDE41}" type="slidenum">
              <a:rPr lang="de-DE"/>
              <a:pPr>
                <a:defRPr/>
              </a:pPr>
              <a:t>‹Nr.›</a:t>
            </a:fld>
            <a:endParaRPr lang="de-DE"/>
          </a:p>
        </p:txBody>
      </p:sp>
      <p:pic>
        <p:nvPicPr>
          <p:cNvPr id="13" name="Grafik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9872" y="44624"/>
            <a:ext cx="893986" cy="866546"/>
          </a:xfrm>
          <a:prstGeom prst="rect">
            <a:avLst/>
          </a:prstGeom>
        </p:spPr>
      </p:pic>
    </p:spTree>
    <p:extLst>
      <p:ext uri="{BB962C8B-B14F-4D97-AF65-F5344CB8AC3E}">
        <p14:creationId xmlns:p14="http://schemas.microsoft.com/office/powerpoint/2010/main" val="1825859479"/>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4" name="Rechteck"/>
          <p:cNvSpPr>
            <a:spLocks noChangeArrowheads="1"/>
          </p:cNvSpPr>
          <p:nvPr userDrawn="1"/>
        </p:nvSpPr>
        <p:spPr bwMode="auto">
          <a:xfrm>
            <a:off x="-239713" y="-193675"/>
            <a:ext cx="9610726" cy="1174750"/>
          </a:xfrm>
          <a:prstGeom prst="rect">
            <a:avLst/>
          </a:prstGeom>
          <a:solidFill>
            <a:srgbClr val="A7A7A7">
              <a:alpha val="81960"/>
            </a:srgbClr>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45719" rIns="45719"/>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defRPr/>
            </a:pPr>
            <a:endParaRPr lang="de-DE" altLang="de-DE" smtClean="0"/>
          </a:p>
        </p:txBody>
      </p:sp>
      <p:sp>
        <p:nvSpPr>
          <p:cNvPr id="5" name="Rechteck"/>
          <p:cNvSpPr/>
          <p:nvPr userDrawn="1"/>
        </p:nvSpPr>
        <p:spPr>
          <a:xfrm>
            <a:off x="-247650" y="981075"/>
            <a:ext cx="9610725" cy="368300"/>
          </a:xfrm>
          <a:prstGeom prst="rect">
            <a:avLst/>
          </a:prstGeom>
          <a:solidFill>
            <a:schemeClr val="bg2">
              <a:lumMod val="20000"/>
              <a:lumOff val="80000"/>
              <a:alpha val="82000"/>
            </a:schemeClr>
          </a:solidFill>
          <a:ln w="12700">
            <a:miter lim="400000"/>
          </a:ln>
        </p:spPr>
        <p:txBody>
          <a:bodyPr lIns="45719" rIns="45719"/>
          <a:lstStyle/>
          <a:p>
            <a:pPr fontAlgn="auto">
              <a:spcBef>
                <a:spcPts val="0"/>
              </a:spcBef>
              <a:spcAft>
                <a:spcPts val="0"/>
              </a:spcAft>
              <a:defRPr/>
            </a:pPr>
            <a:endParaRPr kern="0">
              <a:latin typeface="+mj-lt"/>
              <a:ea typeface="+mj-ea"/>
              <a:cs typeface="+mj-cs"/>
              <a:sym typeface="Times New Roman"/>
            </a:endParaRPr>
          </a:p>
        </p:txBody>
      </p:sp>
      <p:sp>
        <p:nvSpPr>
          <p:cNvPr id="7" name="Rechteck 6"/>
          <p:cNvSpPr/>
          <p:nvPr userDrawn="1"/>
        </p:nvSpPr>
        <p:spPr>
          <a:xfrm>
            <a:off x="1187624" y="163447"/>
            <a:ext cx="2710999" cy="646331"/>
          </a:xfrm>
          <a:prstGeom prst="rect">
            <a:avLst/>
          </a:prstGeom>
          <a:noFill/>
        </p:spPr>
        <p:txBody>
          <a:bodyPr wrap="none">
            <a:spAutoFit/>
          </a:bodyPr>
          <a:lstStyle/>
          <a:p>
            <a:pPr algn="ctr" fontAlgn="auto">
              <a:spcBef>
                <a:spcPts val="0"/>
              </a:spcBef>
              <a:spcAft>
                <a:spcPts val="0"/>
              </a:spcAft>
              <a:defRPr/>
            </a:pPr>
            <a:r>
              <a:rPr lang="de-DE" sz="1800" b="1" kern="0" cap="all" dirty="0">
                <a:ln w="9000" cmpd="sng">
                  <a:solidFill>
                    <a:schemeClr val="accent4">
                      <a:shade val="50000"/>
                      <a:satMod val="120000"/>
                    </a:schemeClr>
                  </a:solidFill>
                  <a:prstDash val="solid"/>
                </a:ln>
                <a:solidFill>
                  <a:srgbClr val="067EBB"/>
                </a:solidFill>
                <a:latin typeface="Arial" charset="0"/>
                <a:ea typeface="+mj-ea"/>
                <a:cs typeface="Arial" pitchFamily="34" charset="0"/>
                <a:sym typeface="Times New Roman"/>
              </a:rPr>
              <a:t>Hygiene bei</a:t>
            </a:r>
          </a:p>
          <a:p>
            <a:pPr algn="ctr" fontAlgn="auto">
              <a:spcBef>
                <a:spcPts val="0"/>
              </a:spcBef>
              <a:spcAft>
                <a:spcPts val="0"/>
              </a:spcAft>
              <a:defRPr/>
            </a:pPr>
            <a:r>
              <a:rPr lang="de-DE" sz="1800" b="1" kern="0" cap="all" dirty="0">
                <a:ln w="9000" cmpd="sng">
                  <a:solidFill>
                    <a:schemeClr val="accent4">
                      <a:shade val="50000"/>
                      <a:satMod val="120000"/>
                    </a:schemeClr>
                  </a:solidFill>
                  <a:prstDash val="solid"/>
                </a:ln>
                <a:solidFill>
                  <a:srgbClr val="067EBB"/>
                </a:solidFill>
                <a:latin typeface="Arial" charset="0"/>
                <a:ea typeface="+mj-ea"/>
                <a:cs typeface="Arial" pitchFamily="34" charset="0"/>
                <a:sym typeface="Times New Roman"/>
              </a:rPr>
              <a:t>Gastroenteritiden</a:t>
            </a:r>
          </a:p>
        </p:txBody>
      </p:sp>
      <p:sp>
        <p:nvSpPr>
          <p:cNvPr id="8" name="Rechteck"/>
          <p:cNvSpPr>
            <a:spLocks noChangeArrowheads="1"/>
          </p:cNvSpPr>
          <p:nvPr userDrawn="1"/>
        </p:nvSpPr>
        <p:spPr bwMode="auto">
          <a:xfrm>
            <a:off x="-165100" y="6381750"/>
            <a:ext cx="9610725" cy="785813"/>
          </a:xfrm>
          <a:prstGeom prst="rect">
            <a:avLst/>
          </a:prstGeom>
          <a:solidFill>
            <a:srgbClr val="A7A7A7">
              <a:alpha val="81960"/>
            </a:srgbClr>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45719" rIns="45719"/>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defRPr/>
            </a:pPr>
            <a:endParaRPr lang="de-DE" altLang="de-DE" smtClean="0"/>
          </a:p>
        </p:txBody>
      </p:sp>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9" name="Datumsplatzhalter 3"/>
          <p:cNvSpPr>
            <a:spLocks noGrp="1"/>
          </p:cNvSpPr>
          <p:nvPr>
            <p:ph type="dt" sz="half" idx="10"/>
          </p:nvPr>
        </p:nvSpPr>
        <p:spPr/>
        <p:txBody>
          <a:bodyPr/>
          <a:lstStyle>
            <a:lvl1pPr>
              <a:defRPr/>
            </a:lvl1pPr>
          </a:lstStyle>
          <a:p>
            <a:pPr>
              <a:defRPr/>
            </a:pPr>
            <a:endParaRPr lang="de-DE"/>
          </a:p>
        </p:txBody>
      </p:sp>
      <p:sp>
        <p:nvSpPr>
          <p:cNvPr id="10" name="Fußzeilenplatzhalter 4"/>
          <p:cNvSpPr>
            <a:spLocks noGrp="1"/>
          </p:cNvSpPr>
          <p:nvPr>
            <p:ph type="ftr" sz="quarter" idx="11"/>
          </p:nvPr>
        </p:nvSpPr>
        <p:spPr/>
        <p:txBody>
          <a:bodyPr/>
          <a:lstStyle>
            <a:lvl1pPr>
              <a:defRPr/>
            </a:lvl1pPr>
          </a:lstStyle>
          <a:p>
            <a:pPr>
              <a:defRPr/>
            </a:pPr>
            <a:endParaRPr lang="de-DE"/>
          </a:p>
        </p:txBody>
      </p:sp>
      <p:sp>
        <p:nvSpPr>
          <p:cNvPr id="11" name="Foliennummernplatzhalter 5"/>
          <p:cNvSpPr>
            <a:spLocks noGrp="1"/>
          </p:cNvSpPr>
          <p:nvPr>
            <p:ph type="sldNum" sz="quarter" idx="12"/>
          </p:nvPr>
        </p:nvSpPr>
        <p:spPr/>
        <p:txBody>
          <a:bodyPr/>
          <a:lstStyle>
            <a:lvl1pPr>
              <a:defRPr/>
            </a:lvl1pPr>
          </a:lstStyle>
          <a:p>
            <a:pPr>
              <a:defRPr/>
            </a:pPr>
            <a:fld id="{2C83EA2B-86CE-42E7-A11B-5E40E23E75F0}" type="slidenum">
              <a:rPr lang="de-DE"/>
              <a:pPr>
                <a:defRPr/>
              </a:pPr>
              <a:t>‹Nr.›</a:t>
            </a:fld>
            <a:endParaRPr lang="de-DE"/>
          </a:p>
        </p:txBody>
      </p:sp>
      <p:pic>
        <p:nvPicPr>
          <p:cNvPr id="12" name="Grafik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9872" y="44624"/>
            <a:ext cx="893986" cy="866546"/>
          </a:xfrm>
          <a:prstGeom prst="rect">
            <a:avLst/>
          </a:prstGeom>
        </p:spPr>
      </p:pic>
    </p:spTree>
    <p:extLst>
      <p:ext uri="{BB962C8B-B14F-4D97-AF65-F5344CB8AC3E}">
        <p14:creationId xmlns:p14="http://schemas.microsoft.com/office/powerpoint/2010/main" val="595241981"/>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4" name="Rechteck"/>
          <p:cNvSpPr>
            <a:spLocks noChangeArrowheads="1"/>
          </p:cNvSpPr>
          <p:nvPr userDrawn="1"/>
        </p:nvSpPr>
        <p:spPr bwMode="auto">
          <a:xfrm>
            <a:off x="-239713" y="-193675"/>
            <a:ext cx="9610726" cy="1174750"/>
          </a:xfrm>
          <a:prstGeom prst="rect">
            <a:avLst/>
          </a:prstGeom>
          <a:solidFill>
            <a:srgbClr val="A7A7A7">
              <a:alpha val="81960"/>
            </a:srgbClr>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45719" rIns="45719"/>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defRPr/>
            </a:pPr>
            <a:endParaRPr lang="de-DE" altLang="de-DE" smtClean="0"/>
          </a:p>
        </p:txBody>
      </p:sp>
      <p:sp>
        <p:nvSpPr>
          <p:cNvPr id="5" name="Rechteck"/>
          <p:cNvSpPr/>
          <p:nvPr userDrawn="1"/>
        </p:nvSpPr>
        <p:spPr>
          <a:xfrm>
            <a:off x="-247650" y="981075"/>
            <a:ext cx="9610725" cy="368300"/>
          </a:xfrm>
          <a:prstGeom prst="rect">
            <a:avLst/>
          </a:prstGeom>
          <a:solidFill>
            <a:schemeClr val="bg2">
              <a:lumMod val="20000"/>
              <a:lumOff val="80000"/>
              <a:alpha val="82000"/>
            </a:schemeClr>
          </a:solidFill>
          <a:ln w="12700">
            <a:miter lim="400000"/>
          </a:ln>
        </p:spPr>
        <p:txBody>
          <a:bodyPr lIns="45719" rIns="45719"/>
          <a:lstStyle/>
          <a:p>
            <a:pPr fontAlgn="auto">
              <a:spcBef>
                <a:spcPts val="0"/>
              </a:spcBef>
              <a:spcAft>
                <a:spcPts val="0"/>
              </a:spcAft>
              <a:defRPr/>
            </a:pPr>
            <a:endParaRPr kern="0">
              <a:latin typeface="+mj-lt"/>
              <a:ea typeface="+mj-ea"/>
              <a:cs typeface="+mj-cs"/>
              <a:sym typeface="Times New Roman"/>
            </a:endParaRPr>
          </a:p>
        </p:txBody>
      </p:sp>
      <p:sp>
        <p:nvSpPr>
          <p:cNvPr id="7" name="Rechteck 6"/>
          <p:cNvSpPr/>
          <p:nvPr userDrawn="1"/>
        </p:nvSpPr>
        <p:spPr>
          <a:xfrm>
            <a:off x="1187624" y="163447"/>
            <a:ext cx="2710999" cy="646331"/>
          </a:xfrm>
          <a:prstGeom prst="rect">
            <a:avLst/>
          </a:prstGeom>
          <a:noFill/>
        </p:spPr>
        <p:txBody>
          <a:bodyPr wrap="none">
            <a:spAutoFit/>
          </a:bodyPr>
          <a:lstStyle/>
          <a:p>
            <a:pPr algn="ctr" fontAlgn="auto">
              <a:spcBef>
                <a:spcPts val="0"/>
              </a:spcBef>
              <a:spcAft>
                <a:spcPts val="0"/>
              </a:spcAft>
              <a:defRPr/>
            </a:pPr>
            <a:r>
              <a:rPr lang="de-DE" sz="1800" b="1" kern="0" cap="all" dirty="0">
                <a:ln w="9000" cmpd="sng">
                  <a:solidFill>
                    <a:schemeClr val="accent4">
                      <a:shade val="50000"/>
                      <a:satMod val="120000"/>
                    </a:schemeClr>
                  </a:solidFill>
                  <a:prstDash val="solid"/>
                </a:ln>
                <a:solidFill>
                  <a:srgbClr val="067EBB"/>
                </a:solidFill>
                <a:latin typeface="Arial" charset="0"/>
                <a:ea typeface="+mj-ea"/>
                <a:cs typeface="Arial" pitchFamily="34" charset="0"/>
                <a:sym typeface="Times New Roman"/>
              </a:rPr>
              <a:t>Hygiene bei</a:t>
            </a:r>
          </a:p>
          <a:p>
            <a:pPr algn="ctr" fontAlgn="auto">
              <a:spcBef>
                <a:spcPts val="0"/>
              </a:spcBef>
              <a:spcAft>
                <a:spcPts val="0"/>
              </a:spcAft>
              <a:defRPr/>
            </a:pPr>
            <a:r>
              <a:rPr lang="de-DE" sz="1800" b="1" kern="0" cap="all" dirty="0">
                <a:ln w="9000" cmpd="sng">
                  <a:solidFill>
                    <a:schemeClr val="accent4">
                      <a:shade val="50000"/>
                      <a:satMod val="120000"/>
                    </a:schemeClr>
                  </a:solidFill>
                  <a:prstDash val="solid"/>
                </a:ln>
                <a:solidFill>
                  <a:srgbClr val="067EBB"/>
                </a:solidFill>
                <a:latin typeface="Arial" charset="0"/>
                <a:ea typeface="+mj-ea"/>
                <a:cs typeface="Arial" pitchFamily="34" charset="0"/>
                <a:sym typeface="Times New Roman"/>
              </a:rPr>
              <a:t>Gastroenteritiden</a:t>
            </a:r>
          </a:p>
        </p:txBody>
      </p:sp>
      <p:sp>
        <p:nvSpPr>
          <p:cNvPr id="8" name="Rechteck"/>
          <p:cNvSpPr>
            <a:spLocks noChangeArrowheads="1"/>
          </p:cNvSpPr>
          <p:nvPr userDrawn="1"/>
        </p:nvSpPr>
        <p:spPr bwMode="auto">
          <a:xfrm>
            <a:off x="-165100" y="6381750"/>
            <a:ext cx="9610725" cy="785813"/>
          </a:xfrm>
          <a:prstGeom prst="rect">
            <a:avLst/>
          </a:prstGeom>
          <a:solidFill>
            <a:srgbClr val="A7A7A7">
              <a:alpha val="81960"/>
            </a:srgbClr>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45719" rIns="45719"/>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defRPr/>
            </a:pPr>
            <a:endParaRPr lang="de-DE" altLang="de-DE" smtClean="0"/>
          </a:p>
        </p:txBody>
      </p:sp>
      <p:sp>
        <p:nvSpPr>
          <p:cNvPr id="2" name="Vertikaler Titel 1"/>
          <p:cNvSpPr>
            <a:spLocks noGrp="1"/>
          </p:cNvSpPr>
          <p:nvPr>
            <p:ph type="title" orient="vert"/>
          </p:nvPr>
        </p:nvSpPr>
        <p:spPr>
          <a:xfrm>
            <a:off x="6515100" y="609600"/>
            <a:ext cx="1943100" cy="5486400"/>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685800" y="609600"/>
            <a:ext cx="5676900" cy="5486400"/>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9" name="Datumsplatzhalter 3"/>
          <p:cNvSpPr>
            <a:spLocks noGrp="1"/>
          </p:cNvSpPr>
          <p:nvPr>
            <p:ph type="dt" sz="half" idx="10"/>
          </p:nvPr>
        </p:nvSpPr>
        <p:spPr/>
        <p:txBody>
          <a:bodyPr/>
          <a:lstStyle>
            <a:lvl1pPr>
              <a:defRPr/>
            </a:lvl1pPr>
          </a:lstStyle>
          <a:p>
            <a:pPr>
              <a:defRPr/>
            </a:pPr>
            <a:endParaRPr lang="de-DE"/>
          </a:p>
        </p:txBody>
      </p:sp>
      <p:sp>
        <p:nvSpPr>
          <p:cNvPr id="10" name="Fußzeilenplatzhalter 4"/>
          <p:cNvSpPr>
            <a:spLocks noGrp="1"/>
          </p:cNvSpPr>
          <p:nvPr>
            <p:ph type="ftr" sz="quarter" idx="11"/>
          </p:nvPr>
        </p:nvSpPr>
        <p:spPr/>
        <p:txBody>
          <a:bodyPr/>
          <a:lstStyle>
            <a:lvl1pPr>
              <a:defRPr/>
            </a:lvl1pPr>
          </a:lstStyle>
          <a:p>
            <a:pPr>
              <a:defRPr/>
            </a:pPr>
            <a:endParaRPr lang="de-DE"/>
          </a:p>
        </p:txBody>
      </p:sp>
      <p:sp>
        <p:nvSpPr>
          <p:cNvPr id="11" name="Foliennummernplatzhalter 5"/>
          <p:cNvSpPr>
            <a:spLocks noGrp="1"/>
          </p:cNvSpPr>
          <p:nvPr>
            <p:ph type="sldNum" sz="quarter" idx="12"/>
          </p:nvPr>
        </p:nvSpPr>
        <p:spPr/>
        <p:txBody>
          <a:bodyPr/>
          <a:lstStyle>
            <a:lvl1pPr>
              <a:defRPr/>
            </a:lvl1pPr>
          </a:lstStyle>
          <a:p>
            <a:pPr>
              <a:defRPr/>
            </a:pPr>
            <a:fld id="{B01F1107-29C7-4554-B0CC-8029E3219201}" type="slidenum">
              <a:rPr lang="de-DE"/>
              <a:pPr>
                <a:defRPr/>
              </a:pPr>
              <a:t>‹Nr.›</a:t>
            </a:fld>
            <a:endParaRPr lang="de-DE"/>
          </a:p>
        </p:txBody>
      </p:sp>
      <p:pic>
        <p:nvPicPr>
          <p:cNvPr id="12" name="Grafik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9872" y="44624"/>
            <a:ext cx="893986" cy="866546"/>
          </a:xfrm>
          <a:prstGeom prst="rect">
            <a:avLst/>
          </a:prstGeom>
        </p:spPr>
      </p:pic>
    </p:spTree>
    <p:extLst>
      <p:ext uri="{BB962C8B-B14F-4D97-AF65-F5344CB8AC3E}">
        <p14:creationId xmlns:p14="http://schemas.microsoft.com/office/powerpoint/2010/main" val="1898166069"/>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4" tIns="45717" rIns="91434" bIns="45717" numCol="1" anchor="ctr" anchorCtr="0" compatLnSpc="1">
            <a:prstTxWarp prst="textNoShape">
              <a:avLst/>
            </a:prstTxWarp>
          </a:bodyPr>
          <a:lstStyle/>
          <a:p>
            <a:pPr lvl="0"/>
            <a:r>
              <a:rPr lang="de-DE" altLang="de-DE" smtClean="0"/>
              <a:t>Klicken Sie, um das Format des Titel-Masters zu bearbeiten.</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4" tIns="45717" rIns="91434" bIns="45717" numCol="1" anchor="t" anchorCtr="0" compatLnSpc="1">
            <a:prstTxWarp prst="textNoShape">
              <a:avLst/>
            </a:prstTxWarp>
          </a:bodyPr>
          <a:lstStyle/>
          <a:p>
            <a:pPr lvl="0"/>
            <a:r>
              <a:rPr lang="de-DE" altLang="de-DE" smtClean="0"/>
              <a:t>Klicken Sie, um die Textformatierung des Masters zu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4" tIns="45717" rIns="91434" bIns="45717" numCol="1" anchor="t" anchorCtr="0" compatLnSpc="1">
            <a:prstTxWarp prst="textNoShape">
              <a:avLst/>
            </a:prstTxWarp>
          </a:bodyPr>
          <a:lstStyle>
            <a:lvl1pPr>
              <a:defRPr sz="1400">
                <a:latin typeface="+mn-lt"/>
              </a:defRPr>
            </a:lvl1pPr>
          </a:lstStyle>
          <a:p>
            <a:pPr>
              <a:defRPr/>
            </a:pPr>
            <a:endParaRPr lang="de-DE"/>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4" tIns="45717" rIns="91434" bIns="45717" numCol="1" anchor="t" anchorCtr="0" compatLnSpc="1">
            <a:prstTxWarp prst="textNoShape">
              <a:avLst/>
            </a:prstTxWarp>
          </a:bodyPr>
          <a:lstStyle>
            <a:lvl1pPr algn="ctr">
              <a:defRPr sz="1400">
                <a:latin typeface="+mn-lt"/>
              </a:defRPr>
            </a:lvl1pPr>
          </a:lstStyle>
          <a:p>
            <a:pPr>
              <a:defRPr/>
            </a:pPr>
            <a:endParaRPr lang="de-DE"/>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4" tIns="45717" rIns="91434" bIns="45717" numCol="1" anchor="t" anchorCtr="0" compatLnSpc="1">
            <a:prstTxWarp prst="textNoShape">
              <a:avLst/>
            </a:prstTxWarp>
          </a:bodyPr>
          <a:lstStyle>
            <a:lvl1pPr algn="r">
              <a:defRPr sz="1400">
                <a:latin typeface="+mn-lt"/>
              </a:defRPr>
            </a:lvl1pPr>
          </a:lstStyle>
          <a:p>
            <a:pPr>
              <a:defRPr/>
            </a:pPr>
            <a:fld id="{C0C0C2CF-BF5C-4359-9500-7AFE5679AD8B}" type="slidenum">
              <a:rPr lang="de-DE"/>
              <a:pPr>
                <a:defRPr/>
              </a:pPr>
              <a:t>‹Nr.›</a:t>
            </a:fld>
            <a:endParaRPr lang="de-DE"/>
          </a:p>
        </p:txBody>
      </p:sp>
    </p:spTree>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transition>
    <p:fade/>
  </p:transition>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8.xml"/><Relationship Id="rId5" Type="http://schemas.openxmlformats.org/officeDocument/2006/relationships/image" Target="../media/image6.png"/><Relationship Id="rId4" Type="http://schemas.openxmlformats.org/officeDocument/2006/relationships/image" Target="../media/image5.wmf"/></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8.xml"/><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8.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30.jpeg"/><Relationship Id="rId7"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8.xml"/><Relationship Id="rId6" Type="http://schemas.openxmlformats.org/officeDocument/2006/relationships/image" Target="../media/image32.jpeg"/><Relationship Id="rId5" Type="http://schemas.openxmlformats.org/officeDocument/2006/relationships/image" Target="../media/image27.png"/><Relationship Id="rId4" Type="http://schemas.openxmlformats.org/officeDocument/2006/relationships/image" Target="../media/image31.jpe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8.xml"/><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6.xml"/><Relationship Id="rId1" Type="http://schemas.openxmlformats.org/officeDocument/2006/relationships/slideLayout" Target="../slideLayouts/slideLayout8.xml"/><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7.xml"/><Relationship Id="rId1" Type="http://schemas.openxmlformats.org/officeDocument/2006/relationships/slideLayout" Target="../slideLayouts/slideLayout8.xml"/><Relationship Id="rId5" Type="http://schemas.openxmlformats.org/officeDocument/2006/relationships/image" Target="../media/image27.png"/><Relationship Id="rId4" Type="http://schemas.openxmlformats.org/officeDocument/2006/relationships/image" Target="../media/image35.jpeg"/></Relationships>
</file>

<file path=ppt/slides/_rels/slide2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8.xml"/><Relationship Id="rId1" Type="http://schemas.openxmlformats.org/officeDocument/2006/relationships/slideLayout" Target="../slideLayouts/slideLayout8.xml"/><Relationship Id="rId5" Type="http://schemas.openxmlformats.org/officeDocument/2006/relationships/image" Target="../media/image27.png"/><Relationship Id="rId4" Type="http://schemas.openxmlformats.org/officeDocument/2006/relationships/image" Target="../media/image37.jpeg"/></Relationships>
</file>

<file path=ppt/slides/_rels/slide21.xml.rels><?xml version="1.0" encoding="UTF-8" standalone="yes"?>
<Relationships xmlns="http://schemas.openxmlformats.org/package/2006/relationships"><Relationship Id="rId3" Type="http://schemas.openxmlformats.org/officeDocument/2006/relationships/image" Target="../media/image38.jpeg"/><Relationship Id="rId7"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8.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8.xml"/><Relationship Id="rId5" Type="http://schemas.openxmlformats.org/officeDocument/2006/relationships/image" Target="../media/image29.png"/><Relationship Id="rId4" Type="http://schemas.openxmlformats.org/officeDocument/2006/relationships/image" Target="../media/image42.jpeg"/></Relationships>
</file>

<file path=ppt/slides/_rels/slide23.xml.rels><?xml version="1.0" encoding="UTF-8" standalone="yes"?>
<Relationships xmlns="http://schemas.openxmlformats.org/package/2006/relationships"><Relationship Id="rId3" Type="http://schemas.openxmlformats.org/officeDocument/2006/relationships/image" Target="../media/image43.wmf"/><Relationship Id="rId2" Type="http://schemas.openxmlformats.org/officeDocument/2006/relationships/notesSlide" Target="../notesSlides/notesSlide21.xml"/><Relationship Id="rId1" Type="http://schemas.openxmlformats.org/officeDocument/2006/relationships/slideLayout" Target="../slideLayouts/slideLayout8.xml"/><Relationship Id="rId4" Type="http://schemas.openxmlformats.org/officeDocument/2006/relationships/image" Target="../media/image44.wmf"/></Relationships>
</file>

<file path=ppt/slides/_rels/slide2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2.xml"/><Relationship Id="rId1" Type="http://schemas.openxmlformats.org/officeDocument/2006/relationships/slideLayout" Target="../slideLayouts/slideLayout8.xml"/><Relationship Id="rId5" Type="http://schemas.openxmlformats.org/officeDocument/2006/relationships/image" Target="../media/image47.png"/><Relationship Id="rId4" Type="http://schemas.openxmlformats.org/officeDocument/2006/relationships/image" Target="../media/image46.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1763688" y="2864262"/>
            <a:ext cx="5904656" cy="2677656"/>
          </a:xfrm>
          <a:prstGeom prst="rect">
            <a:avLst/>
          </a:prstGeom>
        </p:spPr>
        <p:txBody>
          <a:bodyPr wrap="square">
            <a:spAutoFit/>
          </a:bodyPr>
          <a:lstStyle/>
          <a:p>
            <a:pPr marL="342900" indent="-342900" eaLnBrk="1" fontAlgn="auto" hangingPunct="1">
              <a:spcBef>
                <a:spcPct val="20000"/>
              </a:spcBef>
              <a:spcAft>
                <a:spcPts val="0"/>
              </a:spcAft>
              <a:buClr>
                <a:srgbClr val="0070C0"/>
              </a:buClr>
              <a:buSzPct val="180000"/>
              <a:buFont typeface="Arial" pitchFamily="34" charset="0"/>
              <a:buChar char="•"/>
              <a:defRPr/>
            </a:pPr>
            <a:r>
              <a:rPr lang="de-DE" sz="2400" kern="0">
                <a:cs typeface="Arial" pitchFamily="34" charset="0"/>
              </a:rPr>
              <a:t>Grundlagen</a:t>
            </a:r>
          </a:p>
          <a:p>
            <a:pPr marL="342900" indent="-342900" eaLnBrk="1" fontAlgn="auto" hangingPunct="1">
              <a:spcBef>
                <a:spcPct val="20000"/>
              </a:spcBef>
              <a:spcAft>
                <a:spcPts val="0"/>
              </a:spcAft>
              <a:buClr>
                <a:srgbClr val="0070C0"/>
              </a:buClr>
              <a:buSzPct val="180000"/>
              <a:buFont typeface="Arial" pitchFamily="34" charset="0"/>
              <a:buChar char="•"/>
              <a:defRPr/>
            </a:pPr>
            <a:r>
              <a:rPr lang="de-DE" sz="2400" kern="0">
                <a:cs typeface="Arial" pitchFamily="34" charset="0"/>
              </a:rPr>
              <a:t>Regelwerke</a:t>
            </a:r>
          </a:p>
          <a:p>
            <a:pPr marL="342900" indent="-342900" eaLnBrk="1" fontAlgn="auto" hangingPunct="1">
              <a:spcBef>
                <a:spcPct val="20000"/>
              </a:spcBef>
              <a:spcAft>
                <a:spcPts val="0"/>
              </a:spcAft>
              <a:buClr>
                <a:srgbClr val="0070C0"/>
              </a:buClr>
              <a:buSzPct val="180000"/>
              <a:buFont typeface="Arial" pitchFamily="34" charset="0"/>
              <a:buChar char="•"/>
              <a:defRPr/>
            </a:pPr>
            <a:r>
              <a:rPr lang="de-DE" sz="2400" kern="0">
                <a:cs typeface="Arial" pitchFamily="34" charset="0"/>
              </a:rPr>
              <a:t>Hepatitis-B-Impfung</a:t>
            </a:r>
          </a:p>
          <a:p>
            <a:pPr marL="342900" indent="-342900" eaLnBrk="1" fontAlgn="auto" hangingPunct="1">
              <a:spcBef>
                <a:spcPct val="20000"/>
              </a:spcBef>
              <a:spcAft>
                <a:spcPts val="0"/>
              </a:spcAft>
              <a:buClr>
                <a:srgbClr val="0070C0"/>
              </a:buClr>
              <a:buSzPct val="180000"/>
              <a:buFont typeface="Arial" pitchFamily="34" charset="0"/>
              <a:buChar char="•"/>
              <a:defRPr/>
            </a:pPr>
            <a:r>
              <a:rPr lang="de-DE" sz="2400" kern="0">
                <a:cs typeface="Arial" pitchFamily="34" charset="0"/>
              </a:rPr>
              <a:t>Persönliche Schutzausrüstung</a:t>
            </a:r>
          </a:p>
          <a:p>
            <a:pPr marL="342900" indent="-342900" eaLnBrk="1" fontAlgn="auto" hangingPunct="1">
              <a:spcBef>
                <a:spcPct val="20000"/>
              </a:spcBef>
              <a:spcAft>
                <a:spcPts val="0"/>
              </a:spcAft>
              <a:buClr>
                <a:srgbClr val="0070C0"/>
              </a:buClr>
              <a:buSzPct val="180000"/>
              <a:buFont typeface="Arial" pitchFamily="34" charset="0"/>
              <a:buChar char="•"/>
              <a:defRPr/>
            </a:pPr>
            <a:r>
              <a:rPr lang="de-DE" sz="2400" kern="0">
                <a:cs typeface="Arial" pitchFamily="34" charset="0"/>
              </a:rPr>
              <a:t>Händehygiene</a:t>
            </a:r>
          </a:p>
          <a:p>
            <a:pPr marL="342900" indent="-342900" eaLnBrk="1" fontAlgn="auto" hangingPunct="1">
              <a:spcBef>
                <a:spcPct val="20000"/>
              </a:spcBef>
              <a:spcAft>
                <a:spcPts val="0"/>
              </a:spcAft>
              <a:buClr>
                <a:srgbClr val="0070C0"/>
              </a:buClr>
              <a:buSzPct val="180000"/>
              <a:buFont typeface="Arial" pitchFamily="34" charset="0"/>
              <a:buChar char="•"/>
              <a:defRPr/>
            </a:pPr>
            <a:r>
              <a:rPr lang="de-DE" sz="2400" kern="0">
                <a:cs typeface="Arial" pitchFamily="34" charset="0"/>
              </a:rPr>
              <a:t>Verletzungsschutz</a:t>
            </a:r>
            <a:endParaRPr lang="de-DE" sz="2400" kern="0" dirty="0">
              <a:cs typeface="Arial" pitchFamily="34" charset="0"/>
            </a:endParaRP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7"/>
          <p:cNvSpPr txBox="1">
            <a:spLocks noChangeArrowheads="1"/>
          </p:cNvSpPr>
          <p:nvPr/>
        </p:nvSpPr>
        <p:spPr bwMode="auto">
          <a:xfrm>
            <a:off x="1835150" y="1954560"/>
            <a:ext cx="3449638" cy="1477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marL="285750" indent="-285750">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Clr>
                <a:srgbClr val="067EBB"/>
              </a:buClr>
              <a:buSzPct val="180000"/>
            </a:pPr>
            <a:r>
              <a:rPr lang="de-DE" altLang="de-DE" sz="1800">
                <a:latin typeface="Arial" pitchFamily="34" charset="0"/>
                <a:sym typeface="Wingdings" pitchFamily="2" charset="2"/>
              </a:rPr>
              <a:t>Bewohner &gt; Personal</a:t>
            </a:r>
          </a:p>
          <a:p>
            <a:pPr>
              <a:spcBef>
                <a:spcPct val="0"/>
              </a:spcBef>
              <a:buClr>
                <a:srgbClr val="067EBB"/>
              </a:buClr>
              <a:buSzPct val="180000"/>
            </a:pPr>
            <a:r>
              <a:rPr lang="de-DE" altLang="de-DE" sz="1800">
                <a:latin typeface="Arial" pitchFamily="34" charset="0"/>
                <a:sym typeface="Wingdings" pitchFamily="2" charset="2"/>
              </a:rPr>
              <a:t>Personal &gt; Personal</a:t>
            </a:r>
          </a:p>
          <a:p>
            <a:pPr>
              <a:spcBef>
                <a:spcPct val="0"/>
              </a:spcBef>
              <a:buClr>
                <a:srgbClr val="067EBB"/>
              </a:buClr>
              <a:buSzPct val="180000"/>
            </a:pPr>
            <a:r>
              <a:rPr lang="de-DE" altLang="de-DE" sz="1800">
                <a:latin typeface="Arial" pitchFamily="34" charset="0"/>
                <a:sym typeface="Wingdings" pitchFamily="2" charset="2"/>
              </a:rPr>
              <a:t>Kontaktübertragungen</a:t>
            </a:r>
          </a:p>
          <a:p>
            <a:pPr>
              <a:spcBef>
                <a:spcPct val="0"/>
              </a:spcBef>
              <a:buClr>
                <a:srgbClr val="067EBB"/>
              </a:buClr>
              <a:buSzPct val="180000"/>
            </a:pPr>
            <a:r>
              <a:rPr lang="de-DE" altLang="de-DE" sz="1800">
                <a:latin typeface="Arial" pitchFamily="34" charset="0"/>
                <a:sym typeface="Wingdings" pitchFamily="2" charset="2"/>
              </a:rPr>
              <a:t>Hämatogene Übertragungen</a:t>
            </a:r>
          </a:p>
          <a:p>
            <a:pPr>
              <a:spcBef>
                <a:spcPct val="0"/>
              </a:spcBef>
              <a:buClr>
                <a:srgbClr val="067EBB"/>
              </a:buClr>
              <a:buSzPct val="180000"/>
            </a:pPr>
            <a:r>
              <a:rPr lang="de-DE" altLang="de-DE" sz="1800">
                <a:latin typeface="Arial" pitchFamily="34" charset="0"/>
                <a:sym typeface="Wingdings" pitchFamily="2" charset="2"/>
              </a:rPr>
              <a:t>Aerogene Übertragungen</a:t>
            </a:r>
          </a:p>
        </p:txBody>
      </p:sp>
      <p:sp>
        <p:nvSpPr>
          <p:cNvPr id="9219" name="Text Box 8"/>
          <p:cNvSpPr txBox="1">
            <a:spLocks noChangeArrowheads="1"/>
          </p:cNvSpPr>
          <p:nvPr/>
        </p:nvSpPr>
        <p:spPr bwMode="auto">
          <a:xfrm>
            <a:off x="1835150" y="1435448"/>
            <a:ext cx="30924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marL="187325" indent="-187325">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spcAft>
                <a:spcPts val="600"/>
              </a:spcAft>
              <a:buFontTx/>
              <a:buNone/>
            </a:pPr>
            <a:r>
              <a:rPr lang="de-DE" altLang="de-DE" sz="1800" b="1">
                <a:solidFill>
                  <a:srgbClr val="067EBB"/>
                </a:solidFill>
                <a:latin typeface="Arial" pitchFamily="34" charset="0"/>
              </a:rPr>
              <a:t>Gefährdung des Personals</a:t>
            </a:r>
          </a:p>
        </p:txBody>
      </p:sp>
      <p:sp>
        <p:nvSpPr>
          <p:cNvPr id="9220" name="Text Box 10"/>
          <p:cNvSpPr txBox="1">
            <a:spLocks noChangeArrowheads="1"/>
          </p:cNvSpPr>
          <p:nvPr/>
        </p:nvSpPr>
        <p:spPr bwMode="auto">
          <a:xfrm>
            <a:off x="5219700" y="1954560"/>
            <a:ext cx="4025900"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marL="285750" indent="-285750">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Clr>
                <a:srgbClr val="067EBB"/>
              </a:buClr>
              <a:buSzPct val="180000"/>
            </a:pPr>
            <a:r>
              <a:rPr lang="de-DE" altLang="de-DE" sz="1800">
                <a:latin typeface="Arial" pitchFamily="34" charset="0"/>
              </a:rPr>
              <a:t>Personal &gt; Bewohner</a:t>
            </a:r>
          </a:p>
          <a:p>
            <a:pPr>
              <a:spcBef>
                <a:spcPct val="0"/>
              </a:spcBef>
              <a:buClr>
                <a:srgbClr val="067EBB"/>
              </a:buClr>
              <a:buSzPct val="180000"/>
            </a:pPr>
            <a:r>
              <a:rPr lang="de-DE" altLang="de-DE" sz="1800">
                <a:latin typeface="Arial" pitchFamily="34" charset="0"/>
              </a:rPr>
              <a:t>Bewohner &gt; Personal &gt; Bewohner</a:t>
            </a:r>
          </a:p>
          <a:p>
            <a:pPr>
              <a:spcBef>
                <a:spcPct val="0"/>
              </a:spcBef>
              <a:buClr>
                <a:srgbClr val="067EBB"/>
              </a:buClr>
              <a:buSzPct val="180000"/>
            </a:pPr>
            <a:r>
              <a:rPr lang="de-DE" altLang="de-DE" sz="1800">
                <a:latin typeface="Arial" pitchFamily="34" charset="0"/>
              </a:rPr>
              <a:t>Bewohner &gt; Bewohner</a:t>
            </a:r>
          </a:p>
          <a:p>
            <a:pPr>
              <a:spcBef>
                <a:spcPct val="0"/>
              </a:spcBef>
              <a:buClr>
                <a:srgbClr val="067EBB"/>
              </a:buClr>
              <a:buSzPct val="180000"/>
            </a:pPr>
            <a:r>
              <a:rPr lang="de-DE" altLang="de-DE" sz="1800">
                <a:latin typeface="Arial" pitchFamily="34" charset="0"/>
              </a:rPr>
              <a:t>Vorwiegend Kontaktübertragungen</a:t>
            </a:r>
          </a:p>
        </p:txBody>
      </p:sp>
      <p:sp>
        <p:nvSpPr>
          <p:cNvPr id="9221" name="Text Box 12"/>
          <p:cNvSpPr txBox="1">
            <a:spLocks noChangeArrowheads="1"/>
          </p:cNvSpPr>
          <p:nvPr/>
        </p:nvSpPr>
        <p:spPr bwMode="auto">
          <a:xfrm>
            <a:off x="5321374" y="1435448"/>
            <a:ext cx="30670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marL="187325" indent="-187325">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spcAft>
                <a:spcPts val="600"/>
              </a:spcAft>
              <a:buFontTx/>
              <a:buNone/>
            </a:pPr>
            <a:r>
              <a:rPr lang="de-DE" altLang="de-DE" sz="1800" b="1">
                <a:solidFill>
                  <a:srgbClr val="067EBB"/>
                </a:solidFill>
                <a:latin typeface="Arial" pitchFamily="34" charset="0"/>
              </a:rPr>
              <a:t>Gefährdung der Bewohner</a:t>
            </a:r>
          </a:p>
        </p:txBody>
      </p:sp>
      <p:sp>
        <p:nvSpPr>
          <p:cNvPr id="9222" name="Line 13"/>
          <p:cNvSpPr>
            <a:spLocks noChangeShapeType="1"/>
          </p:cNvSpPr>
          <p:nvPr/>
        </p:nvSpPr>
        <p:spPr bwMode="auto">
          <a:xfrm>
            <a:off x="5219700" y="1484784"/>
            <a:ext cx="0" cy="4495676"/>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9223" name="Line 14"/>
          <p:cNvSpPr>
            <a:spLocks noChangeShapeType="1"/>
          </p:cNvSpPr>
          <p:nvPr/>
        </p:nvSpPr>
        <p:spPr bwMode="auto">
          <a:xfrm>
            <a:off x="0" y="1878360"/>
            <a:ext cx="91440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9224" name="Text Box 15"/>
          <p:cNvSpPr txBox="1">
            <a:spLocks noChangeArrowheads="1"/>
          </p:cNvSpPr>
          <p:nvPr/>
        </p:nvSpPr>
        <p:spPr bwMode="auto">
          <a:xfrm>
            <a:off x="0" y="1954560"/>
            <a:ext cx="1774825"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marL="187325" indent="-187325">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de-DE" sz="1800" b="1">
                <a:solidFill>
                  <a:srgbClr val="067EBB"/>
                </a:solidFill>
                <a:latin typeface="Arial" pitchFamily="34" charset="0"/>
              </a:rPr>
              <a:t>Übertragungs-</a:t>
            </a:r>
          </a:p>
          <a:p>
            <a:pPr>
              <a:spcBef>
                <a:spcPct val="0"/>
              </a:spcBef>
              <a:buFontTx/>
              <a:buNone/>
            </a:pPr>
            <a:r>
              <a:rPr lang="de-DE" altLang="de-DE" sz="1800" b="1">
                <a:solidFill>
                  <a:srgbClr val="067EBB"/>
                </a:solidFill>
                <a:latin typeface="Arial" pitchFamily="34" charset="0"/>
              </a:rPr>
              <a:t>wege:</a:t>
            </a:r>
          </a:p>
        </p:txBody>
      </p:sp>
      <p:grpSp>
        <p:nvGrpSpPr>
          <p:cNvPr id="9225" name="Group 18"/>
          <p:cNvGrpSpPr>
            <a:grpSpLocks/>
          </p:cNvGrpSpPr>
          <p:nvPr/>
        </p:nvGrpSpPr>
        <p:grpSpPr bwMode="auto">
          <a:xfrm>
            <a:off x="12700" y="3603973"/>
            <a:ext cx="9144000" cy="2009775"/>
            <a:chOff x="0" y="1951"/>
            <a:chExt cx="5760" cy="1266"/>
          </a:xfrm>
        </p:grpSpPr>
        <p:sp>
          <p:nvSpPr>
            <p:cNvPr id="9229" name="Text Box 6"/>
            <p:cNvSpPr txBox="1">
              <a:spLocks noChangeArrowheads="1"/>
            </p:cNvSpPr>
            <p:nvPr/>
          </p:nvSpPr>
          <p:spPr bwMode="auto">
            <a:xfrm>
              <a:off x="1164" y="2112"/>
              <a:ext cx="2116" cy="11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marL="285750" indent="-285750">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Clr>
                  <a:srgbClr val="067EBB"/>
                </a:buClr>
                <a:buSzPct val="180000"/>
              </a:pPr>
              <a:r>
                <a:rPr lang="de-DE" altLang="de-DE" sz="1800">
                  <a:latin typeface="Arial" pitchFamily="34" charset="0"/>
                  <a:sym typeface="Wingdings" pitchFamily="2" charset="2"/>
                </a:rPr>
                <a:t>Magen-Darm-Erkrankungen</a:t>
              </a:r>
            </a:p>
            <a:p>
              <a:pPr>
                <a:spcBef>
                  <a:spcPct val="0"/>
                </a:spcBef>
                <a:buClr>
                  <a:srgbClr val="067EBB"/>
                </a:buClr>
                <a:buSzPct val="180000"/>
              </a:pPr>
              <a:r>
                <a:rPr lang="de-DE" altLang="de-DE" sz="1800">
                  <a:latin typeface="Arial" pitchFamily="34" charset="0"/>
                  <a:sym typeface="Wingdings" pitchFamily="2" charset="2"/>
                </a:rPr>
                <a:t>Krätze (Skabies)</a:t>
              </a:r>
            </a:p>
            <a:p>
              <a:pPr>
                <a:spcBef>
                  <a:spcPct val="0"/>
                </a:spcBef>
                <a:buClr>
                  <a:srgbClr val="067EBB"/>
                </a:buClr>
                <a:buSzPct val="180000"/>
              </a:pPr>
              <a:r>
                <a:rPr lang="de-DE" altLang="de-DE" sz="1800">
                  <a:latin typeface="Arial" pitchFamily="34" charset="0"/>
                  <a:sym typeface="Wingdings" pitchFamily="2" charset="2"/>
                </a:rPr>
                <a:t>Augenbindehautentzündung</a:t>
              </a:r>
            </a:p>
            <a:p>
              <a:pPr>
                <a:spcBef>
                  <a:spcPct val="0"/>
                </a:spcBef>
                <a:buClr>
                  <a:srgbClr val="067EBB"/>
                </a:buClr>
                <a:buSzPct val="180000"/>
              </a:pPr>
              <a:r>
                <a:rPr lang="de-DE" altLang="de-DE" sz="1800">
                  <a:latin typeface="Arial" pitchFamily="34" charset="0"/>
                  <a:sym typeface="Wingdings" pitchFamily="2" charset="2"/>
                </a:rPr>
                <a:t>Hepatitis B, C, HIV</a:t>
              </a:r>
            </a:p>
            <a:p>
              <a:pPr>
                <a:spcBef>
                  <a:spcPct val="0"/>
                </a:spcBef>
                <a:buClr>
                  <a:srgbClr val="067EBB"/>
                </a:buClr>
                <a:buSzPct val="180000"/>
              </a:pPr>
              <a:r>
                <a:rPr lang="de-DE" altLang="de-DE" sz="1800">
                  <a:latin typeface="Arial" pitchFamily="34" charset="0"/>
                  <a:sym typeface="Wingdings" pitchFamily="2" charset="2"/>
                </a:rPr>
                <a:t>Grippe / grippale Infekte</a:t>
              </a:r>
            </a:p>
            <a:p>
              <a:pPr>
                <a:spcBef>
                  <a:spcPct val="0"/>
                </a:spcBef>
                <a:buClr>
                  <a:srgbClr val="067EBB"/>
                </a:buClr>
                <a:buSzPct val="180000"/>
              </a:pPr>
              <a:r>
                <a:rPr lang="de-DE" altLang="de-DE" sz="1800">
                  <a:latin typeface="Arial" pitchFamily="34" charset="0"/>
                  <a:sym typeface="Wingdings" pitchFamily="2" charset="2"/>
                </a:rPr>
                <a:t>Lungentuberkulose</a:t>
              </a:r>
            </a:p>
          </p:txBody>
        </p:sp>
        <p:sp>
          <p:nvSpPr>
            <p:cNvPr id="9230" name="Text Box 11"/>
            <p:cNvSpPr txBox="1">
              <a:spLocks noChangeArrowheads="1"/>
            </p:cNvSpPr>
            <p:nvPr/>
          </p:nvSpPr>
          <p:spPr bwMode="auto">
            <a:xfrm>
              <a:off x="3280" y="2112"/>
              <a:ext cx="2293" cy="11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marL="285750" indent="-285750">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Clr>
                  <a:srgbClr val="067EBB"/>
                </a:buClr>
                <a:buSzPct val="180000"/>
              </a:pPr>
              <a:r>
                <a:rPr lang="de-DE" altLang="de-DE" sz="1800">
                  <a:latin typeface="Arial" pitchFamily="34" charset="0"/>
                </a:rPr>
                <a:t>Infektionen im Zusammenhang</a:t>
              </a:r>
              <a:br>
                <a:rPr lang="de-DE" altLang="de-DE" sz="1800">
                  <a:latin typeface="Arial" pitchFamily="34" charset="0"/>
                </a:rPr>
              </a:br>
              <a:r>
                <a:rPr lang="de-DE" altLang="de-DE" sz="1800">
                  <a:latin typeface="Arial" pitchFamily="34" charset="0"/>
                </a:rPr>
                <a:t>mit invasiven Maßnahmen und</a:t>
              </a:r>
              <a:br>
                <a:rPr lang="de-DE" altLang="de-DE" sz="1800">
                  <a:latin typeface="Arial" pitchFamily="34" charset="0"/>
                </a:rPr>
              </a:br>
              <a:r>
                <a:rPr lang="de-DE" altLang="de-DE" sz="1800">
                  <a:latin typeface="Arial" pitchFamily="34" charset="0"/>
                </a:rPr>
                <a:t>Wundinfektionen</a:t>
              </a:r>
            </a:p>
            <a:p>
              <a:pPr>
                <a:spcBef>
                  <a:spcPct val="0"/>
                </a:spcBef>
                <a:buClr>
                  <a:srgbClr val="067EBB"/>
                </a:buClr>
                <a:buSzPct val="180000"/>
              </a:pPr>
              <a:r>
                <a:rPr lang="de-DE" altLang="de-DE" sz="1800">
                  <a:latin typeface="Arial" pitchFamily="34" charset="0"/>
                </a:rPr>
                <a:t>Magen-Darm-Erkrankungen</a:t>
              </a:r>
            </a:p>
            <a:p>
              <a:pPr>
                <a:spcBef>
                  <a:spcPct val="0"/>
                </a:spcBef>
                <a:buClr>
                  <a:srgbClr val="067EBB"/>
                </a:buClr>
                <a:buSzPct val="180000"/>
              </a:pPr>
              <a:r>
                <a:rPr lang="de-DE" altLang="de-DE" sz="1800">
                  <a:latin typeface="Arial" pitchFamily="34" charset="0"/>
                </a:rPr>
                <a:t>Augenbindehautentzündung</a:t>
              </a:r>
            </a:p>
            <a:p>
              <a:pPr>
                <a:spcBef>
                  <a:spcPct val="0"/>
                </a:spcBef>
                <a:buClr>
                  <a:srgbClr val="067EBB"/>
                </a:buClr>
                <a:buSzPct val="180000"/>
              </a:pPr>
              <a:r>
                <a:rPr lang="de-DE" altLang="de-DE" sz="1800">
                  <a:latin typeface="Arial" pitchFamily="34" charset="0"/>
                </a:rPr>
                <a:t>Grippe / grippale Infekte</a:t>
              </a:r>
            </a:p>
          </p:txBody>
        </p:sp>
        <p:sp>
          <p:nvSpPr>
            <p:cNvPr id="9231" name="Line 16"/>
            <p:cNvSpPr>
              <a:spLocks noChangeShapeType="1"/>
            </p:cNvSpPr>
            <p:nvPr/>
          </p:nvSpPr>
          <p:spPr bwMode="auto">
            <a:xfrm>
              <a:off x="0" y="1951"/>
              <a:ext cx="576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9232" name="Text Box 17"/>
            <p:cNvSpPr txBox="1">
              <a:spLocks noChangeArrowheads="1"/>
            </p:cNvSpPr>
            <p:nvPr/>
          </p:nvSpPr>
          <p:spPr bwMode="auto">
            <a:xfrm>
              <a:off x="0" y="2112"/>
              <a:ext cx="787" cy="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de-DE" sz="1800" b="1">
                  <a:solidFill>
                    <a:srgbClr val="067EBB"/>
                  </a:solidFill>
                  <a:latin typeface="Arial" pitchFamily="34" charset="0"/>
                </a:rPr>
                <a:t>Mögliche </a:t>
              </a:r>
            </a:p>
            <a:p>
              <a:pPr>
                <a:spcBef>
                  <a:spcPct val="0"/>
                </a:spcBef>
                <a:buFontTx/>
                <a:buNone/>
              </a:pPr>
              <a:r>
                <a:rPr lang="de-DE" altLang="de-DE" sz="1800" b="1">
                  <a:solidFill>
                    <a:srgbClr val="067EBB"/>
                  </a:solidFill>
                  <a:latin typeface="Arial" pitchFamily="34" charset="0"/>
                </a:rPr>
                <a:t>Folgen:</a:t>
              </a:r>
            </a:p>
          </p:txBody>
        </p:sp>
      </p:grpSp>
      <p:sp>
        <p:nvSpPr>
          <p:cNvPr id="21" name="Textfeld 20"/>
          <p:cNvSpPr txBox="1"/>
          <p:nvPr/>
        </p:nvSpPr>
        <p:spPr>
          <a:xfrm>
            <a:off x="0" y="994718"/>
            <a:ext cx="9144000"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a:spcBef>
                <a:spcPts val="0"/>
              </a:spcBef>
              <a:spcAft>
                <a:spcPts val="0"/>
              </a:spcAft>
              <a:defRPr/>
            </a:pPr>
            <a:r>
              <a:rPr lang="de-DE" sz="1400" b="1" kern="0" dirty="0">
                <a:solidFill>
                  <a:srgbClr val="067EBB"/>
                </a:solidFill>
                <a:latin typeface="Arial" charset="0"/>
                <a:ea typeface="+mj-ea"/>
                <a:cs typeface="Arial" pitchFamily="34" charset="0"/>
                <a:sym typeface="Times New Roman"/>
              </a:rPr>
              <a:t>Grundlagen         </a:t>
            </a:r>
            <a:r>
              <a:rPr lang="de-DE" sz="1400" kern="0" dirty="0">
                <a:latin typeface="Arial" charset="0"/>
                <a:ea typeface="+mj-ea"/>
                <a:cs typeface="Arial" pitchFamily="34" charset="0"/>
                <a:sym typeface="Times New Roman"/>
              </a:rPr>
              <a:t>Regelwerke         Hepatitis-B-Impfung         PSA         Händehygiene         Verletzungsschutz</a:t>
            </a:r>
          </a:p>
        </p:txBody>
      </p:sp>
      <p:sp>
        <p:nvSpPr>
          <p:cNvPr id="9227" name="Foliennummernplatzhalter 4"/>
          <p:cNvSpPr>
            <a:spLocks noGrp="1"/>
          </p:cNvSpPr>
          <p:nvPr>
            <p:ph type="sldNum" sz="quarter" idx="12"/>
          </p:nvPr>
        </p:nvSpPr>
        <p:spPr>
          <a:noFill/>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de-DE" sz="1400" smtClean="0">
                <a:latin typeface="Arial" pitchFamily="34" charset="0"/>
              </a:rPr>
              <a:t>Seite </a:t>
            </a:r>
            <a:fld id="{F4AEF09D-8BE7-4993-BC6C-747B580055C9}" type="slidenum">
              <a:rPr lang="de-DE" altLang="de-DE" sz="1400" smtClean="0">
                <a:latin typeface="Arial" pitchFamily="34" charset="0"/>
              </a:rPr>
              <a:pPr>
                <a:spcBef>
                  <a:spcPct val="0"/>
                </a:spcBef>
                <a:buFontTx/>
                <a:buNone/>
              </a:pPr>
              <a:t>2</a:t>
            </a:fld>
            <a:r>
              <a:rPr lang="de-DE" altLang="de-DE" sz="1400" smtClean="0">
                <a:latin typeface="Arial" pitchFamily="34" charset="0"/>
              </a:rPr>
              <a:t> /</a:t>
            </a:r>
            <a:r>
              <a:rPr lang="de-DE" altLang="de-DE" sz="1400" smtClean="0">
                <a:latin typeface="Arial" pitchFamily="34" charset="0"/>
              </a:rPr>
              <a:t>25</a:t>
            </a:r>
            <a:endParaRPr lang="de-DE" altLang="de-DE" sz="1400" smtClean="0">
              <a:latin typeface="Arial" pitchFamily="34" charset="0"/>
            </a:endParaRPr>
          </a:p>
        </p:txBody>
      </p:sp>
      <p:sp>
        <p:nvSpPr>
          <p:cNvPr id="9228" name="Bedeutung der Flora"/>
          <p:cNvSpPr txBox="1">
            <a:spLocks/>
          </p:cNvSpPr>
          <p:nvPr/>
        </p:nvSpPr>
        <p:spPr bwMode="auto">
          <a:xfrm>
            <a:off x="3419475" y="14288"/>
            <a:ext cx="575945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a:spcBef>
                <a:spcPct val="0"/>
              </a:spcBef>
              <a:buFontTx/>
              <a:buNone/>
            </a:pPr>
            <a:r>
              <a:rPr lang="de-DE" altLang="de-DE" sz="2800">
                <a:latin typeface="Arial" pitchFamily="34" charset="0"/>
                <a:ea typeface="Merriweather Bold"/>
                <a:cs typeface="Arial" pitchFamily="34" charset="0"/>
                <a:sym typeface="Merriweather Bold"/>
              </a:rPr>
              <a:t>Grundlagen</a:t>
            </a:r>
          </a:p>
          <a:p>
            <a:pPr eaLnBrk="1">
              <a:spcBef>
                <a:spcPct val="0"/>
              </a:spcBef>
              <a:buFontTx/>
              <a:buNone/>
            </a:pPr>
            <a:r>
              <a:rPr lang="de-DE" altLang="de-DE" sz="2000">
                <a:latin typeface="Arial" pitchFamily="34" charset="0"/>
                <a:ea typeface="Merriweather Bold"/>
                <a:cs typeface="Arial" pitchFamily="34" charset="0"/>
                <a:sym typeface="Merriweather Bold"/>
              </a:rPr>
              <a:t>Infektionsgefährdungen</a:t>
            </a:r>
            <a:r>
              <a:rPr lang="de-DE" altLang="de-DE" sz="4400" b="1">
                <a:latin typeface="Merriweather Bold"/>
                <a:ea typeface="Merriweather Bold"/>
                <a:cs typeface="Arial" pitchFamily="34" charset="0"/>
                <a:sym typeface="Merriweather Bold"/>
              </a:rPr>
              <a:t/>
            </a:r>
            <a:br>
              <a:rPr lang="de-DE" altLang="de-DE" sz="4400" b="1">
                <a:latin typeface="Merriweather Bold"/>
                <a:ea typeface="Merriweather Bold"/>
                <a:cs typeface="Arial" pitchFamily="34" charset="0"/>
                <a:sym typeface="Merriweather Bold"/>
              </a:rPr>
            </a:br>
            <a:endParaRPr lang="de-DE" altLang="de-DE" sz="4400">
              <a:latin typeface="Merriweather Bold"/>
              <a:ea typeface="Merriweather Bold"/>
              <a:cs typeface="Arial" pitchFamily="34" charset="0"/>
              <a:sym typeface="Merriweather Bold"/>
            </a:endParaRPr>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6"/>
          <p:cNvSpPr txBox="1">
            <a:spLocks noChangeArrowheads="1"/>
          </p:cNvSpPr>
          <p:nvPr/>
        </p:nvSpPr>
        <p:spPr bwMode="auto">
          <a:xfrm>
            <a:off x="1835150" y="1947863"/>
            <a:ext cx="3397250" cy="1477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marL="285750" indent="-285750">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Clr>
                <a:srgbClr val="067EBB"/>
              </a:buClr>
              <a:buSzPct val="180000"/>
            </a:pPr>
            <a:r>
              <a:rPr lang="de-DE" altLang="de-DE" sz="1800">
                <a:latin typeface="Arial" pitchFamily="34" charset="0"/>
                <a:sym typeface="Wingdings" pitchFamily="2" charset="2"/>
              </a:rPr>
              <a:t>Bewohner &gt; Personal</a:t>
            </a:r>
          </a:p>
          <a:p>
            <a:pPr>
              <a:spcBef>
                <a:spcPct val="0"/>
              </a:spcBef>
              <a:buClr>
                <a:srgbClr val="067EBB"/>
              </a:buClr>
              <a:buSzPct val="180000"/>
            </a:pPr>
            <a:r>
              <a:rPr lang="de-DE" altLang="de-DE" sz="1800">
                <a:latin typeface="Arial" pitchFamily="34" charset="0"/>
                <a:sym typeface="Wingdings" pitchFamily="2" charset="2"/>
              </a:rPr>
              <a:t>Personal &gt; Personal</a:t>
            </a:r>
          </a:p>
          <a:p>
            <a:pPr>
              <a:spcBef>
                <a:spcPct val="0"/>
              </a:spcBef>
              <a:buClr>
                <a:srgbClr val="067EBB"/>
              </a:buClr>
              <a:buSzPct val="180000"/>
            </a:pPr>
            <a:r>
              <a:rPr lang="de-DE" altLang="de-DE" sz="1800">
                <a:latin typeface="Arial" pitchFamily="34" charset="0"/>
                <a:sym typeface="Wingdings" pitchFamily="2" charset="2"/>
              </a:rPr>
              <a:t>Kontaktübertragungen</a:t>
            </a:r>
          </a:p>
          <a:p>
            <a:pPr>
              <a:spcBef>
                <a:spcPct val="0"/>
              </a:spcBef>
              <a:buClr>
                <a:srgbClr val="067EBB"/>
              </a:buClr>
              <a:buSzPct val="180000"/>
            </a:pPr>
            <a:r>
              <a:rPr lang="de-DE" altLang="de-DE" sz="1800">
                <a:latin typeface="Arial" pitchFamily="34" charset="0"/>
                <a:sym typeface="Wingdings" pitchFamily="2" charset="2"/>
              </a:rPr>
              <a:t>Hämatogene Übertragungen</a:t>
            </a:r>
          </a:p>
          <a:p>
            <a:pPr>
              <a:spcBef>
                <a:spcPct val="0"/>
              </a:spcBef>
              <a:buClr>
                <a:srgbClr val="067EBB"/>
              </a:buClr>
              <a:buSzPct val="180000"/>
            </a:pPr>
            <a:r>
              <a:rPr lang="de-DE" altLang="de-DE" sz="1800">
                <a:latin typeface="Arial" pitchFamily="34" charset="0"/>
                <a:sym typeface="Wingdings" pitchFamily="2" charset="2"/>
              </a:rPr>
              <a:t>Aerogene Übertragungen</a:t>
            </a:r>
          </a:p>
        </p:txBody>
      </p:sp>
      <p:sp>
        <p:nvSpPr>
          <p:cNvPr id="10243" name="Text Box 7"/>
          <p:cNvSpPr txBox="1">
            <a:spLocks noChangeArrowheads="1"/>
          </p:cNvSpPr>
          <p:nvPr/>
        </p:nvSpPr>
        <p:spPr bwMode="auto">
          <a:xfrm>
            <a:off x="1835150" y="1428750"/>
            <a:ext cx="3092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de-DE" sz="1800" b="1">
                <a:solidFill>
                  <a:srgbClr val="067EBB"/>
                </a:solidFill>
                <a:latin typeface="Arial" pitchFamily="34" charset="0"/>
              </a:rPr>
              <a:t>Gefährdung des Personals</a:t>
            </a:r>
          </a:p>
        </p:txBody>
      </p:sp>
      <p:sp>
        <p:nvSpPr>
          <p:cNvPr id="10244" name="Text Box 8"/>
          <p:cNvSpPr txBox="1">
            <a:spLocks noChangeArrowheads="1"/>
          </p:cNvSpPr>
          <p:nvPr/>
        </p:nvSpPr>
        <p:spPr bwMode="auto">
          <a:xfrm>
            <a:off x="5219700" y="1947863"/>
            <a:ext cx="4025900"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marL="285750" indent="-285750">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Clr>
                <a:srgbClr val="067EBB"/>
              </a:buClr>
              <a:buSzPct val="180000"/>
            </a:pPr>
            <a:r>
              <a:rPr lang="de-DE" altLang="de-DE" sz="1800">
                <a:latin typeface="Arial" pitchFamily="34" charset="0"/>
              </a:rPr>
              <a:t>Personal &gt; Bewohner</a:t>
            </a:r>
          </a:p>
          <a:p>
            <a:pPr>
              <a:spcBef>
                <a:spcPct val="0"/>
              </a:spcBef>
              <a:buClr>
                <a:srgbClr val="067EBB"/>
              </a:buClr>
              <a:buSzPct val="180000"/>
            </a:pPr>
            <a:r>
              <a:rPr lang="de-DE" altLang="de-DE" sz="1800">
                <a:latin typeface="Arial" pitchFamily="34" charset="0"/>
              </a:rPr>
              <a:t>Bewohner &gt; Personal &gt; Bewohner</a:t>
            </a:r>
          </a:p>
          <a:p>
            <a:pPr>
              <a:spcBef>
                <a:spcPct val="0"/>
              </a:spcBef>
              <a:buClr>
                <a:srgbClr val="067EBB"/>
              </a:buClr>
              <a:buSzPct val="180000"/>
            </a:pPr>
            <a:r>
              <a:rPr lang="de-DE" altLang="de-DE" sz="1800">
                <a:latin typeface="Arial" pitchFamily="34" charset="0"/>
              </a:rPr>
              <a:t>Bewohner &gt; Bewohner</a:t>
            </a:r>
          </a:p>
          <a:p>
            <a:pPr>
              <a:spcBef>
                <a:spcPct val="0"/>
              </a:spcBef>
              <a:buClr>
                <a:srgbClr val="067EBB"/>
              </a:buClr>
              <a:buSzPct val="180000"/>
            </a:pPr>
            <a:r>
              <a:rPr lang="de-DE" altLang="de-DE" sz="1800">
                <a:latin typeface="Arial" pitchFamily="34" charset="0"/>
              </a:rPr>
              <a:t>Vorwiegend Kontaktübertragungen</a:t>
            </a:r>
          </a:p>
        </p:txBody>
      </p:sp>
      <p:sp>
        <p:nvSpPr>
          <p:cNvPr id="10246" name="Line 11"/>
          <p:cNvSpPr>
            <a:spLocks noChangeShapeType="1"/>
          </p:cNvSpPr>
          <p:nvPr/>
        </p:nvSpPr>
        <p:spPr bwMode="auto">
          <a:xfrm>
            <a:off x="5219700" y="1481138"/>
            <a:ext cx="12700" cy="1944687"/>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247" name="Line 12"/>
          <p:cNvSpPr>
            <a:spLocks noChangeShapeType="1"/>
          </p:cNvSpPr>
          <p:nvPr/>
        </p:nvSpPr>
        <p:spPr bwMode="auto">
          <a:xfrm>
            <a:off x="0" y="1871663"/>
            <a:ext cx="91440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248" name="Text Box 13"/>
          <p:cNvSpPr txBox="1">
            <a:spLocks noChangeArrowheads="1"/>
          </p:cNvSpPr>
          <p:nvPr/>
        </p:nvSpPr>
        <p:spPr bwMode="auto">
          <a:xfrm>
            <a:off x="0" y="1947863"/>
            <a:ext cx="1774825" cy="646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de-DE" sz="1800" b="1">
                <a:solidFill>
                  <a:srgbClr val="067EBB"/>
                </a:solidFill>
                <a:latin typeface="Arial" pitchFamily="34" charset="0"/>
              </a:rPr>
              <a:t>Übertragungs-</a:t>
            </a:r>
          </a:p>
          <a:p>
            <a:pPr>
              <a:spcBef>
                <a:spcPct val="0"/>
              </a:spcBef>
              <a:buFontTx/>
              <a:buNone/>
            </a:pPr>
            <a:r>
              <a:rPr lang="de-DE" altLang="de-DE" sz="1800" b="1">
                <a:solidFill>
                  <a:srgbClr val="067EBB"/>
                </a:solidFill>
                <a:latin typeface="Arial" pitchFamily="34" charset="0"/>
              </a:rPr>
              <a:t>wege:</a:t>
            </a:r>
          </a:p>
        </p:txBody>
      </p:sp>
      <p:sp>
        <p:nvSpPr>
          <p:cNvPr id="10249" name="Line 14"/>
          <p:cNvSpPr>
            <a:spLocks noChangeShapeType="1"/>
          </p:cNvSpPr>
          <p:nvPr/>
        </p:nvSpPr>
        <p:spPr bwMode="auto">
          <a:xfrm>
            <a:off x="6350" y="3427413"/>
            <a:ext cx="91440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250" name="Text Box 15"/>
          <p:cNvSpPr txBox="1">
            <a:spLocks noChangeArrowheads="1"/>
          </p:cNvSpPr>
          <p:nvPr/>
        </p:nvSpPr>
        <p:spPr bwMode="auto">
          <a:xfrm>
            <a:off x="7938" y="3505200"/>
            <a:ext cx="6540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de-DE" sz="1800" b="1">
                <a:solidFill>
                  <a:srgbClr val="067EBB"/>
                </a:solidFill>
                <a:latin typeface="Arial" pitchFamily="34" charset="0"/>
              </a:rPr>
              <a:t>Ziel:</a:t>
            </a:r>
          </a:p>
        </p:txBody>
      </p:sp>
      <p:sp>
        <p:nvSpPr>
          <p:cNvPr id="10251" name="Text Box 17"/>
          <p:cNvSpPr txBox="1">
            <a:spLocks noChangeArrowheads="1"/>
          </p:cNvSpPr>
          <p:nvPr/>
        </p:nvSpPr>
        <p:spPr bwMode="auto">
          <a:xfrm>
            <a:off x="1835150" y="3502025"/>
            <a:ext cx="6705600"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marL="285750" indent="-285750">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Clr>
                <a:srgbClr val="067EBB"/>
              </a:buClr>
              <a:buSzPct val="180000"/>
            </a:pPr>
            <a:r>
              <a:rPr lang="de-DE" altLang="de-DE" sz="1800">
                <a:latin typeface="Arial" pitchFamily="34" charset="0"/>
                <a:sym typeface="Wingdings" pitchFamily="2" charset="2"/>
              </a:rPr>
              <a:t>In erster Linie Schutz des Personals, also Eigenschutz </a:t>
            </a:r>
            <a:br>
              <a:rPr lang="de-DE" altLang="de-DE" sz="1800">
                <a:latin typeface="Arial" pitchFamily="34" charset="0"/>
                <a:sym typeface="Wingdings" pitchFamily="2" charset="2"/>
              </a:rPr>
            </a:br>
            <a:r>
              <a:rPr lang="de-DE" altLang="de-DE" sz="1800">
                <a:latin typeface="Arial" pitchFamily="34" charset="0"/>
                <a:sym typeface="Wingdings" pitchFamily="2" charset="2"/>
              </a:rPr>
              <a:t>aber auch Schutz der Bewohner vor Infektionsübertragungen</a:t>
            </a:r>
          </a:p>
        </p:txBody>
      </p:sp>
      <p:sp>
        <p:nvSpPr>
          <p:cNvPr id="10252" name="Foliennummernplatzhalter 4"/>
          <p:cNvSpPr>
            <a:spLocks noGrp="1"/>
          </p:cNvSpPr>
          <p:nvPr>
            <p:ph type="sldNum" sz="quarter" idx="12"/>
          </p:nvPr>
        </p:nvSpPr>
        <p:spPr>
          <a:noFill/>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de-DE" sz="1400" smtClean="0">
                <a:latin typeface="Arial" pitchFamily="34" charset="0"/>
              </a:rPr>
              <a:t>Seite </a:t>
            </a:r>
            <a:fld id="{AF1BD483-2DF0-423E-AF2F-DB5D84F22F9F}" type="slidenum">
              <a:rPr lang="de-DE" altLang="de-DE" sz="1400" smtClean="0">
                <a:latin typeface="Arial" pitchFamily="34" charset="0"/>
              </a:rPr>
              <a:pPr>
                <a:spcBef>
                  <a:spcPct val="0"/>
                </a:spcBef>
                <a:buFontTx/>
                <a:buNone/>
              </a:pPr>
              <a:t>3</a:t>
            </a:fld>
            <a:r>
              <a:rPr lang="de-DE" altLang="de-DE" sz="1400" smtClean="0">
                <a:latin typeface="Arial" pitchFamily="34" charset="0"/>
              </a:rPr>
              <a:t> / </a:t>
            </a:r>
            <a:r>
              <a:rPr lang="de-DE" altLang="de-DE" sz="1400" smtClean="0">
                <a:latin typeface="Arial" pitchFamily="34" charset="0"/>
              </a:rPr>
              <a:t>25</a:t>
            </a:r>
            <a:endParaRPr lang="de-DE" altLang="de-DE" sz="1400" smtClean="0">
              <a:latin typeface="Arial" pitchFamily="34" charset="0"/>
            </a:endParaRPr>
          </a:p>
        </p:txBody>
      </p:sp>
      <p:sp>
        <p:nvSpPr>
          <p:cNvPr id="387" name="Textfeld 386"/>
          <p:cNvSpPr txBox="1"/>
          <p:nvPr/>
        </p:nvSpPr>
        <p:spPr>
          <a:xfrm>
            <a:off x="0" y="994718"/>
            <a:ext cx="9144000"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a:spcBef>
                <a:spcPts val="0"/>
              </a:spcBef>
              <a:spcAft>
                <a:spcPts val="0"/>
              </a:spcAft>
              <a:defRPr/>
            </a:pPr>
            <a:r>
              <a:rPr lang="de-DE" sz="1400" b="1" kern="0" dirty="0">
                <a:solidFill>
                  <a:srgbClr val="067EBB"/>
                </a:solidFill>
                <a:latin typeface="Arial" charset="0"/>
                <a:ea typeface="+mj-ea"/>
                <a:cs typeface="Arial" pitchFamily="34" charset="0"/>
                <a:sym typeface="Times New Roman"/>
              </a:rPr>
              <a:t>Grundlagen         </a:t>
            </a:r>
            <a:r>
              <a:rPr lang="de-DE" sz="1400" kern="0" dirty="0">
                <a:latin typeface="Arial" charset="0"/>
                <a:ea typeface="+mj-ea"/>
                <a:cs typeface="Arial" pitchFamily="34" charset="0"/>
                <a:sym typeface="Times New Roman"/>
              </a:rPr>
              <a:t>Regelwerke         Hepatitis-B-Impfung         PSA         Händehygiene         Verletzungsschutz</a:t>
            </a:r>
          </a:p>
        </p:txBody>
      </p:sp>
      <p:sp>
        <p:nvSpPr>
          <p:cNvPr id="10254" name="Bedeutung der Flora"/>
          <p:cNvSpPr txBox="1">
            <a:spLocks/>
          </p:cNvSpPr>
          <p:nvPr/>
        </p:nvSpPr>
        <p:spPr bwMode="auto">
          <a:xfrm>
            <a:off x="3419475" y="14288"/>
            <a:ext cx="575945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a:spcBef>
                <a:spcPct val="0"/>
              </a:spcBef>
              <a:buFontTx/>
              <a:buNone/>
            </a:pPr>
            <a:r>
              <a:rPr lang="de-DE" altLang="de-DE" sz="2800">
                <a:latin typeface="Arial" pitchFamily="34" charset="0"/>
                <a:ea typeface="Merriweather Bold"/>
                <a:cs typeface="Arial" pitchFamily="34" charset="0"/>
                <a:sym typeface="Merriweather Bold"/>
              </a:rPr>
              <a:t>Grundlagen</a:t>
            </a:r>
          </a:p>
          <a:p>
            <a:pPr eaLnBrk="1">
              <a:spcBef>
                <a:spcPct val="0"/>
              </a:spcBef>
              <a:buFontTx/>
              <a:buNone/>
            </a:pPr>
            <a:r>
              <a:rPr lang="de-DE" altLang="de-DE" sz="2000">
                <a:latin typeface="Arial" pitchFamily="34" charset="0"/>
                <a:ea typeface="Merriweather Bold"/>
                <a:cs typeface="Arial" pitchFamily="34" charset="0"/>
                <a:sym typeface="Merriweather Bold"/>
              </a:rPr>
              <a:t>Ziele und Maßnahmen</a:t>
            </a:r>
            <a:r>
              <a:rPr lang="de-DE" altLang="de-DE" sz="4400" b="1">
                <a:latin typeface="Merriweather Bold"/>
                <a:ea typeface="Merriweather Bold"/>
                <a:cs typeface="Arial" pitchFamily="34" charset="0"/>
                <a:sym typeface="Merriweather Bold"/>
              </a:rPr>
              <a:t/>
            </a:r>
            <a:br>
              <a:rPr lang="de-DE" altLang="de-DE" sz="4400" b="1">
                <a:latin typeface="Merriweather Bold"/>
                <a:ea typeface="Merriweather Bold"/>
                <a:cs typeface="Arial" pitchFamily="34" charset="0"/>
                <a:sym typeface="Merriweather Bold"/>
              </a:rPr>
            </a:br>
            <a:endParaRPr lang="de-DE" altLang="de-DE" sz="4400">
              <a:latin typeface="Merriweather Bold"/>
              <a:ea typeface="Merriweather Bold"/>
              <a:cs typeface="Arial" pitchFamily="34" charset="0"/>
              <a:sym typeface="Merriweather Bold"/>
            </a:endParaRPr>
          </a:p>
        </p:txBody>
      </p:sp>
      <p:sp>
        <p:nvSpPr>
          <p:cNvPr id="10255" name="Text Box 4"/>
          <p:cNvSpPr txBox="1">
            <a:spLocks noChangeArrowheads="1"/>
          </p:cNvSpPr>
          <p:nvPr/>
        </p:nvSpPr>
        <p:spPr bwMode="auto">
          <a:xfrm>
            <a:off x="1835150" y="4273550"/>
            <a:ext cx="2511425" cy="1477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marL="285750" indent="-285750">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Clr>
                <a:srgbClr val="067EBB"/>
              </a:buClr>
              <a:buSzPct val="180000"/>
            </a:pPr>
            <a:r>
              <a:rPr lang="de-DE" altLang="de-DE" sz="1800">
                <a:latin typeface="Arial" pitchFamily="34" charset="0"/>
              </a:rPr>
              <a:t>Hepatitis-B-Impfung</a:t>
            </a:r>
          </a:p>
          <a:p>
            <a:pPr>
              <a:spcBef>
                <a:spcPct val="0"/>
              </a:spcBef>
              <a:buClr>
                <a:srgbClr val="067EBB"/>
              </a:buClr>
              <a:buSzPct val="180000"/>
            </a:pPr>
            <a:r>
              <a:rPr lang="de-DE" altLang="de-DE" sz="1800">
                <a:latin typeface="Arial" pitchFamily="34" charset="0"/>
                <a:sym typeface="Wingdings" pitchFamily="2" charset="2"/>
              </a:rPr>
              <a:t>Persönliche</a:t>
            </a:r>
            <a:br>
              <a:rPr lang="de-DE" altLang="de-DE" sz="1800">
                <a:latin typeface="Arial" pitchFamily="34" charset="0"/>
                <a:sym typeface="Wingdings" pitchFamily="2" charset="2"/>
              </a:rPr>
            </a:br>
            <a:r>
              <a:rPr lang="de-DE" altLang="de-DE" sz="1800">
                <a:latin typeface="Arial" pitchFamily="34" charset="0"/>
                <a:sym typeface="Wingdings" pitchFamily="2" charset="2"/>
              </a:rPr>
              <a:t>Schutzausrüstung</a:t>
            </a:r>
          </a:p>
          <a:p>
            <a:pPr>
              <a:spcBef>
                <a:spcPct val="0"/>
              </a:spcBef>
              <a:buClr>
                <a:srgbClr val="067EBB"/>
              </a:buClr>
              <a:buSzPct val="180000"/>
            </a:pPr>
            <a:r>
              <a:rPr lang="de-DE" altLang="de-DE" sz="1800">
                <a:latin typeface="Arial" pitchFamily="34" charset="0"/>
              </a:rPr>
              <a:t>Händehygiene</a:t>
            </a:r>
          </a:p>
          <a:p>
            <a:pPr>
              <a:spcBef>
                <a:spcPct val="0"/>
              </a:spcBef>
              <a:buClr>
                <a:srgbClr val="067EBB"/>
              </a:buClr>
              <a:buSzPct val="180000"/>
            </a:pPr>
            <a:r>
              <a:rPr lang="de-DE" altLang="de-DE" sz="1800">
                <a:latin typeface="Arial" pitchFamily="34" charset="0"/>
              </a:rPr>
              <a:t>Verletzungsschutz</a:t>
            </a:r>
          </a:p>
        </p:txBody>
      </p:sp>
      <p:sp>
        <p:nvSpPr>
          <p:cNvPr id="10256" name="Text Box 18"/>
          <p:cNvSpPr txBox="1">
            <a:spLocks noChangeArrowheads="1"/>
          </p:cNvSpPr>
          <p:nvPr/>
        </p:nvSpPr>
        <p:spPr bwMode="auto">
          <a:xfrm>
            <a:off x="-7938" y="4273550"/>
            <a:ext cx="1593851"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de-DE" sz="1800" b="1">
                <a:solidFill>
                  <a:srgbClr val="067EBB"/>
                </a:solidFill>
                <a:latin typeface="Arial" pitchFamily="34" charset="0"/>
              </a:rPr>
              <a:t>Maßnahmen:</a:t>
            </a:r>
          </a:p>
        </p:txBody>
      </p:sp>
      <p:pic>
        <p:nvPicPr>
          <p:cNvPr id="10257" name="Picture 162" descr="Abb 7-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78338" y="4365625"/>
            <a:ext cx="1114425"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8" name="Picture 160" descr="HAN02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78663" y="5295900"/>
            <a:ext cx="1433512" cy="827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9" name="Grafik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795963" y="4360863"/>
            <a:ext cx="879475" cy="145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260" name="Group 6"/>
          <p:cNvGrpSpPr>
            <a:grpSpLocks/>
          </p:cNvGrpSpPr>
          <p:nvPr/>
        </p:nvGrpSpPr>
        <p:grpSpPr bwMode="auto">
          <a:xfrm rot="19987368" flipH="1">
            <a:off x="7038975" y="4583113"/>
            <a:ext cx="1697038" cy="347662"/>
            <a:chOff x="3667" y="2733"/>
            <a:chExt cx="1424" cy="283"/>
          </a:xfrm>
        </p:grpSpPr>
        <p:sp>
          <p:nvSpPr>
            <p:cNvPr id="10261" name="Freeform 7"/>
            <p:cNvSpPr>
              <a:spLocks/>
            </p:cNvSpPr>
            <p:nvPr/>
          </p:nvSpPr>
          <p:spPr bwMode="auto">
            <a:xfrm>
              <a:off x="4231" y="2785"/>
              <a:ext cx="645" cy="146"/>
            </a:xfrm>
            <a:custGeom>
              <a:avLst/>
              <a:gdLst>
                <a:gd name="T0" fmla="*/ 3 w 3223"/>
                <a:gd name="T1" fmla="*/ 0 h 726"/>
                <a:gd name="T2" fmla="*/ 129 w 3223"/>
                <a:gd name="T3" fmla="*/ 0 h 726"/>
                <a:gd name="T4" fmla="*/ 129 w 3223"/>
                <a:gd name="T5" fmla="*/ 29 h 726"/>
                <a:gd name="T6" fmla="*/ 3 w 3223"/>
                <a:gd name="T7" fmla="*/ 29 h 726"/>
                <a:gd name="T8" fmla="*/ 3 w 3223"/>
                <a:gd name="T9" fmla="*/ 29 h 726"/>
                <a:gd name="T10" fmla="*/ 2 w 3223"/>
                <a:gd name="T11" fmla="*/ 29 h 726"/>
                <a:gd name="T12" fmla="*/ 1 w 3223"/>
                <a:gd name="T13" fmla="*/ 29 h 726"/>
                <a:gd name="T14" fmla="*/ 1 w 3223"/>
                <a:gd name="T15" fmla="*/ 28 h 726"/>
                <a:gd name="T16" fmla="*/ 1 w 3223"/>
                <a:gd name="T17" fmla="*/ 28 h 726"/>
                <a:gd name="T18" fmla="*/ 0 w 3223"/>
                <a:gd name="T19" fmla="*/ 27 h 726"/>
                <a:gd name="T20" fmla="*/ 0 w 3223"/>
                <a:gd name="T21" fmla="*/ 27 h 726"/>
                <a:gd name="T22" fmla="*/ 0 w 3223"/>
                <a:gd name="T23" fmla="*/ 26 h 726"/>
                <a:gd name="T24" fmla="*/ 0 w 3223"/>
                <a:gd name="T25" fmla="*/ 3 h 726"/>
                <a:gd name="T26" fmla="*/ 0 w 3223"/>
                <a:gd name="T27" fmla="*/ 3 h 726"/>
                <a:gd name="T28" fmla="*/ 0 w 3223"/>
                <a:gd name="T29" fmla="*/ 2 h 726"/>
                <a:gd name="T30" fmla="*/ 1 w 3223"/>
                <a:gd name="T31" fmla="*/ 1 h 726"/>
                <a:gd name="T32" fmla="*/ 1 w 3223"/>
                <a:gd name="T33" fmla="*/ 1 h 726"/>
                <a:gd name="T34" fmla="*/ 1 w 3223"/>
                <a:gd name="T35" fmla="*/ 1 h 726"/>
                <a:gd name="T36" fmla="*/ 2 w 3223"/>
                <a:gd name="T37" fmla="*/ 0 h 726"/>
                <a:gd name="T38" fmla="*/ 3 w 3223"/>
                <a:gd name="T39" fmla="*/ 0 h 726"/>
                <a:gd name="T40" fmla="*/ 3 w 3223"/>
                <a:gd name="T41" fmla="*/ 0 h 72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223" h="726">
                  <a:moveTo>
                    <a:pt x="81" y="0"/>
                  </a:moveTo>
                  <a:lnTo>
                    <a:pt x="3223" y="0"/>
                  </a:lnTo>
                  <a:lnTo>
                    <a:pt x="3223" y="726"/>
                  </a:lnTo>
                  <a:lnTo>
                    <a:pt x="81" y="726"/>
                  </a:lnTo>
                  <a:lnTo>
                    <a:pt x="65" y="725"/>
                  </a:lnTo>
                  <a:lnTo>
                    <a:pt x="49" y="720"/>
                  </a:lnTo>
                  <a:lnTo>
                    <a:pt x="36" y="712"/>
                  </a:lnTo>
                  <a:lnTo>
                    <a:pt x="24" y="702"/>
                  </a:lnTo>
                  <a:lnTo>
                    <a:pt x="14" y="690"/>
                  </a:lnTo>
                  <a:lnTo>
                    <a:pt x="7" y="677"/>
                  </a:lnTo>
                  <a:lnTo>
                    <a:pt x="1" y="661"/>
                  </a:lnTo>
                  <a:lnTo>
                    <a:pt x="0" y="645"/>
                  </a:lnTo>
                  <a:lnTo>
                    <a:pt x="0" y="81"/>
                  </a:lnTo>
                  <a:lnTo>
                    <a:pt x="1" y="65"/>
                  </a:lnTo>
                  <a:lnTo>
                    <a:pt x="7" y="49"/>
                  </a:lnTo>
                  <a:lnTo>
                    <a:pt x="14" y="36"/>
                  </a:lnTo>
                  <a:lnTo>
                    <a:pt x="24" y="24"/>
                  </a:lnTo>
                  <a:lnTo>
                    <a:pt x="36" y="14"/>
                  </a:lnTo>
                  <a:lnTo>
                    <a:pt x="49" y="6"/>
                  </a:lnTo>
                  <a:lnTo>
                    <a:pt x="65" y="1"/>
                  </a:lnTo>
                  <a:lnTo>
                    <a:pt x="8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262" name="Freeform 8"/>
            <p:cNvSpPr>
              <a:spLocks/>
            </p:cNvSpPr>
            <p:nvPr/>
          </p:nvSpPr>
          <p:spPr bwMode="auto">
            <a:xfrm>
              <a:off x="4247" y="2782"/>
              <a:ext cx="632" cy="6"/>
            </a:xfrm>
            <a:custGeom>
              <a:avLst/>
              <a:gdLst>
                <a:gd name="T0" fmla="*/ 126 w 3158"/>
                <a:gd name="T1" fmla="*/ 1 h 31"/>
                <a:gd name="T2" fmla="*/ 126 w 3158"/>
                <a:gd name="T3" fmla="*/ 0 h 31"/>
                <a:gd name="T4" fmla="*/ 0 w 3158"/>
                <a:gd name="T5" fmla="*/ 0 h 31"/>
                <a:gd name="T6" fmla="*/ 0 w 3158"/>
                <a:gd name="T7" fmla="*/ 1 h 31"/>
                <a:gd name="T8" fmla="*/ 126 w 3158"/>
                <a:gd name="T9" fmla="*/ 1 h 31"/>
                <a:gd name="T10" fmla="*/ 125 w 3158"/>
                <a:gd name="T11" fmla="*/ 1 h 31"/>
                <a:gd name="T12" fmla="*/ 126 w 3158"/>
                <a:gd name="T13" fmla="*/ 1 h 31"/>
                <a:gd name="T14" fmla="*/ 126 w 3158"/>
                <a:gd name="T15" fmla="*/ 0 h 31"/>
                <a:gd name="T16" fmla="*/ 126 w 3158"/>
                <a:gd name="T17" fmla="*/ 0 h 31"/>
                <a:gd name="T18" fmla="*/ 126 w 3158"/>
                <a:gd name="T19" fmla="*/ 1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58" h="31">
                  <a:moveTo>
                    <a:pt x="3158" y="16"/>
                  </a:moveTo>
                  <a:lnTo>
                    <a:pt x="3142" y="0"/>
                  </a:lnTo>
                  <a:lnTo>
                    <a:pt x="0" y="0"/>
                  </a:lnTo>
                  <a:lnTo>
                    <a:pt x="0" y="31"/>
                  </a:lnTo>
                  <a:lnTo>
                    <a:pt x="3142" y="31"/>
                  </a:lnTo>
                  <a:lnTo>
                    <a:pt x="3127" y="16"/>
                  </a:lnTo>
                  <a:lnTo>
                    <a:pt x="3158" y="16"/>
                  </a:lnTo>
                  <a:lnTo>
                    <a:pt x="3158" y="0"/>
                  </a:lnTo>
                  <a:lnTo>
                    <a:pt x="3142" y="0"/>
                  </a:lnTo>
                  <a:lnTo>
                    <a:pt x="3158"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263" name="Freeform 9"/>
            <p:cNvSpPr>
              <a:spLocks/>
            </p:cNvSpPr>
            <p:nvPr/>
          </p:nvSpPr>
          <p:spPr bwMode="auto">
            <a:xfrm>
              <a:off x="4873" y="2785"/>
              <a:ext cx="6" cy="149"/>
            </a:xfrm>
            <a:custGeom>
              <a:avLst/>
              <a:gdLst>
                <a:gd name="T0" fmla="*/ 1 w 31"/>
                <a:gd name="T1" fmla="*/ 30 h 742"/>
                <a:gd name="T2" fmla="*/ 1 w 31"/>
                <a:gd name="T3" fmla="*/ 29 h 742"/>
                <a:gd name="T4" fmla="*/ 1 w 31"/>
                <a:gd name="T5" fmla="*/ 0 h 742"/>
                <a:gd name="T6" fmla="*/ 0 w 31"/>
                <a:gd name="T7" fmla="*/ 0 h 742"/>
                <a:gd name="T8" fmla="*/ 0 w 31"/>
                <a:gd name="T9" fmla="*/ 29 h 742"/>
                <a:gd name="T10" fmla="*/ 1 w 31"/>
                <a:gd name="T11" fmla="*/ 29 h 742"/>
                <a:gd name="T12" fmla="*/ 1 w 31"/>
                <a:gd name="T13" fmla="*/ 30 h 742"/>
                <a:gd name="T14" fmla="*/ 1 w 31"/>
                <a:gd name="T15" fmla="*/ 30 h 742"/>
                <a:gd name="T16" fmla="*/ 1 w 31"/>
                <a:gd name="T17" fmla="*/ 29 h 742"/>
                <a:gd name="T18" fmla="*/ 1 w 31"/>
                <a:gd name="T19" fmla="*/ 30 h 74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742">
                  <a:moveTo>
                    <a:pt x="15" y="742"/>
                  </a:moveTo>
                  <a:lnTo>
                    <a:pt x="31" y="726"/>
                  </a:lnTo>
                  <a:lnTo>
                    <a:pt x="31" y="0"/>
                  </a:lnTo>
                  <a:lnTo>
                    <a:pt x="0" y="0"/>
                  </a:lnTo>
                  <a:lnTo>
                    <a:pt x="0" y="726"/>
                  </a:lnTo>
                  <a:lnTo>
                    <a:pt x="15" y="711"/>
                  </a:lnTo>
                  <a:lnTo>
                    <a:pt x="15" y="742"/>
                  </a:lnTo>
                  <a:lnTo>
                    <a:pt x="31" y="742"/>
                  </a:lnTo>
                  <a:lnTo>
                    <a:pt x="31" y="726"/>
                  </a:lnTo>
                  <a:lnTo>
                    <a:pt x="15" y="74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264" name="Freeform 10"/>
            <p:cNvSpPr>
              <a:spLocks/>
            </p:cNvSpPr>
            <p:nvPr/>
          </p:nvSpPr>
          <p:spPr bwMode="auto">
            <a:xfrm>
              <a:off x="4247" y="2928"/>
              <a:ext cx="629" cy="6"/>
            </a:xfrm>
            <a:custGeom>
              <a:avLst/>
              <a:gdLst>
                <a:gd name="T0" fmla="*/ 0 w 3143"/>
                <a:gd name="T1" fmla="*/ 1 h 31"/>
                <a:gd name="T2" fmla="*/ 0 w 3143"/>
                <a:gd name="T3" fmla="*/ 1 h 31"/>
                <a:gd name="T4" fmla="*/ 126 w 3143"/>
                <a:gd name="T5" fmla="*/ 1 h 31"/>
                <a:gd name="T6" fmla="*/ 126 w 3143"/>
                <a:gd name="T7" fmla="*/ 0 h 31"/>
                <a:gd name="T8" fmla="*/ 0 w 3143"/>
                <a:gd name="T9" fmla="*/ 0 h 31"/>
                <a:gd name="T10" fmla="*/ 0 w 3143"/>
                <a:gd name="T11" fmla="*/ 0 h 31"/>
                <a:gd name="T12" fmla="*/ 0 w 3143"/>
                <a:gd name="T13" fmla="*/ 1 h 31"/>
                <a:gd name="T14" fmla="*/ 0 w 3143"/>
                <a:gd name="T15" fmla="*/ 1 h 31"/>
                <a:gd name="T16" fmla="*/ 0 w 3143"/>
                <a:gd name="T17" fmla="*/ 1 h 31"/>
                <a:gd name="T18" fmla="*/ 0 w 3143"/>
                <a:gd name="T19" fmla="*/ 1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43" h="31">
                  <a:moveTo>
                    <a:pt x="0" y="31"/>
                  </a:moveTo>
                  <a:lnTo>
                    <a:pt x="1" y="31"/>
                  </a:lnTo>
                  <a:lnTo>
                    <a:pt x="3143" y="31"/>
                  </a:lnTo>
                  <a:lnTo>
                    <a:pt x="3143" y="0"/>
                  </a:lnTo>
                  <a:lnTo>
                    <a:pt x="1" y="0"/>
                  </a:lnTo>
                  <a:lnTo>
                    <a:pt x="2" y="0"/>
                  </a:lnTo>
                  <a:lnTo>
                    <a:pt x="0" y="31"/>
                  </a:lnTo>
                  <a:lnTo>
                    <a:pt x="1" y="31"/>
                  </a:lnTo>
                  <a:lnTo>
                    <a:pt x="0" y="3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265" name="Freeform 11"/>
            <p:cNvSpPr>
              <a:spLocks/>
            </p:cNvSpPr>
            <p:nvPr/>
          </p:nvSpPr>
          <p:spPr bwMode="auto">
            <a:xfrm>
              <a:off x="4243" y="2927"/>
              <a:ext cx="4" cy="7"/>
            </a:xfrm>
            <a:custGeom>
              <a:avLst/>
              <a:gdLst>
                <a:gd name="T0" fmla="*/ 0 w 23"/>
                <a:gd name="T1" fmla="*/ 1 h 32"/>
                <a:gd name="T2" fmla="*/ 0 w 23"/>
                <a:gd name="T3" fmla="*/ 2 h 32"/>
                <a:gd name="T4" fmla="*/ 1 w 23"/>
                <a:gd name="T5" fmla="*/ 2 h 32"/>
                <a:gd name="T6" fmla="*/ 1 w 23"/>
                <a:gd name="T7" fmla="*/ 0 h 32"/>
                <a:gd name="T8" fmla="*/ 0 w 23"/>
                <a:gd name="T9" fmla="*/ 0 h 32"/>
                <a:gd name="T10" fmla="*/ 0 w 23"/>
                <a:gd name="T11" fmla="*/ 0 h 32"/>
                <a:gd name="T12" fmla="*/ 0 w 23"/>
                <a:gd name="T13" fmla="*/ 1 h 32"/>
                <a:gd name="T14" fmla="*/ 0 w 23"/>
                <a:gd name="T15" fmla="*/ 2 h 32"/>
                <a:gd name="T16" fmla="*/ 0 w 23"/>
                <a:gd name="T17" fmla="*/ 2 h 32"/>
                <a:gd name="T18" fmla="*/ 0 w 23"/>
                <a:gd name="T19" fmla="*/ 1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3" h="32">
                  <a:moveTo>
                    <a:pt x="0" y="29"/>
                  </a:moveTo>
                  <a:lnTo>
                    <a:pt x="5" y="31"/>
                  </a:lnTo>
                  <a:lnTo>
                    <a:pt x="21" y="32"/>
                  </a:lnTo>
                  <a:lnTo>
                    <a:pt x="23" y="1"/>
                  </a:lnTo>
                  <a:lnTo>
                    <a:pt x="7" y="0"/>
                  </a:lnTo>
                  <a:lnTo>
                    <a:pt x="11" y="1"/>
                  </a:lnTo>
                  <a:lnTo>
                    <a:pt x="0" y="29"/>
                  </a:lnTo>
                  <a:lnTo>
                    <a:pt x="3" y="31"/>
                  </a:lnTo>
                  <a:lnTo>
                    <a:pt x="5" y="31"/>
                  </a:lnTo>
                  <a:lnTo>
                    <a:pt x="0" y="2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266" name="Freeform 12"/>
            <p:cNvSpPr>
              <a:spLocks/>
            </p:cNvSpPr>
            <p:nvPr/>
          </p:nvSpPr>
          <p:spPr bwMode="auto">
            <a:xfrm>
              <a:off x="4239" y="2926"/>
              <a:ext cx="6" cy="7"/>
            </a:xfrm>
            <a:custGeom>
              <a:avLst/>
              <a:gdLst>
                <a:gd name="T0" fmla="*/ 0 w 28"/>
                <a:gd name="T1" fmla="*/ 1 h 34"/>
                <a:gd name="T2" fmla="*/ 0 w 28"/>
                <a:gd name="T3" fmla="*/ 1 h 34"/>
                <a:gd name="T4" fmla="*/ 1 w 28"/>
                <a:gd name="T5" fmla="*/ 1 h 34"/>
                <a:gd name="T6" fmla="*/ 1 w 28"/>
                <a:gd name="T7" fmla="*/ 0 h 34"/>
                <a:gd name="T8" fmla="*/ 1 w 28"/>
                <a:gd name="T9" fmla="*/ 0 h 34"/>
                <a:gd name="T10" fmla="*/ 1 w 28"/>
                <a:gd name="T11" fmla="*/ 0 h 34"/>
                <a:gd name="T12" fmla="*/ 0 w 28"/>
                <a:gd name="T13" fmla="*/ 1 h 34"/>
                <a:gd name="T14" fmla="*/ 0 w 28"/>
                <a:gd name="T15" fmla="*/ 1 h 34"/>
                <a:gd name="T16" fmla="*/ 0 w 28"/>
                <a:gd name="T17" fmla="*/ 1 h 34"/>
                <a:gd name="T18" fmla="*/ 0 w 28"/>
                <a:gd name="T19" fmla="*/ 1 h 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 h="34">
                  <a:moveTo>
                    <a:pt x="0" y="28"/>
                  </a:moveTo>
                  <a:lnTo>
                    <a:pt x="2" y="29"/>
                  </a:lnTo>
                  <a:lnTo>
                    <a:pt x="17" y="34"/>
                  </a:lnTo>
                  <a:lnTo>
                    <a:pt x="28" y="6"/>
                  </a:lnTo>
                  <a:lnTo>
                    <a:pt x="13" y="0"/>
                  </a:lnTo>
                  <a:lnTo>
                    <a:pt x="15" y="1"/>
                  </a:lnTo>
                  <a:lnTo>
                    <a:pt x="0" y="28"/>
                  </a:lnTo>
                  <a:lnTo>
                    <a:pt x="1" y="29"/>
                  </a:lnTo>
                  <a:lnTo>
                    <a:pt x="2" y="29"/>
                  </a:lnTo>
                  <a:lnTo>
                    <a:pt x="0"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267" name="Freeform 13"/>
            <p:cNvSpPr>
              <a:spLocks/>
            </p:cNvSpPr>
            <p:nvPr/>
          </p:nvSpPr>
          <p:spPr bwMode="auto">
            <a:xfrm>
              <a:off x="4236" y="2925"/>
              <a:ext cx="6" cy="7"/>
            </a:xfrm>
            <a:custGeom>
              <a:avLst/>
              <a:gdLst>
                <a:gd name="T0" fmla="*/ 0 w 31"/>
                <a:gd name="T1" fmla="*/ 1 h 34"/>
                <a:gd name="T2" fmla="*/ 0 w 31"/>
                <a:gd name="T3" fmla="*/ 1 h 34"/>
                <a:gd name="T4" fmla="*/ 1 w 31"/>
                <a:gd name="T5" fmla="*/ 1 h 34"/>
                <a:gd name="T6" fmla="*/ 1 w 31"/>
                <a:gd name="T7" fmla="*/ 0 h 34"/>
                <a:gd name="T8" fmla="*/ 1 w 31"/>
                <a:gd name="T9" fmla="*/ 0 h 34"/>
                <a:gd name="T10" fmla="*/ 1 w 31"/>
                <a:gd name="T11" fmla="*/ 0 h 34"/>
                <a:gd name="T12" fmla="*/ 0 w 31"/>
                <a:gd name="T13" fmla="*/ 1 h 34"/>
                <a:gd name="T14" fmla="*/ 0 w 31"/>
                <a:gd name="T15" fmla="*/ 1 h 34"/>
                <a:gd name="T16" fmla="*/ 0 w 31"/>
                <a:gd name="T17" fmla="*/ 1 h 34"/>
                <a:gd name="T18" fmla="*/ 0 w 31"/>
                <a:gd name="T19" fmla="*/ 1 h 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34">
                  <a:moveTo>
                    <a:pt x="0" y="25"/>
                  </a:moveTo>
                  <a:lnTo>
                    <a:pt x="3" y="26"/>
                  </a:lnTo>
                  <a:lnTo>
                    <a:pt x="16" y="34"/>
                  </a:lnTo>
                  <a:lnTo>
                    <a:pt x="31" y="7"/>
                  </a:lnTo>
                  <a:lnTo>
                    <a:pt x="18" y="0"/>
                  </a:lnTo>
                  <a:lnTo>
                    <a:pt x="20" y="1"/>
                  </a:lnTo>
                  <a:lnTo>
                    <a:pt x="0" y="25"/>
                  </a:lnTo>
                  <a:lnTo>
                    <a:pt x="1" y="25"/>
                  </a:lnTo>
                  <a:lnTo>
                    <a:pt x="3" y="26"/>
                  </a:lnTo>
                  <a:lnTo>
                    <a:pt x="0"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268" name="Freeform 14"/>
            <p:cNvSpPr>
              <a:spLocks/>
            </p:cNvSpPr>
            <p:nvPr/>
          </p:nvSpPr>
          <p:spPr bwMode="auto">
            <a:xfrm>
              <a:off x="4233" y="2923"/>
              <a:ext cx="7" cy="7"/>
            </a:xfrm>
            <a:custGeom>
              <a:avLst/>
              <a:gdLst>
                <a:gd name="T0" fmla="*/ 0 w 34"/>
                <a:gd name="T1" fmla="*/ 1 h 34"/>
                <a:gd name="T2" fmla="*/ 0 w 34"/>
                <a:gd name="T3" fmla="*/ 1 h 34"/>
                <a:gd name="T4" fmla="*/ 1 w 34"/>
                <a:gd name="T5" fmla="*/ 1 h 34"/>
                <a:gd name="T6" fmla="*/ 1 w 34"/>
                <a:gd name="T7" fmla="*/ 0 h 34"/>
                <a:gd name="T8" fmla="*/ 1 w 34"/>
                <a:gd name="T9" fmla="*/ 0 h 34"/>
                <a:gd name="T10" fmla="*/ 1 w 34"/>
                <a:gd name="T11" fmla="*/ 0 h 34"/>
                <a:gd name="T12" fmla="*/ 0 w 34"/>
                <a:gd name="T13" fmla="*/ 1 h 34"/>
                <a:gd name="T14" fmla="*/ 0 w 34"/>
                <a:gd name="T15" fmla="*/ 1 h 34"/>
                <a:gd name="T16" fmla="*/ 0 w 34"/>
                <a:gd name="T17" fmla="*/ 1 h 34"/>
                <a:gd name="T18" fmla="*/ 0 w 34"/>
                <a:gd name="T19" fmla="*/ 1 h 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 h="34">
                  <a:moveTo>
                    <a:pt x="0" y="22"/>
                  </a:moveTo>
                  <a:lnTo>
                    <a:pt x="2" y="24"/>
                  </a:lnTo>
                  <a:lnTo>
                    <a:pt x="14" y="34"/>
                  </a:lnTo>
                  <a:lnTo>
                    <a:pt x="34" y="10"/>
                  </a:lnTo>
                  <a:lnTo>
                    <a:pt x="22" y="0"/>
                  </a:lnTo>
                  <a:lnTo>
                    <a:pt x="24" y="2"/>
                  </a:lnTo>
                  <a:lnTo>
                    <a:pt x="0" y="22"/>
                  </a:lnTo>
                  <a:lnTo>
                    <a:pt x="1" y="23"/>
                  </a:lnTo>
                  <a:lnTo>
                    <a:pt x="2" y="24"/>
                  </a:lnTo>
                  <a:lnTo>
                    <a:pt x="0"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269" name="Freeform 15"/>
            <p:cNvSpPr>
              <a:spLocks/>
            </p:cNvSpPr>
            <p:nvPr/>
          </p:nvSpPr>
          <p:spPr bwMode="auto">
            <a:xfrm>
              <a:off x="4231" y="2921"/>
              <a:ext cx="7" cy="7"/>
            </a:xfrm>
            <a:custGeom>
              <a:avLst/>
              <a:gdLst>
                <a:gd name="T0" fmla="*/ 0 w 35"/>
                <a:gd name="T1" fmla="*/ 1 h 32"/>
                <a:gd name="T2" fmla="*/ 0 w 35"/>
                <a:gd name="T3" fmla="*/ 1 h 32"/>
                <a:gd name="T4" fmla="*/ 0 w 35"/>
                <a:gd name="T5" fmla="*/ 2 h 32"/>
                <a:gd name="T6" fmla="*/ 1 w 35"/>
                <a:gd name="T7" fmla="*/ 1 h 32"/>
                <a:gd name="T8" fmla="*/ 1 w 35"/>
                <a:gd name="T9" fmla="*/ 0 h 32"/>
                <a:gd name="T10" fmla="*/ 1 w 35"/>
                <a:gd name="T11" fmla="*/ 0 h 32"/>
                <a:gd name="T12" fmla="*/ 0 w 35"/>
                <a:gd name="T13" fmla="*/ 1 h 32"/>
                <a:gd name="T14" fmla="*/ 0 w 35"/>
                <a:gd name="T15" fmla="*/ 1 h 32"/>
                <a:gd name="T16" fmla="*/ 0 w 35"/>
                <a:gd name="T17" fmla="*/ 1 h 32"/>
                <a:gd name="T18" fmla="*/ 0 w 35"/>
                <a:gd name="T19" fmla="*/ 1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 h="32">
                  <a:moveTo>
                    <a:pt x="0" y="18"/>
                  </a:moveTo>
                  <a:lnTo>
                    <a:pt x="1" y="20"/>
                  </a:lnTo>
                  <a:lnTo>
                    <a:pt x="11" y="32"/>
                  </a:lnTo>
                  <a:lnTo>
                    <a:pt x="35" y="12"/>
                  </a:lnTo>
                  <a:lnTo>
                    <a:pt x="25" y="0"/>
                  </a:lnTo>
                  <a:lnTo>
                    <a:pt x="26" y="2"/>
                  </a:lnTo>
                  <a:lnTo>
                    <a:pt x="0" y="18"/>
                  </a:lnTo>
                  <a:lnTo>
                    <a:pt x="1" y="19"/>
                  </a:lnTo>
                  <a:lnTo>
                    <a:pt x="1" y="20"/>
                  </a:lnTo>
                  <a:lnTo>
                    <a:pt x="0"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270" name="Freeform 16"/>
            <p:cNvSpPr>
              <a:spLocks/>
            </p:cNvSpPr>
            <p:nvPr/>
          </p:nvSpPr>
          <p:spPr bwMode="auto">
            <a:xfrm>
              <a:off x="4229" y="2919"/>
              <a:ext cx="7" cy="6"/>
            </a:xfrm>
            <a:custGeom>
              <a:avLst/>
              <a:gdLst>
                <a:gd name="T0" fmla="*/ 0 w 35"/>
                <a:gd name="T1" fmla="*/ 1 h 29"/>
                <a:gd name="T2" fmla="*/ 0 w 35"/>
                <a:gd name="T3" fmla="*/ 1 h 29"/>
                <a:gd name="T4" fmla="*/ 0 w 35"/>
                <a:gd name="T5" fmla="*/ 1 h 29"/>
                <a:gd name="T6" fmla="*/ 1 w 35"/>
                <a:gd name="T7" fmla="*/ 1 h 29"/>
                <a:gd name="T8" fmla="*/ 1 w 35"/>
                <a:gd name="T9" fmla="*/ 0 h 29"/>
                <a:gd name="T10" fmla="*/ 1 w 35"/>
                <a:gd name="T11" fmla="*/ 0 h 29"/>
                <a:gd name="T12" fmla="*/ 0 w 35"/>
                <a:gd name="T13" fmla="*/ 1 h 29"/>
                <a:gd name="T14" fmla="*/ 0 w 35"/>
                <a:gd name="T15" fmla="*/ 1 h 29"/>
                <a:gd name="T16" fmla="*/ 0 w 35"/>
                <a:gd name="T17" fmla="*/ 1 h 29"/>
                <a:gd name="T18" fmla="*/ 0 w 35"/>
                <a:gd name="T19" fmla="*/ 1 h 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 h="29">
                  <a:moveTo>
                    <a:pt x="0" y="13"/>
                  </a:moveTo>
                  <a:lnTo>
                    <a:pt x="1" y="15"/>
                  </a:lnTo>
                  <a:lnTo>
                    <a:pt x="9" y="29"/>
                  </a:lnTo>
                  <a:lnTo>
                    <a:pt x="35" y="13"/>
                  </a:lnTo>
                  <a:lnTo>
                    <a:pt x="28" y="0"/>
                  </a:lnTo>
                  <a:lnTo>
                    <a:pt x="29" y="2"/>
                  </a:lnTo>
                  <a:lnTo>
                    <a:pt x="0" y="13"/>
                  </a:lnTo>
                  <a:lnTo>
                    <a:pt x="0" y="14"/>
                  </a:lnTo>
                  <a:lnTo>
                    <a:pt x="1" y="15"/>
                  </a:lnTo>
                  <a:lnTo>
                    <a:pt x="0"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271" name="Freeform 17"/>
            <p:cNvSpPr>
              <a:spLocks/>
            </p:cNvSpPr>
            <p:nvPr/>
          </p:nvSpPr>
          <p:spPr bwMode="auto">
            <a:xfrm>
              <a:off x="4228" y="2917"/>
              <a:ext cx="7" cy="5"/>
            </a:xfrm>
            <a:custGeom>
              <a:avLst/>
              <a:gdLst>
                <a:gd name="T0" fmla="*/ 0 w 35"/>
                <a:gd name="T1" fmla="*/ 0 h 26"/>
                <a:gd name="T2" fmla="*/ 0 w 35"/>
                <a:gd name="T3" fmla="*/ 0 h 26"/>
                <a:gd name="T4" fmla="*/ 0 w 35"/>
                <a:gd name="T5" fmla="*/ 1 h 26"/>
                <a:gd name="T6" fmla="*/ 1 w 35"/>
                <a:gd name="T7" fmla="*/ 1 h 26"/>
                <a:gd name="T8" fmla="*/ 1 w 35"/>
                <a:gd name="T9" fmla="*/ 0 h 26"/>
                <a:gd name="T10" fmla="*/ 1 w 35"/>
                <a:gd name="T11" fmla="*/ 0 h 26"/>
                <a:gd name="T12" fmla="*/ 0 w 35"/>
                <a:gd name="T13" fmla="*/ 0 h 26"/>
                <a:gd name="T14" fmla="*/ 0 w 35"/>
                <a:gd name="T15" fmla="*/ 0 h 26"/>
                <a:gd name="T16" fmla="*/ 0 w 35"/>
                <a:gd name="T17" fmla="*/ 0 h 26"/>
                <a:gd name="T18" fmla="*/ 0 w 35"/>
                <a:gd name="T19" fmla="*/ 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 h="26">
                  <a:moveTo>
                    <a:pt x="0" y="6"/>
                  </a:moveTo>
                  <a:lnTo>
                    <a:pt x="1" y="11"/>
                  </a:lnTo>
                  <a:lnTo>
                    <a:pt x="6" y="26"/>
                  </a:lnTo>
                  <a:lnTo>
                    <a:pt x="35" y="15"/>
                  </a:lnTo>
                  <a:lnTo>
                    <a:pt x="29" y="0"/>
                  </a:lnTo>
                  <a:lnTo>
                    <a:pt x="30" y="4"/>
                  </a:lnTo>
                  <a:lnTo>
                    <a:pt x="0" y="6"/>
                  </a:lnTo>
                  <a:lnTo>
                    <a:pt x="0" y="9"/>
                  </a:lnTo>
                  <a:lnTo>
                    <a:pt x="1" y="11"/>
                  </a:ln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272" name="Freeform 18"/>
            <p:cNvSpPr>
              <a:spLocks/>
            </p:cNvSpPr>
            <p:nvPr/>
          </p:nvSpPr>
          <p:spPr bwMode="auto">
            <a:xfrm>
              <a:off x="4228" y="2914"/>
              <a:ext cx="6" cy="4"/>
            </a:xfrm>
            <a:custGeom>
              <a:avLst/>
              <a:gdLst>
                <a:gd name="T0" fmla="*/ 0 w 31"/>
                <a:gd name="T1" fmla="*/ 0 h 18"/>
                <a:gd name="T2" fmla="*/ 0 w 31"/>
                <a:gd name="T3" fmla="*/ 0 h 18"/>
                <a:gd name="T4" fmla="*/ 0 w 31"/>
                <a:gd name="T5" fmla="*/ 1 h 18"/>
                <a:gd name="T6" fmla="*/ 1 w 31"/>
                <a:gd name="T7" fmla="*/ 1 h 18"/>
                <a:gd name="T8" fmla="*/ 1 w 31"/>
                <a:gd name="T9" fmla="*/ 0 h 18"/>
                <a:gd name="T10" fmla="*/ 1 w 31"/>
                <a:gd name="T11" fmla="*/ 0 h 18"/>
                <a:gd name="T12" fmla="*/ 0 w 31"/>
                <a:gd name="T13" fmla="*/ 0 h 18"/>
                <a:gd name="T14" fmla="*/ 0 w 31"/>
                <a:gd name="T15" fmla="*/ 0 h 18"/>
                <a:gd name="T16" fmla="*/ 0 w 31"/>
                <a:gd name="T17" fmla="*/ 0 h 18"/>
                <a:gd name="T18" fmla="*/ 0 w 31"/>
                <a:gd name="T19" fmla="*/ 0 h 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18">
                  <a:moveTo>
                    <a:pt x="0" y="1"/>
                  </a:moveTo>
                  <a:lnTo>
                    <a:pt x="0" y="2"/>
                  </a:lnTo>
                  <a:lnTo>
                    <a:pt x="1" y="18"/>
                  </a:lnTo>
                  <a:lnTo>
                    <a:pt x="31" y="16"/>
                  </a:lnTo>
                  <a:lnTo>
                    <a:pt x="30" y="0"/>
                  </a:lnTo>
                  <a:lnTo>
                    <a:pt x="30" y="1"/>
                  </a:lnTo>
                  <a:lnTo>
                    <a:pt x="0" y="1"/>
                  </a:lnTo>
                  <a:lnTo>
                    <a:pt x="0" y="2"/>
                  </a:lnTo>
                  <a:lnTo>
                    <a:pt x="0" y="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273" name="Freeform 19"/>
            <p:cNvSpPr>
              <a:spLocks/>
            </p:cNvSpPr>
            <p:nvPr/>
          </p:nvSpPr>
          <p:spPr bwMode="auto">
            <a:xfrm>
              <a:off x="4228" y="2801"/>
              <a:ext cx="6" cy="113"/>
            </a:xfrm>
            <a:custGeom>
              <a:avLst/>
              <a:gdLst>
                <a:gd name="T0" fmla="*/ 0 w 30"/>
                <a:gd name="T1" fmla="*/ 0 h 565"/>
                <a:gd name="T2" fmla="*/ 0 w 30"/>
                <a:gd name="T3" fmla="*/ 0 h 565"/>
                <a:gd name="T4" fmla="*/ 0 w 30"/>
                <a:gd name="T5" fmla="*/ 23 h 565"/>
                <a:gd name="T6" fmla="*/ 1 w 30"/>
                <a:gd name="T7" fmla="*/ 23 h 565"/>
                <a:gd name="T8" fmla="*/ 1 w 30"/>
                <a:gd name="T9" fmla="*/ 0 h 565"/>
                <a:gd name="T10" fmla="*/ 1 w 30"/>
                <a:gd name="T11" fmla="*/ 0 h 565"/>
                <a:gd name="T12" fmla="*/ 0 w 30"/>
                <a:gd name="T13" fmla="*/ 0 h 565"/>
                <a:gd name="T14" fmla="*/ 0 w 30"/>
                <a:gd name="T15" fmla="*/ 0 h 565"/>
                <a:gd name="T16" fmla="*/ 0 w 30"/>
                <a:gd name="T17" fmla="*/ 0 h 565"/>
                <a:gd name="T18" fmla="*/ 0 w 30"/>
                <a:gd name="T19" fmla="*/ 0 h 56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565">
                  <a:moveTo>
                    <a:pt x="0" y="0"/>
                  </a:moveTo>
                  <a:lnTo>
                    <a:pt x="0" y="1"/>
                  </a:lnTo>
                  <a:lnTo>
                    <a:pt x="0" y="565"/>
                  </a:lnTo>
                  <a:lnTo>
                    <a:pt x="30" y="565"/>
                  </a:lnTo>
                  <a:lnTo>
                    <a:pt x="30" y="1"/>
                  </a:lnTo>
                  <a:lnTo>
                    <a:pt x="30" y="2"/>
                  </a:lnTo>
                  <a:lnTo>
                    <a:pt x="0" y="0"/>
                  </a:lnTo>
                  <a:lnTo>
                    <a:pt x="0" y="1"/>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274" name="Freeform 20"/>
            <p:cNvSpPr>
              <a:spLocks/>
            </p:cNvSpPr>
            <p:nvPr/>
          </p:nvSpPr>
          <p:spPr bwMode="auto">
            <a:xfrm>
              <a:off x="4228" y="2797"/>
              <a:ext cx="6" cy="5"/>
            </a:xfrm>
            <a:custGeom>
              <a:avLst/>
              <a:gdLst>
                <a:gd name="T0" fmla="*/ 0 w 31"/>
                <a:gd name="T1" fmla="*/ 0 h 23"/>
                <a:gd name="T2" fmla="*/ 0 w 31"/>
                <a:gd name="T3" fmla="*/ 0 h 23"/>
                <a:gd name="T4" fmla="*/ 0 w 31"/>
                <a:gd name="T5" fmla="*/ 1 h 23"/>
                <a:gd name="T6" fmla="*/ 1 w 31"/>
                <a:gd name="T7" fmla="*/ 1 h 23"/>
                <a:gd name="T8" fmla="*/ 1 w 31"/>
                <a:gd name="T9" fmla="*/ 0 h 23"/>
                <a:gd name="T10" fmla="*/ 1 w 31"/>
                <a:gd name="T11" fmla="*/ 0 h 23"/>
                <a:gd name="T12" fmla="*/ 0 w 31"/>
                <a:gd name="T13" fmla="*/ 0 h 23"/>
                <a:gd name="T14" fmla="*/ 0 w 31"/>
                <a:gd name="T15" fmla="*/ 0 h 23"/>
                <a:gd name="T16" fmla="*/ 0 w 31"/>
                <a:gd name="T17" fmla="*/ 0 h 23"/>
                <a:gd name="T18" fmla="*/ 0 w 31"/>
                <a:gd name="T19" fmla="*/ 0 h 2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23">
                  <a:moveTo>
                    <a:pt x="2" y="0"/>
                  </a:moveTo>
                  <a:lnTo>
                    <a:pt x="1" y="4"/>
                  </a:lnTo>
                  <a:lnTo>
                    <a:pt x="0" y="21"/>
                  </a:lnTo>
                  <a:lnTo>
                    <a:pt x="30" y="23"/>
                  </a:lnTo>
                  <a:lnTo>
                    <a:pt x="31" y="7"/>
                  </a:lnTo>
                  <a:lnTo>
                    <a:pt x="30" y="11"/>
                  </a:lnTo>
                  <a:lnTo>
                    <a:pt x="2" y="0"/>
                  </a:lnTo>
                  <a:lnTo>
                    <a:pt x="1" y="2"/>
                  </a:lnTo>
                  <a:lnTo>
                    <a:pt x="1" y="4"/>
                  </a:ln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275" name="Freeform 21"/>
            <p:cNvSpPr>
              <a:spLocks/>
            </p:cNvSpPr>
            <p:nvPr/>
          </p:nvSpPr>
          <p:spPr bwMode="auto">
            <a:xfrm>
              <a:off x="4228" y="2794"/>
              <a:ext cx="7" cy="5"/>
            </a:xfrm>
            <a:custGeom>
              <a:avLst/>
              <a:gdLst>
                <a:gd name="T0" fmla="*/ 0 w 34"/>
                <a:gd name="T1" fmla="*/ 0 h 29"/>
                <a:gd name="T2" fmla="*/ 0 w 34"/>
                <a:gd name="T3" fmla="*/ 0 h 29"/>
                <a:gd name="T4" fmla="*/ 0 w 34"/>
                <a:gd name="T5" fmla="*/ 1 h 29"/>
                <a:gd name="T6" fmla="*/ 1 w 34"/>
                <a:gd name="T7" fmla="*/ 1 h 29"/>
                <a:gd name="T8" fmla="*/ 1 w 34"/>
                <a:gd name="T9" fmla="*/ 0 h 29"/>
                <a:gd name="T10" fmla="*/ 1 w 34"/>
                <a:gd name="T11" fmla="*/ 1 h 29"/>
                <a:gd name="T12" fmla="*/ 0 w 34"/>
                <a:gd name="T13" fmla="*/ 0 h 29"/>
                <a:gd name="T14" fmla="*/ 0 w 34"/>
                <a:gd name="T15" fmla="*/ 0 h 29"/>
                <a:gd name="T16" fmla="*/ 0 w 34"/>
                <a:gd name="T17" fmla="*/ 0 h 29"/>
                <a:gd name="T18" fmla="*/ 0 w 34"/>
                <a:gd name="T19" fmla="*/ 0 h 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 h="29">
                  <a:moveTo>
                    <a:pt x="6" y="0"/>
                  </a:moveTo>
                  <a:lnTo>
                    <a:pt x="5" y="3"/>
                  </a:lnTo>
                  <a:lnTo>
                    <a:pt x="0" y="18"/>
                  </a:lnTo>
                  <a:lnTo>
                    <a:pt x="28" y="29"/>
                  </a:lnTo>
                  <a:lnTo>
                    <a:pt x="34" y="14"/>
                  </a:lnTo>
                  <a:lnTo>
                    <a:pt x="33" y="16"/>
                  </a:lnTo>
                  <a:lnTo>
                    <a:pt x="6" y="0"/>
                  </a:lnTo>
                  <a:lnTo>
                    <a:pt x="5" y="2"/>
                  </a:lnTo>
                  <a:lnTo>
                    <a:pt x="5" y="3"/>
                  </a:lnTo>
                  <a:lnTo>
                    <a:pt x="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276" name="Freeform 22"/>
            <p:cNvSpPr>
              <a:spLocks/>
            </p:cNvSpPr>
            <p:nvPr/>
          </p:nvSpPr>
          <p:spPr bwMode="auto">
            <a:xfrm>
              <a:off x="4230" y="2791"/>
              <a:ext cx="6" cy="6"/>
            </a:xfrm>
            <a:custGeom>
              <a:avLst/>
              <a:gdLst>
                <a:gd name="T0" fmla="*/ 0 w 34"/>
                <a:gd name="T1" fmla="*/ 0 h 31"/>
                <a:gd name="T2" fmla="*/ 0 w 34"/>
                <a:gd name="T3" fmla="*/ 0 h 31"/>
                <a:gd name="T4" fmla="*/ 0 w 34"/>
                <a:gd name="T5" fmla="*/ 1 h 31"/>
                <a:gd name="T6" fmla="*/ 1 w 34"/>
                <a:gd name="T7" fmla="*/ 1 h 31"/>
                <a:gd name="T8" fmla="*/ 1 w 34"/>
                <a:gd name="T9" fmla="*/ 1 h 31"/>
                <a:gd name="T10" fmla="*/ 1 w 34"/>
                <a:gd name="T11" fmla="*/ 1 h 31"/>
                <a:gd name="T12" fmla="*/ 0 w 34"/>
                <a:gd name="T13" fmla="*/ 0 h 31"/>
                <a:gd name="T14" fmla="*/ 0 w 34"/>
                <a:gd name="T15" fmla="*/ 0 h 31"/>
                <a:gd name="T16" fmla="*/ 0 w 34"/>
                <a:gd name="T17" fmla="*/ 0 h 31"/>
                <a:gd name="T18" fmla="*/ 0 w 34"/>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 h="31">
                  <a:moveTo>
                    <a:pt x="9" y="0"/>
                  </a:moveTo>
                  <a:lnTo>
                    <a:pt x="8" y="2"/>
                  </a:lnTo>
                  <a:lnTo>
                    <a:pt x="0" y="15"/>
                  </a:lnTo>
                  <a:lnTo>
                    <a:pt x="27" y="31"/>
                  </a:lnTo>
                  <a:lnTo>
                    <a:pt x="34" y="18"/>
                  </a:lnTo>
                  <a:lnTo>
                    <a:pt x="33" y="20"/>
                  </a:lnTo>
                  <a:lnTo>
                    <a:pt x="9" y="0"/>
                  </a:lnTo>
                  <a:lnTo>
                    <a:pt x="9" y="1"/>
                  </a:lnTo>
                  <a:lnTo>
                    <a:pt x="8" y="2"/>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277" name="Freeform 23"/>
            <p:cNvSpPr>
              <a:spLocks/>
            </p:cNvSpPr>
            <p:nvPr/>
          </p:nvSpPr>
          <p:spPr bwMode="auto">
            <a:xfrm>
              <a:off x="4231" y="2788"/>
              <a:ext cx="7" cy="7"/>
            </a:xfrm>
            <a:custGeom>
              <a:avLst/>
              <a:gdLst>
                <a:gd name="T0" fmla="*/ 0 w 34"/>
                <a:gd name="T1" fmla="*/ 0 h 34"/>
                <a:gd name="T2" fmla="*/ 0 w 34"/>
                <a:gd name="T3" fmla="*/ 0 h 34"/>
                <a:gd name="T4" fmla="*/ 0 w 34"/>
                <a:gd name="T5" fmla="*/ 1 h 34"/>
                <a:gd name="T6" fmla="*/ 1 w 34"/>
                <a:gd name="T7" fmla="*/ 1 h 34"/>
                <a:gd name="T8" fmla="*/ 1 w 34"/>
                <a:gd name="T9" fmla="*/ 1 h 34"/>
                <a:gd name="T10" fmla="*/ 1 w 34"/>
                <a:gd name="T11" fmla="*/ 1 h 34"/>
                <a:gd name="T12" fmla="*/ 0 w 34"/>
                <a:gd name="T13" fmla="*/ 0 h 34"/>
                <a:gd name="T14" fmla="*/ 0 w 34"/>
                <a:gd name="T15" fmla="*/ 0 h 34"/>
                <a:gd name="T16" fmla="*/ 0 w 34"/>
                <a:gd name="T17" fmla="*/ 0 h 34"/>
                <a:gd name="T18" fmla="*/ 0 w 34"/>
                <a:gd name="T19" fmla="*/ 0 h 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 h="34">
                  <a:moveTo>
                    <a:pt x="12" y="0"/>
                  </a:moveTo>
                  <a:lnTo>
                    <a:pt x="10" y="2"/>
                  </a:lnTo>
                  <a:lnTo>
                    <a:pt x="0" y="14"/>
                  </a:lnTo>
                  <a:lnTo>
                    <a:pt x="24" y="34"/>
                  </a:lnTo>
                  <a:lnTo>
                    <a:pt x="34" y="22"/>
                  </a:lnTo>
                  <a:lnTo>
                    <a:pt x="32" y="24"/>
                  </a:lnTo>
                  <a:lnTo>
                    <a:pt x="12" y="0"/>
                  </a:lnTo>
                  <a:lnTo>
                    <a:pt x="11" y="1"/>
                  </a:lnTo>
                  <a:lnTo>
                    <a:pt x="10" y="2"/>
                  </a:lnTo>
                  <a:lnTo>
                    <a:pt x="1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278" name="Freeform 24"/>
            <p:cNvSpPr>
              <a:spLocks/>
            </p:cNvSpPr>
            <p:nvPr/>
          </p:nvSpPr>
          <p:spPr bwMode="auto">
            <a:xfrm>
              <a:off x="4234" y="2786"/>
              <a:ext cx="6" cy="7"/>
            </a:xfrm>
            <a:custGeom>
              <a:avLst/>
              <a:gdLst>
                <a:gd name="T0" fmla="*/ 1 w 32"/>
                <a:gd name="T1" fmla="*/ 0 h 35"/>
                <a:gd name="T2" fmla="*/ 0 w 32"/>
                <a:gd name="T3" fmla="*/ 0 h 35"/>
                <a:gd name="T4" fmla="*/ 0 w 32"/>
                <a:gd name="T5" fmla="*/ 0 h 35"/>
                <a:gd name="T6" fmla="*/ 1 w 32"/>
                <a:gd name="T7" fmla="*/ 1 h 35"/>
                <a:gd name="T8" fmla="*/ 1 w 32"/>
                <a:gd name="T9" fmla="*/ 1 h 35"/>
                <a:gd name="T10" fmla="*/ 1 w 32"/>
                <a:gd name="T11" fmla="*/ 1 h 35"/>
                <a:gd name="T12" fmla="*/ 1 w 32"/>
                <a:gd name="T13" fmla="*/ 0 h 35"/>
                <a:gd name="T14" fmla="*/ 0 w 32"/>
                <a:gd name="T15" fmla="*/ 0 h 35"/>
                <a:gd name="T16" fmla="*/ 0 w 32"/>
                <a:gd name="T17" fmla="*/ 0 h 35"/>
                <a:gd name="T18" fmla="*/ 1 w 32"/>
                <a:gd name="T19" fmla="*/ 0 h 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2" h="35">
                  <a:moveTo>
                    <a:pt x="15" y="0"/>
                  </a:moveTo>
                  <a:lnTo>
                    <a:pt x="12" y="1"/>
                  </a:lnTo>
                  <a:lnTo>
                    <a:pt x="0" y="11"/>
                  </a:lnTo>
                  <a:lnTo>
                    <a:pt x="20" y="35"/>
                  </a:lnTo>
                  <a:lnTo>
                    <a:pt x="32" y="25"/>
                  </a:lnTo>
                  <a:lnTo>
                    <a:pt x="30" y="26"/>
                  </a:lnTo>
                  <a:lnTo>
                    <a:pt x="15" y="0"/>
                  </a:lnTo>
                  <a:lnTo>
                    <a:pt x="13" y="1"/>
                  </a:lnTo>
                  <a:lnTo>
                    <a:pt x="12" y="1"/>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279" name="Freeform 25"/>
            <p:cNvSpPr>
              <a:spLocks/>
            </p:cNvSpPr>
            <p:nvPr/>
          </p:nvSpPr>
          <p:spPr bwMode="auto">
            <a:xfrm>
              <a:off x="4237" y="2784"/>
              <a:ext cx="5" cy="7"/>
            </a:xfrm>
            <a:custGeom>
              <a:avLst/>
              <a:gdLst>
                <a:gd name="T0" fmla="*/ 1 w 28"/>
                <a:gd name="T1" fmla="*/ 0 h 35"/>
                <a:gd name="T2" fmla="*/ 0 w 28"/>
                <a:gd name="T3" fmla="*/ 0 h 35"/>
                <a:gd name="T4" fmla="*/ 0 w 28"/>
                <a:gd name="T5" fmla="*/ 0 h 35"/>
                <a:gd name="T6" fmla="*/ 1 w 28"/>
                <a:gd name="T7" fmla="*/ 1 h 35"/>
                <a:gd name="T8" fmla="*/ 1 w 28"/>
                <a:gd name="T9" fmla="*/ 1 h 35"/>
                <a:gd name="T10" fmla="*/ 1 w 28"/>
                <a:gd name="T11" fmla="*/ 1 h 35"/>
                <a:gd name="T12" fmla="*/ 1 w 28"/>
                <a:gd name="T13" fmla="*/ 0 h 35"/>
                <a:gd name="T14" fmla="*/ 1 w 28"/>
                <a:gd name="T15" fmla="*/ 0 h 35"/>
                <a:gd name="T16" fmla="*/ 0 w 28"/>
                <a:gd name="T17" fmla="*/ 0 h 35"/>
                <a:gd name="T18" fmla="*/ 1 w 28"/>
                <a:gd name="T19" fmla="*/ 0 h 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 h="35">
                  <a:moveTo>
                    <a:pt x="15" y="0"/>
                  </a:moveTo>
                  <a:lnTo>
                    <a:pt x="13" y="1"/>
                  </a:lnTo>
                  <a:lnTo>
                    <a:pt x="0" y="9"/>
                  </a:lnTo>
                  <a:lnTo>
                    <a:pt x="15" y="35"/>
                  </a:lnTo>
                  <a:lnTo>
                    <a:pt x="28" y="27"/>
                  </a:lnTo>
                  <a:lnTo>
                    <a:pt x="26" y="29"/>
                  </a:lnTo>
                  <a:lnTo>
                    <a:pt x="15" y="0"/>
                  </a:lnTo>
                  <a:lnTo>
                    <a:pt x="14" y="0"/>
                  </a:lnTo>
                  <a:lnTo>
                    <a:pt x="13" y="1"/>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280" name="Freeform 26"/>
            <p:cNvSpPr>
              <a:spLocks/>
            </p:cNvSpPr>
            <p:nvPr/>
          </p:nvSpPr>
          <p:spPr bwMode="auto">
            <a:xfrm>
              <a:off x="4240" y="2782"/>
              <a:ext cx="5" cy="8"/>
            </a:xfrm>
            <a:custGeom>
              <a:avLst/>
              <a:gdLst>
                <a:gd name="T0" fmla="*/ 1 w 26"/>
                <a:gd name="T1" fmla="*/ 0 h 36"/>
                <a:gd name="T2" fmla="*/ 1 w 26"/>
                <a:gd name="T3" fmla="*/ 0 h 36"/>
                <a:gd name="T4" fmla="*/ 0 w 26"/>
                <a:gd name="T5" fmla="*/ 0 h 36"/>
                <a:gd name="T6" fmla="*/ 0 w 26"/>
                <a:gd name="T7" fmla="*/ 2 h 36"/>
                <a:gd name="T8" fmla="*/ 1 w 26"/>
                <a:gd name="T9" fmla="*/ 2 h 36"/>
                <a:gd name="T10" fmla="*/ 1 w 26"/>
                <a:gd name="T11" fmla="*/ 2 h 36"/>
                <a:gd name="T12" fmla="*/ 1 w 26"/>
                <a:gd name="T13" fmla="*/ 0 h 36"/>
                <a:gd name="T14" fmla="*/ 1 w 26"/>
                <a:gd name="T15" fmla="*/ 0 h 36"/>
                <a:gd name="T16" fmla="*/ 1 w 26"/>
                <a:gd name="T17" fmla="*/ 0 h 36"/>
                <a:gd name="T18" fmla="*/ 1 w 26"/>
                <a:gd name="T19" fmla="*/ 0 h 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6" h="36">
                  <a:moveTo>
                    <a:pt x="20" y="0"/>
                  </a:moveTo>
                  <a:lnTo>
                    <a:pt x="15" y="1"/>
                  </a:lnTo>
                  <a:lnTo>
                    <a:pt x="0" y="7"/>
                  </a:lnTo>
                  <a:lnTo>
                    <a:pt x="11" y="36"/>
                  </a:lnTo>
                  <a:lnTo>
                    <a:pt x="26" y="30"/>
                  </a:lnTo>
                  <a:lnTo>
                    <a:pt x="22" y="31"/>
                  </a:lnTo>
                  <a:lnTo>
                    <a:pt x="20" y="0"/>
                  </a:lnTo>
                  <a:lnTo>
                    <a:pt x="18" y="0"/>
                  </a:lnTo>
                  <a:lnTo>
                    <a:pt x="15" y="1"/>
                  </a:lnTo>
                  <a:lnTo>
                    <a:pt x="2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281" name="Freeform 27"/>
            <p:cNvSpPr>
              <a:spLocks/>
            </p:cNvSpPr>
            <p:nvPr/>
          </p:nvSpPr>
          <p:spPr bwMode="auto">
            <a:xfrm>
              <a:off x="4244" y="2782"/>
              <a:ext cx="3" cy="7"/>
            </a:xfrm>
            <a:custGeom>
              <a:avLst/>
              <a:gdLst>
                <a:gd name="T0" fmla="*/ 1 w 18"/>
                <a:gd name="T1" fmla="*/ 0 h 32"/>
                <a:gd name="T2" fmla="*/ 1 w 18"/>
                <a:gd name="T3" fmla="*/ 0 h 32"/>
                <a:gd name="T4" fmla="*/ 0 w 18"/>
                <a:gd name="T5" fmla="*/ 0 h 32"/>
                <a:gd name="T6" fmla="*/ 0 w 18"/>
                <a:gd name="T7" fmla="*/ 2 h 32"/>
                <a:gd name="T8" fmla="*/ 1 w 18"/>
                <a:gd name="T9" fmla="*/ 2 h 32"/>
                <a:gd name="T10" fmla="*/ 1 w 18"/>
                <a:gd name="T11" fmla="*/ 2 h 32"/>
                <a:gd name="T12" fmla="*/ 1 w 18"/>
                <a:gd name="T13" fmla="*/ 0 h 32"/>
                <a:gd name="T14" fmla="*/ 1 w 18"/>
                <a:gd name="T15" fmla="*/ 0 h 32"/>
                <a:gd name="T16" fmla="*/ 1 w 18"/>
                <a:gd name="T17" fmla="*/ 0 h 32"/>
                <a:gd name="T18" fmla="*/ 1 w 18"/>
                <a:gd name="T19" fmla="*/ 0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8" h="32">
                  <a:moveTo>
                    <a:pt x="17" y="0"/>
                  </a:moveTo>
                  <a:lnTo>
                    <a:pt x="16" y="0"/>
                  </a:lnTo>
                  <a:lnTo>
                    <a:pt x="0" y="1"/>
                  </a:lnTo>
                  <a:lnTo>
                    <a:pt x="2" y="32"/>
                  </a:lnTo>
                  <a:lnTo>
                    <a:pt x="18" y="31"/>
                  </a:lnTo>
                  <a:lnTo>
                    <a:pt x="17" y="31"/>
                  </a:lnTo>
                  <a:lnTo>
                    <a:pt x="17" y="0"/>
                  </a:lnTo>
                  <a:lnTo>
                    <a:pt x="16"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282" name="Freeform 28"/>
            <p:cNvSpPr>
              <a:spLocks/>
            </p:cNvSpPr>
            <p:nvPr/>
          </p:nvSpPr>
          <p:spPr bwMode="auto">
            <a:xfrm>
              <a:off x="4129" y="2879"/>
              <a:ext cx="89" cy="7"/>
            </a:xfrm>
            <a:custGeom>
              <a:avLst/>
              <a:gdLst>
                <a:gd name="T0" fmla="*/ 0 w 448"/>
                <a:gd name="T1" fmla="*/ 1 h 31"/>
                <a:gd name="T2" fmla="*/ 1 w 448"/>
                <a:gd name="T3" fmla="*/ 2 h 31"/>
                <a:gd name="T4" fmla="*/ 18 w 448"/>
                <a:gd name="T5" fmla="*/ 2 h 31"/>
                <a:gd name="T6" fmla="*/ 18 w 448"/>
                <a:gd name="T7" fmla="*/ 0 h 31"/>
                <a:gd name="T8" fmla="*/ 1 w 448"/>
                <a:gd name="T9" fmla="*/ 0 h 31"/>
                <a:gd name="T10" fmla="*/ 1 w 448"/>
                <a:gd name="T11" fmla="*/ 1 h 31"/>
                <a:gd name="T12" fmla="*/ 0 w 448"/>
                <a:gd name="T13" fmla="*/ 1 h 31"/>
                <a:gd name="T14" fmla="*/ 0 w 448"/>
                <a:gd name="T15" fmla="*/ 2 h 31"/>
                <a:gd name="T16" fmla="*/ 1 w 448"/>
                <a:gd name="T17" fmla="*/ 2 h 31"/>
                <a:gd name="T18" fmla="*/ 0 w 448"/>
                <a:gd name="T19" fmla="*/ 1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48" h="31">
                  <a:moveTo>
                    <a:pt x="0" y="15"/>
                  </a:moveTo>
                  <a:lnTo>
                    <a:pt x="15" y="31"/>
                  </a:lnTo>
                  <a:lnTo>
                    <a:pt x="448" y="31"/>
                  </a:lnTo>
                  <a:lnTo>
                    <a:pt x="448" y="0"/>
                  </a:lnTo>
                  <a:lnTo>
                    <a:pt x="15" y="0"/>
                  </a:lnTo>
                  <a:lnTo>
                    <a:pt x="31" y="15"/>
                  </a:lnTo>
                  <a:lnTo>
                    <a:pt x="0" y="15"/>
                  </a:lnTo>
                  <a:lnTo>
                    <a:pt x="0" y="31"/>
                  </a:lnTo>
                  <a:lnTo>
                    <a:pt x="15" y="31"/>
                  </a:lnTo>
                  <a:lnTo>
                    <a:pt x="0"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283" name="Freeform 29"/>
            <p:cNvSpPr>
              <a:spLocks/>
            </p:cNvSpPr>
            <p:nvPr/>
          </p:nvSpPr>
          <p:spPr bwMode="auto">
            <a:xfrm>
              <a:off x="4129" y="2821"/>
              <a:ext cx="6" cy="61"/>
            </a:xfrm>
            <a:custGeom>
              <a:avLst/>
              <a:gdLst>
                <a:gd name="T0" fmla="*/ 1 w 31"/>
                <a:gd name="T1" fmla="*/ 0 h 305"/>
                <a:gd name="T2" fmla="*/ 0 w 31"/>
                <a:gd name="T3" fmla="*/ 1 h 305"/>
                <a:gd name="T4" fmla="*/ 0 w 31"/>
                <a:gd name="T5" fmla="*/ 12 h 305"/>
                <a:gd name="T6" fmla="*/ 1 w 31"/>
                <a:gd name="T7" fmla="*/ 12 h 305"/>
                <a:gd name="T8" fmla="*/ 1 w 31"/>
                <a:gd name="T9" fmla="*/ 1 h 305"/>
                <a:gd name="T10" fmla="*/ 1 w 31"/>
                <a:gd name="T11" fmla="*/ 1 h 305"/>
                <a:gd name="T12" fmla="*/ 1 w 31"/>
                <a:gd name="T13" fmla="*/ 0 h 305"/>
                <a:gd name="T14" fmla="*/ 0 w 31"/>
                <a:gd name="T15" fmla="*/ 0 h 305"/>
                <a:gd name="T16" fmla="*/ 0 w 31"/>
                <a:gd name="T17" fmla="*/ 1 h 305"/>
                <a:gd name="T18" fmla="*/ 1 w 31"/>
                <a:gd name="T19" fmla="*/ 0 h 30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305">
                  <a:moveTo>
                    <a:pt x="15" y="0"/>
                  </a:moveTo>
                  <a:lnTo>
                    <a:pt x="0" y="16"/>
                  </a:lnTo>
                  <a:lnTo>
                    <a:pt x="0" y="305"/>
                  </a:lnTo>
                  <a:lnTo>
                    <a:pt x="31" y="305"/>
                  </a:lnTo>
                  <a:lnTo>
                    <a:pt x="31" y="16"/>
                  </a:lnTo>
                  <a:lnTo>
                    <a:pt x="15" y="31"/>
                  </a:lnTo>
                  <a:lnTo>
                    <a:pt x="15" y="0"/>
                  </a:lnTo>
                  <a:lnTo>
                    <a:pt x="0" y="0"/>
                  </a:lnTo>
                  <a:lnTo>
                    <a:pt x="0" y="16"/>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284" name="Freeform 30"/>
            <p:cNvSpPr>
              <a:spLocks/>
            </p:cNvSpPr>
            <p:nvPr/>
          </p:nvSpPr>
          <p:spPr bwMode="auto">
            <a:xfrm>
              <a:off x="4132" y="2821"/>
              <a:ext cx="90" cy="7"/>
            </a:xfrm>
            <a:custGeom>
              <a:avLst/>
              <a:gdLst>
                <a:gd name="T0" fmla="*/ 18 w 449"/>
                <a:gd name="T1" fmla="*/ 1 h 31"/>
                <a:gd name="T2" fmla="*/ 17 w 449"/>
                <a:gd name="T3" fmla="*/ 0 h 31"/>
                <a:gd name="T4" fmla="*/ 0 w 449"/>
                <a:gd name="T5" fmla="*/ 0 h 31"/>
                <a:gd name="T6" fmla="*/ 0 w 449"/>
                <a:gd name="T7" fmla="*/ 2 h 31"/>
                <a:gd name="T8" fmla="*/ 17 w 449"/>
                <a:gd name="T9" fmla="*/ 2 h 31"/>
                <a:gd name="T10" fmla="*/ 17 w 449"/>
                <a:gd name="T11" fmla="*/ 1 h 31"/>
                <a:gd name="T12" fmla="*/ 18 w 449"/>
                <a:gd name="T13" fmla="*/ 1 h 31"/>
                <a:gd name="T14" fmla="*/ 18 w 449"/>
                <a:gd name="T15" fmla="*/ 0 h 31"/>
                <a:gd name="T16" fmla="*/ 17 w 449"/>
                <a:gd name="T17" fmla="*/ 0 h 31"/>
                <a:gd name="T18" fmla="*/ 18 w 449"/>
                <a:gd name="T19" fmla="*/ 1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49" h="31">
                  <a:moveTo>
                    <a:pt x="449" y="16"/>
                  </a:moveTo>
                  <a:lnTo>
                    <a:pt x="433" y="0"/>
                  </a:lnTo>
                  <a:lnTo>
                    <a:pt x="0" y="0"/>
                  </a:lnTo>
                  <a:lnTo>
                    <a:pt x="0" y="31"/>
                  </a:lnTo>
                  <a:lnTo>
                    <a:pt x="433" y="31"/>
                  </a:lnTo>
                  <a:lnTo>
                    <a:pt x="418" y="16"/>
                  </a:lnTo>
                  <a:lnTo>
                    <a:pt x="449" y="16"/>
                  </a:lnTo>
                  <a:lnTo>
                    <a:pt x="449" y="0"/>
                  </a:lnTo>
                  <a:lnTo>
                    <a:pt x="433" y="0"/>
                  </a:lnTo>
                  <a:lnTo>
                    <a:pt x="449"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285" name="Freeform 31"/>
            <p:cNvSpPr>
              <a:spLocks/>
            </p:cNvSpPr>
            <p:nvPr/>
          </p:nvSpPr>
          <p:spPr bwMode="auto">
            <a:xfrm>
              <a:off x="4215" y="2825"/>
              <a:ext cx="7" cy="61"/>
            </a:xfrm>
            <a:custGeom>
              <a:avLst/>
              <a:gdLst>
                <a:gd name="T0" fmla="*/ 1 w 31"/>
                <a:gd name="T1" fmla="*/ 12 h 305"/>
                <a:gd name="T2" fmla="*/ 2 w 31"/>
                <a:gd name="T3" fmla="*/ 12 h 305"/>
                <a:gd name="T4" fmla="*/ 2 w 31"/>
                <a:gd name="T5" fmla="*/ 0 h 305"/>
                <a:gd name="T6" fmla="*/ 0 w 31"/>
                <a:gd name="T7" fmla="*/ 0 h 305"/>
                <a:gd name="T8" fmla="*/ 0 w 31"/>
                <a:gd name="T9" fmla="*/ 12 h 305"/>
                <a:gd name="T10" fmla="*/ 1 w 31"/>
                <a:gd name="T11" fmla="*/ 11 h 305"/>
                <a:gd name="T12" fmla="*/ 1 w 31"/>
                <a:gd name="T13" fmla="*/ 12 h 305"/>
                <a:gd name="T14" fmla="*/ 2 w 31"/>
                <a:gd name="T15" fmla="*/ 12 h 305"/>
                <a:gd name="T16" fmla="*/ 2 w 31"/>
                <a:gd name="T17" fmla="*/ 12 h 305"/>
                <a:gd name="T18" fmla="*/ 1 w 31"/>
                <a:gd name="T19" fmla="*/ 12 h 30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305">
                  <a:moveTo>
                    <a:pt x="15" y="305"/>
                  </a:moveTo>
                  <a:lnTo>
                    <a:pt x="31" y="289"/>
                  </a:lnTo>
                  <a:lnTo>
                    <a:pt x="31" y="0"/>
                  </a:lnTo>
                  <a:lnTo>
                    <a:pt x="0" y="0"/>
                  </a:lnTo>
                  <a:lnTo>
                    <a:pt x="0" y="289"/>
                  </a:lnTo>
                  <a:lnTo>
                    <a:pt x="15" y="274"/>
                  </a:lnTo>
                  <a:lnTo>
                    <a:pt x="15" y="305"/>
                  </a:lnTo>
                  <a:lnTo>
                    <a:pt x="31" y="305"/>
                  </a:lnTo>
                  <a:lnTo>
                    <a:pt x="31" y="289"/>
                  </a:lnTo>
                  <a:lnTo>
                    <a:pt x="15" y="30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286" name="Freeform 32"/>
            <p:cNvSpPr>
              <a:spLocks/>
            </p:cNvSpPr>
            <p:nvPr/>
          </p:nvSpPr>
          <p:spPr bwMode="auto">
            <a:xfrm>
              <a:off x="4215" y="2890"/>
              <a:ext cx="17" cy="7"/>
            </a:xfrm>
            <a:custGeom>
              <a:avLst/>
              <a:gdLst>
                <a:gd name="T0" fmla="*/ 0 w 81"/>
                <a:gd name="T1" fmla="*/ 1 h 31"/>
                <a:gd name="T2" fmla="*/ 1 w 81"/>
                <a:gd name="T3" fmla="*/ 2 h 31"/>
                <a:gd name="T4" fmla="*/ 4 w 81"/>
                <a:gd name="T5" fmla="*/ 2 h 31"/>
                <a:gd name="T6" fmla="*/ 4 w 81"/>
                <a:gd name="T7" fmla="*/ 0 h 31"/>
                <a:gd name="T8" fmla="*/ 1 w 81"/>
                <a:gd name="T9" fmla="*/ 0 h 31"/>
                <a:gd name="T10" fmla="*/ 1 w 81"/>
                <a:gd name="T11" fmla="*/ 1 h 31"/>
                <a:gd name="T12" fmla="*/ 0 w 81"/>
                <a:gd name="T13" fmla="*/ 1 h 31"/>
                <a:gd name="T14" fmla="*/ 0 w 81"/>
                <a:gd name="T15" fmla="*/ 2 h 31"/>
                <a:gd name="T16" fmla="*/ 1 w 81"/>
                <a:gd name="T17" fmla="*/ 2 h 31"/>
                <a:gd name="T18" fmla="*/ 0 w 81"/>
                <a:gd name="T19" fmla="*/ 1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1" h="31">
                  <a:moveTo>
                    <a:pt x="0" y="15"/>
                  </a:moveTo>
                  <a:lnTo>
                    <a:pt x="15" y="31"/>
                  </a:lnTo>
                  <a:lnTo>
                    <a:pt x="81" y="31"/>
                  </a:lnTo>
                  <a:lnTo>
                    <a:pt x="81" y="0"/>
                  </a:lnTo>
                  <a:lnTo>
                    <a:pt x="15" y="0"/>
                  </a:lnTo>
                  <a:lnTo>
                    <a:pt x="31" y="15"/>
                  </a:lnTo>
                  <a:lnTo>
                    <a:pt x="0" y="15"/>
                  </a:lnTo>
                  <a:lnTo>
                    <a:pt x="0" y="31"/>
                  </a:lnTo>
                  <a:lnTo>
                    <a:pt x="15" y="31"/>
                  </a:lnTo>
                  <a:lnTo>
                    <a:pt x="0"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287" name="Freeform 33"/>
            <p:cNvSpPr>
              <a:spLocks/>
            </p:cNvSpPr>
            <p:nvPr/>
          </p:nvSpPr>
          <p:spPr bwMode="auto">
            <a:xfrm>
              <a:off x="4215" y="2810"/>
              <a:ext cx="7" cy="83"/>
            </a:xfrm>
            <a:custGeom>
              <a:avLst/>
              <a:gdLst>
                <a:gd name="T0" fmla="*/ 1 w 31"/>
                <a:gd name="T1" fmla="*/ 0 h 416"/>
                <a:gd name="T2" fmla="*/ 0 w 31"/>
                <a:gd name="T3" fmla="*/ 1 h 416"/>
                <a:gd name="T4" fmla="*/ 0 w 31"/>
                <a:gd name="T5" fmla="*/ 17 h 416"/>
                <a:gd name="T6" fmla="*/ 2 w 31"/>
                <a:gd name="T7" fmla="*/ 17 h 416"/>
                <a:gd name="T8" fmla="*/ 2 w 31"/>
                <a:gd name="T9" fmla="*/ 1 h 416"/>
                <a:gd name="T10" fmla="*/ 1 w 31"/>
                <a:gd name="T11" fmla="*/ 1 h 416"/>
                <a:gd name="T12" fmla="*/ 1 w 31"/>
                <a:gd name="T13" fmla="*/ 0 h 416"/>
                <a:gd name="T14" fmla="*/ 0 w 31"/>
                <a:gd name="T15" fmla="*/ 0 h 416"/>
                <a:gd name="T16" fmla="*/ 0 w 31"/>
                <a:gd name="T17" fmla="*/ 1 h 416"/>
                <a:gd name="T18" fmla="*/ 1 w 31"/>
                <a:gd name="T19" fmla="*/ 0 h 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416">
                  <a:moveTo>
                    <a:pt x="15" y="0"/>
                  </a:moveTo>
                  <a:lnTo>
                    <a:pt x="0" y="15"/>
                  </a:lnTo>
                  <a:lnTo>
                    <a:pt x="0" y="416"/>
                  </a:lnTo>
                  <a:lnTo>
                    <a:pt x="31" y="416"/>
                  </a:lnTo>
                  <a:lnTo>
                    <a:pt x="31" y="15"/>
                  </a:lnTo>
                  <a:lnTo>
                    <a:pt x="15" y="31"/>
                  </a:lnTo>
                  <a:lnTo>
                    <a:pt x="15" y="0"/>
                  </a:lnTo>
                  <a:lnTo>
                    <a:pt x="0" y="0"/>
                  </a:lnTo>
                  <a:lnTo>
                    <a:pt x="0" y="15"/>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288" name="Freeform 34"/>
            <p:cNvSpPr>
              <a:spLocks/>
            </p:cNvSpPr>
            <p:nvPr/>
          </p:nvSpPr>
          <p:spPr bwMode="auto">
            <a:xfrm>
              <a:off x="4218" y="2810"/>
              <a:ext cx="17" cy="6"/>
            </a:xfrm>
            <a:custGeom>
              <a:avLst/>
              <a:gdLst>
                <a:gd name="T0" fmla="*/ 4 w 82"/>
                <a:gd name="T1" fmla="*/ 1 h 31"/>
                <a:gd name="T2" fmla="*/ 3 w 82"/>
                <a:gd name="T3" fmla="*/ 0 h 31"/>
                <a:gd name="T4" fmla="*/ 0 w 82"/>
                <a:gd name="T5" fmla="*/ 0 h 31"/>
                <a:gd name="T6" fmla="*/ 0 w 82"/>
                <a:gd name="T7" fmla="*/ 1 h 31"/>
                <a:gd name="T8" fmla="*/ 3 w 82"/>
                <a:gd name="T9" fmla="*/ 1 h 31"/>
                <a:gd name="T10" fmla="*/ 2 w 82"/>
                <a:gd name="T11" fmla="*/ 1 h 31"/>
                <a:gd name="T12" fmla="*/ 4 w 82"/>
                <a:gd name="T13" fmla="*/ 1 h 31"/>
                <a:gd name="T14" fmla="*/ 4 w 82"/>
                <a:gd name="T15" fmla="*/ 0 h 31"/>
                <a:gd name="T16" fmla="*/ 3 w 82"/>
                <a:gd name="T17" fmla="*/ 0 h 31"/>
                <a:gd name="T18" fmla="*/ 4 w 82"/>
                <a:gd name="T19" fmla="*/ 1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2" h="31">
                  <a:moveTo>
                    <a:pt x="82" y="15"/>
                  </a:moveTo>
                  <a:lnTo>
                    <a:pt x="66" y="0"/>
                  </a:lnTo>
                  <a:lnTo>
                    <a:pt x="0" y="0"/>
                  </a:lnTo>
                  <a:lnTo>
                    <a:pt x="0" y="31"/>
                  </a:lnTo>
                  <a:lnTo>
                    <a:pt x="66" y="31"/>
                  </a:lnTo>
                  <a:lnTo>
                    <a:pt x="51" y="15"/>
                  </a:lnTo>
                  <a:lnTo>
                    <a:pt x="82" y="15"/>
                  </a:lnTo>
                  <a:lnTo>
                    <a:pt x="82" y="0"/>
                  </a:lnTo>
                  <a:lnTo>
                    <a:pt x="66" y="0"/>
                  </a:lnTo>
                  <a:lnTo>
                    <a:pt x="82"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289" name="Freeform 35"/>
            <p:cNvSpPr>
              <a:spLocks/>
            </p:cNvSpPr>
            <p:nvPr/>
          </p:nvSpPr>
          <p:spPr bwMode="auto">
            <a:xfrm>
              <a:off x="4229" y="2813"/>
              <a:ext cx="6" cy="84"/>
            </a:xfrm>
            <a:custGeom>
              <a:avLst/>
              <a:gdLst>
                <a:gd name="T0" fmla="*/ 1 w 31"/>
                <a:gd name="T1" fmla="*/ 17 h 417"/>
                <a:gd name="T2" fmla="*/ 1 w 31"/>
                <a:gd name="T3" fmla="*/ 16 h 417"/>
                <a:gd name="T4" fmla="*/ 1 w 31"/>
                <a:gd name="T5" fmla="*/ 0 h 417"/>
                <a:gd name="T6" fmla="*/ 0 w 31"/>
                <a:gd name="T7" fmla="*/ 0 h 417"/>
                <a:gd name="T8" fmla="*/ 0 w 31"/>
                <a:gd name="T9" fmla="*/ 16 h 417"/>
                <a:gd name="T10" fmla="*/ 1 w 31"/>
                <a:gd name="T11" fmla="*/ 16 h 417"/>
                <a:gd name="T12" fmla="*/ 1 w 31"/>
                <a:gd name="T13" fmla="*/ 17 h 417"/>
                <a:gd name="T14" fmla="*/ 1 w 31"/>
                <a:gd name="T15" fmla="*/ 17 h 417"/>
                <a:gd name="T16" fmla="*/ 1 w 31"/>
                <a:gd name="T17" fmla="*/ 16 h 417"/>
                <a:gd name="T18" fmla="*/ 1 w 31"/>
                <a:gd name="T19" fmla="*/ 17 h 4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417">
                  <a:moveTo>
                    <a:pt x="15" y="417"/>
                  </a:moveTo>
                  <a:lnTo>
                    <a:pt x="31" y="401"/>
                  </a:lnTo>
                  <a:lnTo>
                    <a:pt x="31" y="0"/>
                  </a:lnTo>
                  <a:lnTo>
                    <a:pt x="0" y="0"/>
                  </a:lnTo>
                  <a:lnTo>
                    <a:pt x="0" y="401"/>
                  </a:lnTo>
                  <a:lnTo>
                    <a:pt x="15" y="386"/>
                  </a:lnTo>
                  <a:lnTo>
                    <a:pt x="15" y="417"/>
                  </a:lnTo>
                  <a:lnTo>
                    <a:pt x="31" y="417"/>
                  </a:lnTo>
                  <a:lnTo>
                    <a:pt x="31" y="401"/>
                  </a:lnTo>
                  <a:lnTo>
                    <a:pt x="15" y="4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290" name="Freeform 36"/>
            <p:cNvSpPr>
              <a:spLocks/>
            </p:cNvSpPr>
            <p:nvPr/>
          </p:nvSpPr>
          <p:spPr bwMode="auto">
            <a:xfrm>
              <a:off x="4049" y="2820"/>
              <a:ext cx="126" cy="65"/>
            </a:xfrm>
            <a:custGeom>
              <a:avLst/>
              <a:gdLst>
                <a:gd name="T0" fmla="*/ 7 w 629"/>
                <a:gd name="T1" fmla="*/ 0 h 324"/>
                <a:gd name="T2" fmla="*/ 25 w 629"/>
                <a:gd name="T3" fmla="*/ 0 h 324"/>
                <a:gd name="T4" fmla="*/ 25 w 629"/>
                <a:gd name="T5" fmla="*/ 13 h 324"/>
                <a:gd name="T6" fmla="*/ 7 w 629"/>
                <a:gd name="T7" fmla="*/ 13 h 324"/>
                <a:gd name="T8" fmla="*/ 0 w 629"/>
                <a:gd name="T9" fmla="*/ 9 h 324"/>
                <a:gd name="T10" fmla="*/ 0 w 629"/>
                <a:gd name="T11" fmla="*/ 4 h 324"/>
                <a:gd name="T12" fmla="*/ 7 w 629"/>
                <a:gd name="T13" fmla="*/ 0 h 32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29" h="324">
                  <a:moveTo>
                    <a:pt x="176" y="0"/>
                  </a:moveTo>
                  <a:lnTo>
                    <a:pt x="629" y="0"/>
                  </a:lnTo>
                  <a:lnTo>
                    <a:pt x="629" y="324"/>
                  </a:lnTo>
                  <a:lnTo>
                    <a:pt x="176" y="324"/>
                  </a:lnTo>
                  <a:lnTo>
                    <a:pt x="0" y="216"/>
                  </a:lnTo>
                  <a:lnTo>
                    <a:pt x="0" y="107"/>
                  </a:lnTo>
                  <a:lnTo>
                    <a:pt x="17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291" name="Freeform 37"/>
            <p:cNvSpPr>
              <a:spLocks/>
            </p:cNvSpPr>
            <p:nvPr/>
          </p:nvSpPr>
          <p:spPr bwMode="auto">
            <a:xfrm>
              <a:off x="4084" y="2817"/>
              <a:ext cx="94" cy="6"/>
            </a:xfrm>
            <a:custGeom>
              <a:avLst/>
              <a:gdLst>
                <a:gd name="T0" fmla="*/ 19 w 468"/>
                <a:gd name="T1" fmla="*/ 1 h 31"/>
                <a:gd name="T2" fmla="*/ 18 w 468"/>
                <a:gd name="T3" fmla="*/ 0 h 31"/>
                <a:gd name="T4" fmla="*/ 0 w 468"/>
                <a:gd name="T5" fmla="*/ 0 h 31"/>
                <a:gd name="T6" fmla="*/ 0 w 468"/>
                <a:gd name="T7" fmla="*/ 1 h 31"/>
                <a:gd name="T8" fmla="*/ 18 w 468"/>
                <a:gd name="T9" fmla="*/ 1 h 31"/>
                <a:gd name="T10" fmla="*/ 18 w 468"/>
                <a:gd name="T11" fmla="*/ 1 h 31"/>
                <a:gd name="T12" fmla="*/ 19 w 468"/>
                <a:gd name="T13" fmla="*/ 1 h 31"/>
                <a:gd name="T14" fmla="*/ 19 w 468"/>
                <a:gd name="T15" fmla="*/ 0 h 31"/>
                <a:gd name="T16" fmla="*/ 18 w 468"/>
                <a:gd name="T17" fmla="*/ 0 h 31"/>
                <a:gd name="T18" fmla="*/ 19 w 468"/>
                <a:gd name="T19" fmla="*/ 1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68" h="31">
                  <a:moveTo>
                    <a:pt x="468" y="16"/>
                  </a:moveTo>
                  <a:lnTo>
                    <a:pt x="453" y="0"/>
                  </a:lnTo>
                  <a:lnTo>
                    <a:pt x="0" y="0"/>
                  </a:lnTo>
                  <a:lnTo>
                    <a:pt x="0" y="31"/>
                  </a:lnTo>
                  <a:lnTo>
                    <a:pt x="453" y="31"/>
                  </a:lnTo>
                  <a:lnTo>
                    <a:pt x="437" y="16"/>
                  </a:lnTo>
                  <a:lnTo>
                    <a:pt x="468" y="16"/>
                  </a:lnTo>
                  <a:lnTo>
                    <a:pt x="468" y="0"/>
                  </a:lnTo>
                  <a:lnTo>
                    <a:pt x="453" y="0"/>
                  </a:lnTo>
                  <a:lnTo>
                    <a:pt x="468"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292" name="Freeform 38"/>
            <p:cNvSpPr>
              <a:spLocks/>
            </p:cNvSpPr>
            <p:nvPr/>
          </p:nvSpPr>
          <p:spPr bwMode="auto">
            <a:xfrm>
              <a:off x="4172" y="2820"/>
              <a:ext cx="6" cy="68"/>
            </a:xfrm>
            <a:custGeom>
              <a:avLst/>
              <a:gdLst>
                <a:gd name="T0" fmla="*/ 1 w 31"/>
                <a:gd name="T1" fmla="*/ 14 h 340"/>
                <a:gd name="T2" fmla="*/ 1 w 31"/>
                <a:gd name="T3" fmla="*/ 13 h 340"/>
                <a:gd name="T4" fmla="*/ 1 w 31"/>
                <a:gd name="T5" fmla="*/ 0 h 340"/>
                <a:gd name="T6" fmla="*/ 0 w 31"/>
                <a:gd name="T7" fmla="*/ 0 h 340"/>
                <a:gd name="T8" fmla="*/ 0 w 31"/>
                <a:gd name="T9" fmla="*/ 13 h 340"/>
                <a:gd name="T10" fmla="*/ 1 w 31"/>
                <a:gd name="T11" fmla="*/ 12 h 340"/>
                <a:gd name="T12" fmla="*/ 1 w 31"/>
                <a:gd name="T13" fmla="*/ 14 h 340"/>
                <a:gd name="T14" fmla="*/ 1 w 31"/>
                <a:gd name="T15" fmla="*/ 14 h 340"/>
                <a:gd name="T16" fmla="*/ 1 w 31"/>
                <a:gd name="T17" fmla="*/ 13 h 340"/>
                <a:gd name="T18" fmla="*/ 1 w 31"/>
                <a:gd name="T19" fmla="*/ 14 h 3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340">
                  <a:moveTo>
                    <a:pt x="16" y="340"/>
                  </a:moveTo>
                  <a:lnTo>
                    <a:pt x="31" y="324"/>
                  </a:lnTo>
                  <a:lnTo>
                    <a:pt x="31" y="0"/>
                  </a:lnTo>
                  <a:lnTo>
                    <a:pt x="0" y="0"/>
                  </a:lnTo>
                  <a:lnTo>
                    <a:pt x="0" y="324"/>
                  </a:lnTo>
                  <a:lnTo>
                    <a:pt x="16" y="309"/>
                  </a:lnTo>
                  <a:lnTo>
                    <a:pt x="16" y="340"/>
                  </a:lnTo>
                  <a:lnTo>
                    <a:pt x="31" y="340"/>
                  </a:lnTo>
                  <a:lnTo>
                    <a:pt x="31" y="324"/>
                  </a:lnTo>
                  <a:lnTo>
                    <a:pt x="16" y="34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293" name="Freeform 39"/>
            <p:cNvSpPr>
              <a:spLocks/>
            </p:cNvSpPr>
            <p:nvPr/>
          </p:nvSpPr>
          <p:spPr bwMode="auto">
            <a:xfrm>
              <a:off x="4083" y="2882"/>
              <a:ext cx="92" cy="6"/>
            </a:xfrm>
            <a:custGeom>
              <a:avLst/>
              <a:gdLst>
                <a:gd name="T0" fmla="*/ 0 w 461"/>
                <a:gd name="T1" fmla="*/ 1 h 31"/>
                <a:gd name="T2" fmla="*/ 0 w 461"/>
                <a:gd name="T3" fmla="*/ 1 h 31"/>
                <a:gd name="T4" fmla="*/ 18 w 461"/>
                <a:gd name="T5" fmla="*/ 1 h 31"/>
                <a:gd name="T6" fmla="*/ 18 w 461"/>
                <a:gd name="T7" fmla="*/ 0 h 31"/>
                <a:gd name="T8" fmla="*/ 0 w 461"/>
                <a:gd name="T9" fmla="*/ 0 h 31"/>
                <a:gd name="T10" fmla="*/ 1 w 461"/>
                <a:gd name="T11" fmla="*/ 0 h 31"/>
                <a:gd name="T12" fmla="*/ 0 w 461"/>
                <a:gd name="T13" fmla="*/ 1 h 31"/>
                <a:gd name="T14" fmla="*/ 0 w 461"/>
                <a:gd name="T15" fmla="*/ 1 h 31"/>
                <a:gd name="T16" fmla="*/ 0 w 461"/>
                <a:gd name="T17" fmla="*/ 1 h 31"/>
                <a:gd name="T18" fmla="*/ 0 w 461"/>
                <a:gd name="T19" fmla="*/ 1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61" h="31">
                  <a:moveTo>
                    <a:pt x="0" y="29"/>
                  </a:moveTo>
                  <a:lnTo>
                    <a:pt x="8" y="31"/>
                  </a:lnTo>
                  <a:lnTo>
                    <a:pt x="461" y="31"/>
                  </a:lnTo>
                  <a:lnTo>
                    <a:pt x="461" y="0"/>
                  </a:lnTo>
                  <a:lnTo>
                    <a:pt x="8" y="0"/>
                  </a:lnTo>
                  <a:lnTo>
                    <a:pt x="16" y="2"/>
                  </a:lnTo>
                  <a:lnTo>
                    <a:pt x="0" y="29"/>
                  </a:lnTo>
                  <a:lnTo>
                    <a:pt x="3" y="31"/>
                  </a:lnTo>
                  <a:lnTo>
                    <a:pt x="8" y="31"/>
                  </a:lnTo>
                  <a:lnTo>
                    <a:pt x="0" y="2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294" name="Freeform 40"/>
            <p:cNvSpPr>
              <a:spLocks/>
            </p:cNvSpPr>
            <p:nvPr/>
          </p:nvSpPr>
          <p:spPr bwMode="auto">
            <a:xfrm>
              <a:off x="4046" y="2861"/>
              <a:ext cx="40" cy="27"/>
            </a:xfrm>
            <a:custGeom>
              <a:avLst/>
              <a:gdLst>
                <a:gd name="T0" fmla="*/ 0 w 199"/>
                <a:gd name="T1" fmla="*/ 1 h 135"/>
                <a:gd name="T2" fmla="*/ 0 w 199"/>
                <a:gd name="T3" fmla="*/ 1 h 135"/>
                <a:gd name="T4" fmla="*/ 7 w 199"/>
                <a:gd name="T5" fmla="*/ 5 h 135"/>
                <a:gd name="T6" fmla="*/ 8 w 199"/>
                <a:gd name="T7" fmla="*/ 4 h 135"/>
                <a:gd name="T8" fmla="*/ 1 w 199"/>
                <a:gd name="T9" fmla="*/ 0 h 135"/>
                <a:gd name="T10" fmla="*/ 1 w 199"/>
                <a:gd name="T11" fmla="*/ 1 h 135"/>
                <a:gd name="T12" fmla="*/ 0 w 199"/>
                <a:gd name="T13" fmla="*/ 1 h 135"/>
                <a:gd name="T14" fmla="*/ 0 w 199"/>
                <a:gd name="T15" fmla="*/ 1 h 135"/>
                <a:gd name="T16" fmla="*/ 0 w 199"/>
                <a:gd name="T17" fmla="*/ 1 h 135"/>
                <a:gd name="T18" fmla="*/ 0 w 199"/>
                <a:gd name="T19" fmla="*/ 1 h 1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9" h="135">
                  <a:moveTo>
                    <a:pt x="0" y="13"/>
                  </a:moveTo>
                  <a:lnTo>
                    <a:pt x="7" y="27"/>
                  </a:lnTo>
                  <a:lnTo>
                    <a:pt x="183" y="135"/>
                  </a:lnTo>
                  <a:lnTo>
                    <a:pt x="199" y="108"/>
                  </a:lnTo>
                  <a:lnTo>
                    <a:pt x="23" y="0"/>
                  </a:lnTo>
                  <a:lnTo>
                    <a:pt x="30" y="13"/>
                  </a:lnTo>
                  <a:lnTo>
                    <a:pt x="0" y="13"/>
                  </a:lnTo>
                  <a:lnTo>
                    <a:pt x="0" y="22"/>
                  </a:lnTo>
                  <a:lnTo>
                    <a:pt x="7" y="27"/>
                  </a:lnTo>
                  <a:lnTo>
                    <a:pt x="0"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295" name="Freeform 41"/>
            <p:cNvSpPr>
              <a:spLocks/>
            </p:cNvSpPr>
            <p:nvPr/>
          </p:nvSpPr>
          <p:spPr bwMode="auto">
            <a:xfrm>
              <a:off x="4046" y="2839"/>
              <a:ext cx="6" cy="24"/>
            </a:xfrm>
            <a:custGeom>
              <a:avLst/>
              <a:gdLst>
                <a:gd name="T0" fmla="*/ 0 w 30"/>
                <a:gd name="T1" fmla="*/ 0 h 122"/>
                <a:gd name="T2" fmla="*/ 0 w 30"/>
                <a:gd name="T3" fmla="*/ 1 h 122"/>
                <a:gd name="T4" fmla="*/ 0 w 30"/>
                <a:gd name="T5" fmla="*/ 5 h 122"/>
                <a:gd name="T6" fmla="*/ 1 w 30"/>
                <a:gd name="T7" fmla="*/ 5 h 122"/>
                <a:gd name="T8" fmla="*/ 1 w 30"/>
                <a:gd name="T9" fmla="*/ 1 h 122"/>
                <a:gd name="T10" fmla="*/ 1 w 30"/>
                <a:gd name="T11" fmla="*/ 1 h 122"/>
                <a:gd name="T12" fmla="*/ 0 w 30"/>
                <a:gd name="T13" fmla="*/ 0 h 122"/>
                <a:gd name="T14" fmla="*/ 0 w 30"/>
                <a:gd name="T15" fmla="*/ 0 h 122"/>
                <a:gd name="T16" fmla="*/ 0 w 30"/>
                <a:gd name="T17" fmla="*/ 1 h 122"/>
                <a:gd name="T18" fmla="*/ 0 w 30"/>
                <a:gd name="T19" fmla="*/ 0 h 1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122">
                  <a:moveTo>
                    <a:pt x="7" y="0"/>
                  </a:moveTo>
                  <a:lnTo>
                    <a:pt x="0" y="13"/>
                  </a:lnTo>
                  <a:lnTo>
                    <a:pt x="0" y="122"/>
                  </a:lnTo>
                  <a:lnTo>
                    <a:pt x="30" y="122"/>
                  </a:lnTo>
                  <a:lnTo>
                    <a:pt x="30" y="13"/>
                  </a:lnTo>
                  <a:lnTo>
                    <a:pt x="23" y="27"/>
                  </a:lnTo>
                  <a:lnTo>
                    <a:pt x="7" y="0"/>
                  </a:lnTo>
                  <a:lnTo>
                    <a:pt x="0" y="5"/>
                  </a:lnTo>
                  <a:lnTo>
                    <a:pt x="0" y="13"/>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296" name="Freeform 42"/>
            <p:cNvSpPr>
              <a:spLocks/>
            </p:cNvSpPr>
            <p:nvPr/>
          </p:nvSpPr>
          <p:spPr bwMode="auto">
            <a:xfrm>
              <a:off x="4047" y="2817"/>
              <a:ext cx="39" cy="27"/>
            </a:xfrm>
            <a:custGeom>
              <a:avLst/>
              <a:gdLst>
                <a:gd name="T0" fmla="*/ 8 w 192"/>
                <a:gd name="T1" fmla="*/ 0 h 137"/>
                <a:gd name="T2" fmla="*/ 7 w 192"/>
                <a:gd name="T3" fmla="*/ 0 h 137"/>
                <a:gd name="T4" fmla="*/ 0 w 192"/>
                <a:gd name="T5" fmla="*/ 4 h 137"/>
                <a:gd name="T6" fmla="*/ 1 w 192"/>
                <a:gd name="T7" fmla="*/ 5 h 137"/>
                <a:gd name="T8" fmla="*/ 8 w 192"/>
                <a:gd name="T9" fmla="*/ 1 h 137"/>
                <a:gd name="T10" fmla="*/ 8 w 192"/>
                <a:gd name="T11" fmla="*/ 1 h 137"/>
                <a:gd name="T12" fmla="*/ 8 w 192"/>
                <a:gd name="T13" fmla="*/ 0 h 137"/>
                <a:gd name="T14" fmla="*/ 7 w 192"/>
                <a:gd name="T15" fmla="*/ 0 h 137"/>
                <a:gd name="T16" fmla="*/ 7 w 192"/>
                <a:gd name="T17" fmla="*/ 0 h 137"/>
                <a:gd name="T18" fmla="*/ 8 w 192"/>
                <a:gd name="T19" fmla="*/ 0 h 13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2" h="137">
                  <a:moveTo>
                    <a:pt x="184" y="0"/>
                  </a:moveTo>
                  <a:lnTo>
                    <a:pt x="176" y="2"/>
                  </a:lnTo>
                  <a:lnTo>
                    <a:pt x="0" y="110"/>
                  </a:lnTo>
                  <a:lnTo>
                    <a:pt x="16" y="137"/>
                  </a:lnTo>
                  <a:lnTo>
                    <a:pt x="192" y="29"/>
                  </a:lnTo>
                  <a:lnTo>
                    <a:pt x="184" y="31"/>
                  </a:lnTo>
                  <a:lnTo>
                    <a:pt x="184" y="0"/>
                  </a:lnTo>
                  <a:lnTo>
                    <a:pt x="179" y="0"/>
                  </a:lnTo>
                  <a:lnTo>
                    <a:pt x="176" y="2"/>
                  </a:lnTo>
                  <a:lnTo>
                    <a:pt x="18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297" name="Rectangle 43"/>
            <p:cNvSpPr>
              <a:spLocks noChangeArrowheads="1"/>
            </p:cNvSpPr>
            <p:nvPr/>
          </p:nvSpPr>
          <p:spPr bwMode="auto">
            <a:xfrm>
              <a:off x="4175" y="2814"/>
              <a:ext cx="17" cy="7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de-DE" altLang="de-DE" sz="1600">
                <a:latin typeface="Arial" pitchFamily="34" charset="0"/>
              </a:endParaRPr>
            </a:p>
          </p:txBody>
        </p:sp>
        <p:sp>
          <p:nvSpPr>
            <p:cNvPr id="10298" name="Freeform 44"/>
            <p:cNvSpPr>
              <a:spLocks/>
            </p:cNvSpPr>
            <p:nvPr/>
          </p:nvSpPr>
          <p:spPr bwMode="auto">
            <a:xfrm>
              <a:off x="4172" y="2887"/>
              <a:ext cx="20" cy="6"/>
            </a:xfrm>
            <a:custGeom>
              <a:avLst/>
              <a:gdLst>
                <a:gd name="T0" fmla="*/ 0 w 104"/>
                <a:gd name="T1" fmla="*/ 1 h 31"/>
                <a:gd name="T2" fmla="*/ 1 w 104"/>
                <a:gd name="T3" fmla="*/ 1 h 31"/>
                <a:gd name="T4" fmla="*/ 4 w 104"/>
                <a:gd name="T5" fmla="*/ 1 h 31"/>
                <a:gd name="T6" fmla="*/ 4 w 104"/>
                <a:gd name="T7" fmla="*/ 0 h 31"/>
                <a:gd name="T8" fmla="*/ 1 w 104"/>
                <a:gd name="T9" fmla="*/ 0 h 31"/>
                <a:gd name="T10" fmla="*/ 1 w 104"/>
                <a:gd name="T11" fmla="*/ 1 h 31"/>
                <a:gd name="T12" fmla="*/ 0 w 104"/>
                <a:gd name="T13" fmla="*/ 1 h 31"/>
                <a:gd name="T14" fmla="*/ 0 w 104"/>
                <a:gd name="T15" fmla="*/ 1 h 31"/>
                <a:gd name="T16" fmla="*/ 1 w 104"/>
                <a:gd name="T17" fmla="*/ 1 h 31"/>
                <a:gd name="T18" fmla="*/ 0 w 104"/>
                <a:gd name="T19" fmla="*/ 1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4" h="31">
                  <a:moveTo>
                    <a:pt x="0" y="16"/>
                  </a:moveTo>
                  <a:lnTo>
                    <a:pt x="16" y="31"/>
                  </a:lnTo>
                  <a:lnTo>
                    <a:pt x="104" y="31"/>
                  </a:lnTo>
                  <a:lnTo>
                    <a:pt x="104" y="0"/>
                  </a:lnTo>
                  <a:lnTo>
                    <a:pt x="16" y="0"/>
                  </a:lnTo>
                  <a:lnTo>
                    <a:pt x="31" y="16"/>
                  </a:lnTo>
                  <a:lnTo>
                    <a:pt x="0" y="16"/>
                  </a:lnTo>
                  <a:lnTo>
                    <a:pt x="0" y="31"/>
                  </a:lnTo>
                  <a:lnTo>
                    <a:pt x="16" y="31"/>
                  </a:ln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299" name="Freeform 45"/>
            <p:cNvSpPr>
              <a:spLocks/>
            </p:cNvSpPr>
            <p:nvPr/>
          </p:nvSpPr>
          <p:spPr bwMode="auto">
            <a:xfrm>
              <a:off x="4172" y="2811"/>
              <a:ext cx="6" cy="79"/>
            </a:xfrm>
            <a:custGeom>
              <a:avLst/>
              <a:gdLst>
                <a:gd name="T0" fmla="*/ 1 w 31"/>
                <a:gd name="T1" fmla="*/ 0 h 395"/>
                <a:gd name="T2" fmla="*/ 0 w 31"/>
                <a:gd name="T3" fmla="*/ 1 h 395"/>
                <a:gd name="T4" fmla="*/ 0 w 31"/>
                <a:gd name="T5" fmla="*/ 16 h 395"/>
                <a:gd name="T6" fmla="*/ 1 w 31"/>
                <a:gd name="T7" fmla="*/ 16 h 395"/>
                <a:gd name="T8" fmla="*/ 1 w 31"/>
                <a:gd name="T9" fmla="*/ 1 h 395"/>
                <a:gd name="T10" fmla="*/ 1 w 31"/>
                <a:gd name="T11" fmla="*/ 1 h 395"/>
                <a:gd name="T12" fmla="*/ 1 w 31"/>
                <a:gd name="T13" fmla="*/ 0 h 395"/>
                <a:gd name="T14" fmla="*/ 0 w 31"/>
                <a:gd name="T15" fmla="*/ 0 h 395"/>
                <a:gd name="T16" fmla="*/ 0 w 31"/>
                <a:gd name="T17" fmla="*/ 1 h 395"/>
                <a:gd name="T18" fmla="*/ 1 w 31"/>
                <a:gd name="T19" fmla="*/ 0 h 39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395">
                  <a:moveTo>
                    <a:pt x="16" y="0"/>
                  </a:moveTo>
                  <a:lnTo>
                    <a:pt x="0" y="15"/>
                  </a:lnTo>
                  <a:lnTo>
                    <a:pt x="0" y="395"/>
                  </a:lnTo>
                  <a:lnTo>
                    <a:pt x="31" y="395"/>
                  </a:lnTo>
                  <a:lnTo>
                    <a:pt x="31" y="15"/>
                  </a:lnTo>
                  <a:lnTo>
                    <a:pt x="16" y="30"/>
                  </a:lnTo>
                  <a:lnTo>
                    <a:pt x="16" y="0"/>
                  </a:lnTo>
                  <a:lnTo>
                    <a:pt x="0" y="0"/>
                  </a:lnTo>
                  <a:lnTo>
                    <a:pt x="0" y="15"/>
                  </a:lnTo>
                  <a:lnTo>
                    <a:pt x="1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00" name="Freeform 46"/>
            <p:cNvSpPr>
              <a:spLocks/>
            </p:cNvSpPr>
            <p:nvPr/>
          </p:nvSpPr>
          <p:spPr bwMode="auto">
            <a:xfrm>
              <a:off x="4175" y="2811"/>
              <a:ext cx="20" cy="6"/>
            </a:xfrm>
            <a:custGeom>
              <a:avLst/>
              <a:gdLst>
                <a:gd name="T0" fmla="*/ 4 w 103"/>
                <a:gd name="T1" fmla="*/ 1 h 30"/>
                <a:gd name="T2" fmla="*/ 3 w 103"/>
                <a:gd name="T3" fmla="*/ 0 h 30"/>
                <a:gd name="T4" fmla="*/ 0 w 103"/>
                <a:gd name="T5" fmla="*/ 0 h 30"/>
                <a:gd name="T6" fmla="*/ 0 w 103"/>
                <a:gd name="T7" fmla="*/ 1 h 30"/>
                <a:gd name="T8" fmla="*/ 3 w 103"/>
                <a:gd name="T9" fmla="*/ 1 h 30"/>
                <a:gd name="T10" fmla="*/ 3 w 103"/>
                <a:gd name="T11" fmla="*/ 1 h 30"/>
                <a:gd name="T12" fmla="*/ 4 w 103"/>
                <a:gd name="T13" fmla="*/ 1 h 30"/>
                <a:gd name="T14" fmla="*/ 4 w 103"/>
                <a:gd name="T15" fmla="*/ 0 h 30"/>
                <a:gd name="T16" fmla="*/ 3 w 103"/>
                <a:gd name="T17" fmla="*/ 0 h 30"/>
                <a:gd name="T18" fmla="*/ 4 w 103"/>
                <a:gd name="T19" fmla="*/ 1 h 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3" h="30">
                  <a:moveTo>
                    <a:pt x="103" y="15"/>
                  </a:moveTo>
                  <a:lnTo>
                    <a:pt x="88" y="0"/>
                  </a:lnTo>
                  <a:lnTo>
                    <a:pt x="0" y="0"/>
                  </a:lnTo>
                  <a:lnTo>
                    <a:pt x="0" y="30"/>
                  </a:lnTo>
                  <a:lnTo>
                    <a:pt x="88" y="30"/>
                  </a:lnTo>
                  <a:lnTo>
                    <a:pt x="72" y="15"/>
                  </a:lnTo>
                  <a:lnTo>
                    <a:pt x="103" y="15"/>
                  </a:lnTo>
                  <a:lnTo>
                    <a:pt x="103" y="0"/>
                  </a:lnTo>
                  <a:lnTo>
                    <a:pt x="88" y="0"/>
                  </a:lnTo>
                  <a:lnTo>
                    <a:pt x="103"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01" name="Freeform 47"/>
            <p:cNvSpPr>
              <a:spLocks/>
            </p:cNvSpPr>
            <p:nvPr/>
          </p:nvSpPr>
          <p:spPr bwMode="auto">
            <a:xfrm>
              <a:off x="4189" y="2814"/>
              <a:ext cx="6" cy="79"/>
            </a:xfrm>
            <a:custGeom>
              <a:avLst/>
              <a:gdLst>
                <a:gd name="T0" fmla="*/ 1 w 31"/>
                <a:gd name="T1" fmla="*/ 16 h 395"/>
                <a:gd name="T2" fmla="*/ 1 w 31"/>
                <a:gd name="T3" fmla="*/ 15 h 395"/>
                <a:gd name="T4" fmla="*/ 1 w 31"/>
                <a:gd name="T5" fmla="*/ 0 h 395"/>
                <a:gd name="T6" fmla="*/ 0 w 31"/>
                <a:gd name="T7" fmla="*/ 0 h 395"/>
                <a:gd name="T8" fmla="*/ 0 w 31"/>
                <a:gd name="T9" fmla="*/ 15 h 395"/>
                <a:gd name="T10" fmla="*/ 1 w 31"/>
                <a:gd name="T11" fmla="*/ 15 h 395"/>
                <a:gd name="T12" fmla="*/ 1 w 31"/>
                <a:gd name="T13" fmla="*/ 16 h 395"/>
                <a:gd name="T14" fmla="*/ 1 w 31"/>
                <a:gd name="T15" fmla="*/ 16 h 395"/>
                <a:gd name="T16" fmla="*/ 1 w 31"/>
                <a:gd name="T17" fmla="*/ 15 h 395"/>
                <a:gd name="T18" fmla="*/ 1 w 31"/>
                <a:gd name="T19" fmla="*/ 16 h 39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395">
                  <a:moveTo>
                    <a:pt x="16" y="395"/>
                  </a:moveTo>
                  <a:lnTo>
                    <a:pt x="31" y="380"/>
                  </a:lnTo>
                  <a:lnTo>
                    <a:pt x="31" y="0"/>
                  </a:lnTo>
                  <a:lnTo>
                    <a:pt x="0" y="0"/>
                  </a:lnTo>
                  <a:lnTo>
                    <a:pt x="0" y="380"/>
                  </a:lnTo>
                  <a:lnTo>
                    <a:pt x="16" y="364"/>
                  </a:lnTo>
                  <a:lnTo>
                    <a:pt x="16" y="395"/>
                  </a:lnTo>
                  <a:lnTo>
                    <a:pt x="31" y="395"/>
                  </a:lnTo>
                  <a:lnTo>
                    <a:pt x="31" y="380"/>
                  </a:lnTo>
                  <a:lnTo>
                    <a:pt x="16" y="39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02" name="Freeform 48"/>
            <p:cNvSpPr>
              <a:spLocks/>
            </p:cNvSpPr>
            <p:nvPr/>
          </p:nvSpPr>
          <p:spPr bwMode="auto">
            <a:xfrm>
              <a:off x="4055" y="2841"/>
              <a:ext cx="117" cy="3"/>
            </a:xfrm>
            <a:custGeom>
              <a:avLst/>
              <a:gdLst>
                <a:gd name="T0" fmla="*/ 24 w 582"/>
                <a:gd name="T1" fmla="*/ 0 h 15"/>
                <a:gd name="T2" fmla="*/ 24 w 582"/>
                <a:gd name="T3" fmla="*/ 0 h 15"/>
                <a:gd name="T4" fmla="*/ 0 w 582"/>
                <a:gd name="T5" fmla="*/ 0 h 15"/>
                <a:gd name="T6" fmla="*/ 0 w 582"/>
                <a:gd name="T7" fmla="*/ 1 h 15"/>
                <a:gd name="T8" fmla="*/ 24 w 582"/>
                <a:gd name="T9" fmla="*/ 1 h 15"/>
                <a:gd name="T10" fmla="*/ 24 w 582"/>
                <a:gd name="T11" fmla="*/ 0 h 1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82" h="15">
                  <a:moveTo>
                    <a:pt x="582" y="8"/>
                  </a:moveTo>
                  <a:lnTo>
                    <a:pt x="582" y="0"/>
                  </a:lnTo>
                  <a:lnTo>
                    <a:pt x="0" y="0"/>
                  </a:lnTo>
                  <a:lnTo>
                    <a:pt x="0" y="15"/>
                  </a:lnTo>
                  <a:lnTo>
                    <a:pt x="582" y="15"/>
                  </a:lnTo>
                  <a:lnTo>
                    <a:pt x="582"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03" name="Freeform 49"/>
            <p:cNvSpPr>
              <a:spLocks/>
            </p:cNvSpPr>
            <p:nvPr/>
          </p:nvSpPr>
          <p:spPr bwMode="auto">
            <a:xfrm>
              <a:off x="4055" y="2861"/>
              <a:ext cx="113" cy="3"/>
            </a:xfrm>
            <a:custGeom>
              <a:avLst/>
              <a:gdLst>
                <a:gd name="T0" fmla="*/ 23 w 561"/>
                <a:gd name="T1" fmla="*/ 0 h 16"/>
                <a:gd name="T2" fmla="*/ 23 w 561"/>
                <a:gd name="T3" fmla="*/ 0 h 16"/>
                <a:gd name="T4" fmla="*/ 0 w 561"/>
                <a:gd name="T5" fmla="*/ 0 h 16"/>
                <a:gd name="T6" fmla="*/ 0 w 561"/>
                <a:gd name="T7" fmla="*/ 1 h 16"/>
                <a:gd name="T8" fmla="*/ 23 w 561"/>
                <a:gd name="T9" fmla="*/ 1 h 16"/>
                <a:gd name="T10" fmla="*/ 23 w 561"/>
                <a:gd name="T11" fmla="*/ 0 h 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61" h="16">
                  <a:moveTo>
                    <a:pt x="561" y="8"/>
                  </a:moveTo>
                  <a:lnTo>
                    <a:pt x="561" y="0"/>
                  </a:lnTo>
                  <a:lnTo>
                    <a:pt x="0" y="0"/>
                  </a:lnTo>
                  <a:lnTo>
                    <a:pt x="0" y="16"/>
                  </a:lnTo>
                  <a:lnTo>
                    <a:pt x="561" y="16"/>
                  </a:lnTo>
                  <a:lnTo>
                    <a:pt x="561"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04" name="Freeform 50"/>
            <p:cNvSpPr>
              <a:spLocks/>
            </p:cNvSpPr>
            <p:nvPr/>
          </p:nvSpPr>
          <p:spPr bwMode="auto">
            <a:xfrm>
              <a:off x="3696" y="2847"/>
              <a:ext cx="354" cy="11"/>
            </a:xfrm>
            <a:custGeom>
              <a:avLst/>
              <a:gdLst>
                <a:gd name="T0" fmla="*/ 11 w 1769"/>
                <a:gd name="T1" fmla="*/ 2 h 55"/>
                <a:gd name="T2" fmla="*/ 71 w 1769"/>
                <a:gd name="T3" fmla="*/ 2 h 55"/>
                <a:gd name="T4" fmla="*/ 71 w 1769"/>
                <a:gd name="T5" fmla="*/ 0 h 55"/>
                <a:gd name="T6" fmla="*/ 0 w 1769"/>
                <a:gd name="T7" fmla="*/ 0 h 55"/>
                <a:gd name="T8" fmla="*/ 11 w 1769"/>
                <a:gd name="T9" fmla="*/ 2 h 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69" h="55">
                  <a:moveTo>
                    <a:pt x="282" y="54"/>
                  </a:moveTo>
                  <a:lnTo>
                    <a:pt x="1769" y="55"/>
                  </a:lnTo>
                  <a:lnTo>
                    <a:pt x="1769" y="0"/>
                  </a:lnTo>
                  <a:lnTo>
                    <a:pt x="0" y="0"/>
                  </a:lnTo>
                  <a:lnTo>
                    <a:pt x="282" y="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05" name="Freeform 51"/>
            <p:cNvSpPr>
              <a:spLocks/>
            </p:cNvSpPr>
            <p:nvPr/>
          </p:nvSpPr>
          <p:spPr bwMode="auto">
            <a:xfrm>
              <a:off x="3752" y="2854"/>
              <a:ext cx="301" cy="7"/>
            </a:xfrm>
            <a:custGeom>
              <a:avLst/>
              <a:gdLst>
                <a:gd name="T0" fmla="*/ 59 w 1503"/>
                <a:gd name="T1" fmla="*/ 1 h 32"/>
                <a:gd name="T2" fmla="*/ 60 w 1503"/>
                <a:gd name="T3" fmla="*/ 0 h 32"/>
                <a:gd name="T4" fmla="*/ 0 w 1503"/>
                <a:gd name="T5" fmla="*/ 0 h 32"/>
                <a:gd name="T6" fmla="*/ 0 w 1503"/>
                <a:gd name="T7" fmla="*/ 2 h 32"/>
                <a:gd name="T8" fmla="*/ 60 w 1503"/>
                <a:gd name="T9" fmla="*/ 2 h 32"/>
                <a:gd name="T10" fmla="*/ 60 w 1503"/>
                <a:gd name="T11" fmla="*/ 1 h 32"/>
                <a:gd name="T12" fmla="*/ 60 w 1503"/>
                <a:gd name="T13" fmla="*/ 2 h 32"/>
                <a:gd name="T14" fmla="*/ 60 w 1503"/>
                <a:gd name="T15" fmla="*/ 2 h 32"/>
                <a:gd name="T16" fmla="*/ 60 w 1503"/>
                <a:gd name="T17" fmla="*/ 1 h 32"/>
                <a:gd name="T18" fmla="*/ 59 w 1503"/>
                <a:gd name="T19" fmla="*/ 1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03" h="32">
                  <a:moveTo>
                    <a:pt x="1472" y="17"/>
                  </a:moveTo>
                  <a:lnTo>
                    <a:pt x="1487" y="1"/>
                  </a:lnTo>
                  <a:lnTo>
                    <a:pt x="0" y="0"/>
                  </a:lnTo>
                  <a:lnTo>
                    <a:pt x="0" y="31"/>
                  </a:lnTo>
                  <a:lnTo>
                    <a:pt x="1487" y="32"/>
                  </a:lnTo>
                  <a:lnTo>
                    <a:pt x="1503" y="17"/>
                  </a:lnTo>
                  <a:lnTo>
                    <a:pt x="1487" y="32"/>
                  </a:lnTo>
                  <a:lnTo>
                    <a:pt x="1503" y="32"/>
                  </a:lnTo>
                  <a:lnTo>
                    <a:pt x="1503" y="17"/>
                  </a:lnTo>
                  <a:lnTo>
                    <a:pt x="1472"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06" name="Freeform 52"/>
            <p:cNvSpPr>
              <a:spLocks/>
            </p:cNvSpPr>
            <p:nvPr/>
          </p:nvSpPr>
          <p:spPr bwMode="auto">
            <a:xfrm>
              <a:off x="4047" y="2844"/>
              <a:ext cx="6" cy="14"/>
            </a:xfrm>
            <a:custGeom>
              <a:avLst/>
              <a:gdLst>
                <a:gd name="T0" fmla="*/ 1 w 31"/>
                <a:gd name="T1" fmla="*/ 1 h 71"/>
                <a:gd name="T2" fmla="*/ 0 w 31"/>
                <a:gd name="T3" fmla="*/ 1 h 71"/>
                <a:gd name="T4" fmla="*/ 0 w 31"/>
                <a:gd name="T5" fmla="*/ 3 h 71"/>
                <a:gd name="T6" fmla="*/ 1 w 31"/>
                <a:gd name="T7" fmla="*/ 3 h 71"/>
                <a:gd name="T8" fmla="*/ 1 w 31"/>
                <a:gd name="T9" fmla="*/ 1 h 71"/>
                <a:gd name="T10" fmla="*/ 1 w 31"/>
                <a:gd name="T11" fmla="*/ 0 h 71"/>
                <a:gd name="T12" fmla="*/ 1 w 31"/>
                <a:gd name="T13" fmla="*/ 1 h 71"/>
                <a:gd name="T14" fmla="*/ 1 w 31"/>
                <a:gd name="T15" fmla="*/ 0 h 71"/>
                <a:gd name="T16" fmla="*/ 1 w 31"/>
                <a:gd name="T17" fmla="*/ 0 h 71"/>
                <a:gd name="T18" fmla="*/ 1 w 31"/>
                <a:gd name="T19" fmla="*/ 1 h 7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71">
                  <a:moveTo>
                    <a:pt x="15" y="31"/>
                  </a:moveTo>
                  <a:lnTo>
                    <a:pt x="0" y="16"/>
                  </a:lnTo>
                  <a:lnTo>
                    <a:pt x="0" y="71"/>
                  </a:lnTo>
                  <a:lnTo>
                    <a:pt x="31" y="71"/>
                  </a:lnTo>
                  <a:lnTo>
                    <a:pt x="31" y="16"/>
                  </a:lnTo>
                  <a:lnTo>
                    <a:pt x="15" y="0"/>
                  </a:lnTo>
                  <a:lnTo>
                    <a:pt x="31" y="16"/>
                  </a:lnTo>
                  <a:lnTo>
                    <a:pt x="31" y="0"/>
                  </a:lnTo>
                  <a:lnTo>
                    <a:pt x="15" y="0"/>
                  </a:lnTo>
                  <a:lnTo>
                    <a:pt x="15" y="3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07" name="Freeform 53"/>
            <p:cNvSpPr>
              <a:spLocks/>
            </p:cNvSpPr>
            <p:nvPr/>
          </p:nvSpPr>
          <p:spPr bwMode="auto">
            <a:xfrm>
              <a:off x="3667" y="2844"/>
              <a:ext cx="383" cy="6"/>
            </a:xfrm>
            <a:custGeom>
              <a:avLst/>
              <a:gdLst>
                <a:gd name="T0" fmla="*/ 6 w 1914"/>
                <a:gd name="T1" fmla="*/ 0 h 31"/>
                <a:gd name="T2" fmla="*/ 6 w 1914"/>
                <a:gd name="T3" fmla="*/ 1 h 31"/>
                <a:gd name="T4" fmla="*/ 77 w 1914"/>
                <a:gd name="T5" fmla="*/ 1 h 31"/>
                <a:gd name="T6" fmla="*/ 77 w 1914"/>
                <a:gd name="T7" fmla="*/ 0 h 31"/>
                <a:gd name="T8" fmla="*/ 6 w 1914"/>
                <a:gd name="T9" fmla="*/ 0 h 31"/>
                <a:gd name="T10" fmla="*/ 6 w 1914"/>
                <a:gd name="T11" fmla="*/ 1 h 31"/>
                <a:gd name="T12" fmla="*/ 6 w 1914"/>
                <a:gd name="T13" fmla="*/ 0 h 31"/>
                <a:gd name="T14" fmla="*/ 0 w 1914"/>
                <a:gd name="T15" fmla="*/ 0 h 31"/>
                <a:gd name="T16" fmla="*/ 6 w 1914"/>
                <a:gd name="T17" fmla="*/ 1 h 31"/>
                <a:gd name="T18" fmla="*/ 6 w 1914"/>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14" h="31">
                  <a:moveTo>
                    <a:pt x="148" y="0"/>
                  </a:moveTo>
                  <a:lnTo>
                    <a:pt x="145" y="31"/>
                  </a:lnTo>
                  <a:lnTo>
                    <a:pt x="1914" y="31"/>
                  </a:lnTo>
                  <a:lnTo>
                    <a:pt x="1914" y="0"/>
                  </a:lnTo>
                  <a:lnTo>
                    <a:pt x="145" y="0"/>
                  </a:lnTo>
                  <a:lnTo>
                    <a:pt x="142" y="31"/>
                  </a:lnTo>
                  <a:lnTo>
                    <a:pt x="145" y="0"/>
                  </a:lnTo>
                  <a:lnTo>
                    <a:pt x="0" y="0"/>
                  </a:lnTo>
                  <a:lnTo>
                    <a:pt x="142" y="31"/>
                  </a:lnTo>
                  <a:lnTo>
                    <a:pt x="14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08" name="Freeform 54"/>
            <p:cNvSpPr>
              <a:spLocks/>
            </p:cNvSpPr>
            <p:nvPr/>
          </p:nvSpPr>
          <p:spPr bwMode="auto">
            <a:xfrm>
              <a:off x="3695" y="2844"/>
              <a:ext cx="58" cy="17"/>
            </a:xfrm>
            <a:custGeom>
              <a:avLst/>
              <a:gdLst>
                <a:gd name="T0" fmla="*/ 11 w 289"/>
                <a:gd name="T1" fmla="*/ 2 h 85"/>
                <a:gd name="T2" fmla="*/ 12 w 289"/>
                <a:gd name="T3" fmla="*/ 2 h 85"/>
                <a:gd name="T4" fmla="*/ 0 w 289"/>
                <a:gd name="T5" fmla="*/ 0 h 85"/>
                <a:gd name="T6" fmla="*/ 0 w 289"/>
                <a:gd name="T7" fmla="*/ 1 h 85"/>
                <a:gd name="T8" fmla="*/ 11 w 289"/>
                <a:gd name="T9" fmla="*/ 3 h 85"/>
                <a:gd name="T10" fmla="*/ 11 w 289"/>
                <a:gd name="T11" fmla="*/ 3 h 85"/>
                <a:gd name="T12" fmla="*/ 11 w 289"/>
                <a:gd name="T13" fmla="*/ 3 h 85"/>
                <a:gd name="T14" fmla="*/ 11 w 289"/>
                <a:gd name="T15" fmla="*/ 3 h 85"/>
                <a:gd name="T16" fmla="*/ 11 w 289"/>
                <a:gd name="T17" fmla="*/ 3 h 85"/>
                <a:gd name="T18" fmla="*/ 11 w 289"/>
                <a:gd name="T19" fmla="*/ 2 h 8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9" h="85">
                  <a:moveTo>
                    <a:pt x="285" y="54"/>
                  </a:moveTo>
                  <a:lnTo>
                    <a:pt x="289" y="54"/>
                  </a:lnTo>
                  <a:lnTo>
                    <a:pt x="6" y="0"/>
                  </a:lnTo>
                  <a:lnTo>
                    <a:pt x="0" y="31"/>
                  </a:lnTo>
                  <a:lnTo>
                    <a:pt x="282" y="85"/>
                  </a:lnTo>
                  <a:lnTo>
                    <a:pt x="285" y="85"/>
                  </a:lnTo>
                  <a:lnTo>
                    <a:pt x="282" y="85"/>
                  </a:lnTo>
                  <a:lnTo>
                    <a:pt x="284" y="85"/>
                  </a:lnTo>
                  <a:lnTo>
                    <a:pt x="285" y="85"/>
                  </a:lnTo>
                  <a:lnTo>
                    <a:pt x="285"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09" name="Freeform 55"/>
            <p:cNvSpPr>
              <a:spLocks/>
            </p:cNvSpPr>
            <p:nvPr/>
          </p:nvSpPr>
          <p:spPr bwMode="auto">
            <a:xfrm>
              <a:off x="5064" y="2736"/>
              <a:ext cx="18" cy="6"/>
            </a:xfrm>
            <a:custGeom>
              <a:avLst/>
              <a:gdLst>
                <a:gd name="T0" fmla="*/ 4 w 92"/>
                <a:gd name="T1" fmla="*/ 0 h 31"/>
                <a:gd name="T2" fmla="*/ 4 w 92"/>
                <a:gd name="T3" fmla="*/ 0 h 31"/>
                <a:gd name="T4" fmla="*/ 0 w 92"/>
                <a:gd name="T5" fmla="*/ 0 h 31"/>
                <a:gd name="T6" fmla="*/ 0 w 92"/>
                <a:gd name="T7" fmla="*/ 1 h 31"/>
                <a:gd name="T8" fmla="*/ 4 w 92"/>
                <a:gd name="T9" fmla="*/ 1 h 31"/>
                <a:gd name="T10" fmla="*/ 3 w 92"/>
                <a:gd name="T11" fmla="*/ 1 h 31"/>
                <a:gd name="T12" fmla="*/ 4 w 92"/>
                <a:gd name="T13" fmla="*/ 0 h 31"/>
                <a:gd name="T14" fmla="*/ 4 w 92"/>
                <a:gd name="T15" fmla="*/ 0 h 31"/>
                <a:gd name="T16" fmla="*/ 4 w 92"/>
                <a:gd name="T17" fmla="*/ 0 h 31"/>
                <a:gd name="T18" fmla="*/ 4 w 92"/>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2" h="31">
                  <a:moveTo>
                    <a:pt x="92" y="0"/>
                  </a:moveTo>
                  <a:lnTo>
                    <a:pt x="90" y="0"/>
                  </a:lnTo>
                  <a:lnTo>
                    <a:pt x="0" y="0"/>
                  </a:lnTo>
                  <a:lnTo>
                    <a:pt x="0" y="31"/>
                  </a:lnTo>
                  <a:lnTo>
                    <a:pt x="90" y="31"/>
                  </a:lnTo>
                  <a:lnTo>
                    <a:pt x="88" y="31"/>
                  </a:lnTo>
                  <a:lnTo>
                    <a:pt x="92" y="0"/>
                  </a:lnTo>
                  <a:lnTo>
                    <a:pt x="91" y="0"/>
                  </a:lnTo>
                  <a:lnTo>
                    <a:pt x="90" y="0"/>
                  </a:ln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10" name="Freeform 56"/>
            <p:cNvSpPr>
              <a:spLocks/>
            </p:cNvSpPr>
            <p:nvPr/>
          </p:nvSpPr>
          <p:spPr bwMode="auto">
            <a:xfrm>
              <a:off x="5081" y="2736"/>
              <a:ext cx="5" cy="7"/>
            </a:xfrm>
            <a:custGeom>
              <a:avLst/>
              <a:gdLst>
                <a:gd name="T0" fmla="*/ 1 w 23"/>
                <a:gd name="T1" fmla="*/ 0 h 33"/>
                <a:gd name="T2" fmla="*/ 1 w 23"/>
                <a:gd name="T3" fmla="*/ 0 h 33"/>
                <a:gd name="T4" fmla="*/ 0 w 23"/>
                <a:gd name="T5" fmla="*/ 0 h 33"/>
                <a:gd name="T6" fmla="*/ 0 w 23"/>
                <a:gd name="T7" fmla="*/ 1 h 33"/>
                <a:gd name="T8" fmla="*/ 1 w 23"/>
                <a:gd name="T9" fmla="*/ 1 h 33"/>
                <a:gd name="T10" fmla="*/ 0 w 23"/>
                <a:gd name="T11" fmla="*/ 1 h 33"/>
                <a:gd name="T12" fmla="*/ 1 w 23"/>
                <a:gd name="T13" fmla="*/ 0 h 33"/>
                <a:gd name="T14" fmla="*/ 1 w 23"/>
                <a:gd name="T15" fmla="*/ 0 h 33"/>
                <a:gd name="T16" fmla="*/ 1 w 23"/>
                <a:gd name="T17" fmla="*/ 0 h 33"/>
                <a:gd name="T18" fmla="*/ 1 w 23"/>
                <a:gd name="T19" fmla="*/ 0 h 3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3" h="33">
                  <a:moveTo>
                    <a:pt x="23" y="6"/>
                  </a:moveTo>
                  <a:lnTo>
                    <a:pt x="16" y="2"/>
                  </a:lnTo>
                  <a:lnTo>
                    <a:pt x="4" y="0"/>
                  </a:lnTo>
                  <a:lnTo>
                    <a:pt x="0" y="31"/>
                  </a:lnTo>
                  <a:lnTo>
                    <a:pt x="12" y="33"/>
                  </a:lnTo>
                  <a:lnTo>
                    <a:pt x="5" y="30"/>
                  </a:lnTo>
                  <a:lnTo>
                    <a:pt x="23" y="6"/>
                  </a:lnTo>
                  <a:lnTo>
                    <a:pt x="20" y="3"/>
                  </a:lnTo>
                  <a:lnTo>
                    <a:pt x="16" y="2"/>
                  </a:lnTo>
                  <a:lnTo>
                    <a:pt x="23"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11" name="Freeform 57"/>
            <p:cNvSpPr>
              <a:spLocks/>
            </p:cNvSpPr>
            <p:nvPr/>
          </p:nvSpPr>
          <p:spPr bwMode="auto">
            <a:xfrm>
              <a:off x="5082" y="2737"/>
              <a:ext cx="7" cy="7"/>
            </a:xfrm>
            <a:custGeom>
              <a:avLst/>
              <a:gdLst>
                <a:gd name="T0" fmla="*/ 1 w 33"/>
                <a:gd name="T1" fmla="*/ 1 h 32"/>
                <a:gd name="T2" fmla="*/ 1 w 33"/>
                <a:gd name="T3" fmla="*/ 0 h 32"/>
                <a:gd name="T4" fmla="*/ 1 w 33"/>
                <a:gd name="T5" fmla="*/ 0 h 32"/>
                <a:gd name="T6" fmla="*/ 0 w 33"/>
                <a:gd name="T7" fmla="*/ 1 h 32"/>
                <a:gd name="T8" fmla="*/ 0 w 33"/>
                <a:gd name="T9" fmla="*/ 2 h 32"/>
                <a:gd name="T10" fmla="*/ 0 w 33"/>
                <a:gd name="T11" fmla="*/ 1 h 32"/>
                <a:gd name="T12" fmla="*/ 1 w 33"/>
                <a:gd name="T13" fmla="*/ 1 h 32"/>
                <a:gd name="T14" fmla="*/ 1 w 33"/>
                <a:gd name="T15" fmla="*/ 0 h 32"/>
                <a:gd name="T16" fmla="*/ 1 w 33"/>
                <a:gd name="T17" fmla="*/ 0 h 32"/>
                <a:gd name="T18" fmla="*/ 1 w 33"/>
                <a:gd name="T19" fmla="*/ 1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3" h="32">
                  <a:moveTo>
                    <a:pt x="33" y="12"/>
                  </a:moveTo>
                  <a:lnTo>
                    <a:pt x="29" y="7"/>
                  </a:lnTo>
                  <a:lnTo>
                    <a:pt x="18" y="0"/>
                  </a:lnTo>
                  <a:lnTo>
                    <a:pt x="0" y="24"/>
                  </a:lnTo>
                  <a:lnTo>
                    <a:pt x="11" y="32"/>
                  </a:lnTo>
                  <a:lnTo>
                    <a:pt x="7" y="27"/>
                  </a:lnTo>
                  <a:lnTo>
                    <a:pt x="33" y="12"/>
                  </a:lnTo>
                  <a:lnTo>
                    <a:pt x="31" y="8"/>
                  </a:lnTo>
                  <a:lnTo>
                    <a:pt x="29" y="7"/>
                  </a:lnTo>
                  <a:lnTo>
                    <a:pt x="33"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12" name="Freeform 58"/>
            <p:cNvSpPr>
              <a:spLocks/>
            </p:cNvSpPr>
            <p:nvPr/>
          </p:nvSpPr>
          <p:spPr bwMode="auto">
            <a:xfrm>
              <a:off x="5084" y="2740"/>
              <a:ext cx="7" cy="5"/>
            </a:xfrm>
            <a:custGeom>
              <a:avLst/>
              <a:gdLst>
                <a:gd name="T0" fmla="*/ 1 w 35"/>
                <a:gd name="T1" fmla="*/ 1 h 26"/>
                <a:gd name="T2" fmla="*/ 1 w 35"/>
                <a:gd name="T3" fmla="*/ 0 h 26"/>
                <a:gd name="T4" fmla="*/ 1 w 35"/>
                <a:gd name="T5" fmla="*/ 0 h 26"/>
                <a:gd name="T6" fmla="*/ 0 w 35"/>
                <a:gd name="T7" fmla="*/ 1 h 26"/>
                <a:gd name="T8" fmla="*/ 0 w 35"/>
                <a:gd name="T9" fmla="*/ 1 h 26"/>
                <a:gd name="T10" fmla="*/ 0 w 35"/>
                <a:gd name="T11" fmla="*/ 1 h 26"/>
                <a:gd name="T12" fmla="*/ 1 w 35"/>
                <a:gd name="T13" fmla="*/ 1 h 26"/>
                <a:gd name="T14" fmla="*/ 1 w 35"/>
                <a:gd name="T15" fmla="*/ 1 h 26"/>
                <a:gd name="T16" fmla="*/ 1 w 35"/>
                <a:gd name="T17" fmla="*/ 0 h 26"/>
                <a:gd name="T18" fmla="*/ 1 w 35"/>
                <a:gd name="T19" fmla="*/ 1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 h="26">
                  <a:moveTo>
                    <a:pt x="35" y="16"/>
                  </a:moveTo>
                  <a:lnTo>
                    <a:pt x="33" y="11"/>
                  </a:lnTo>
                  <a:lnTo>
                    <a:pt x="26" y="0"/>
                  </a:lnTo>
                  <a:lnTo>
                    <a:pt x="0" y="15"/>
                  </a:lnTo>
                  <a:lnTo>
                    <a:pt x="7" y="26"/>
                  </a:lnTo>
                  <a:lnTo>
                    <a:pt x="4" y="21"/>
                  </a:lnTo>
                  <a:lnTo>
                    <a:pt x="35" y="16"/>
                  </a:lnTo>
                  <a:lnTo>
                    <a:pt x="34" y="13"/>
                  </a:lnTo>
                  <a:lnTo>
                    <a:pt x="33" y="11"/>
                  </a:lnTo>
                  <a:lnTo>
                    <a:pt x="35"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13" name="Freeform 59"/>
            <p:cNvSpPr>
              <a:spLocks/>
            </p:cNvSpPr>
            <p:nvPr/>
          </p:nvSpPr>
          <p:spPr bwMode="auto">
            <a:xfrm>
              <a:off x="5084" y="2743"/>
              <a:ext cx="7" cy="4"/>
            </a:xfrm>
            <a:custGeom>
              <a:avLst/>
              <a:gdLst>
                <a:gd name="T0" fmla="*/ 1 w 33"/>
                <a:gd name="T1" fmla="*/ 1 h 18"/>
                <a:gd name="T2" fmla="*/ 1 w 33"/>
                <a:gd name="T3" fmla="*/ 1 h 18"/>
                <a:gd name="T4" fmla="*/ 1 w 33"/>
                <a:gd name="T5" fmla="*/ 0 h 18"/>
                <a:gd name="T6" fmla="*/ 0 w 33"/>
                <a:gd name="T7" fmla="*/ 0 h 18"/>
                <a:gd name="T8" fmla="*/ 0 w 33"/>
                <a:gd name="T9" fmla="*/ 1 h 18"/>
                <a:gd name="T10" fmla="*/ 0 w 33"/>
                <a:gd name="T11" fmla="*/ 1 h 18"/>
                <a:gd name="T12" fmla="*/ 1 w 33"/>
                <a:gd name="T13" fmla="*/ 1 h 18"/>
                <a:gd name="T14" fmla="*/ 1 w 33"/>
                <a:gd name="T15" fmla="*/ 1 h 18"/>
                <a:gd name="T16" fmla="*/ 1 w 33"/>
                <a:gd name="T17" fmla="*/ 1 h 18"/>
                <a:gd name="T18" fmla="*/ 1 w 33"/>
                <a:gd name="T19" fmla="*/ 1 h 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3" h="18">
                  <a:moveTo>
                    <a:pt x="33" y="16"/>
                  </a:moveTo>
                  <a:lnTo>
                    <a:pt x="33" y="13"/>
                  </a:lnTo>
                  <a:lnTo>
                    <a:pt x="31" y="0"/>
                  </a:lnTo>
                  <a:lnTo>
                    <a:pt x="0" y="5"/>
                  </a:lnTo>
                  <a:lnTo>
                    <a:pt x="3" y="18"/>
                  </a:lnTo>
                  <a:lnTo>
                    <a:pt x="3" y="16"/>
                  </a:lnTo>
                  <a:lnTo>
                    <a:pt x="33" y="16"/>
                  </a:lnTo>
                  <a:lnTo>
                    <a:pt x="33" y="15"/>
                  </a:lnTo>
                  <a:lnTo>
                    <a:pt x="33" y="13"/>
                  </a:lnTo>
                  <a:lnTo>
                    <a:pt x="33"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14" name="Freeform 60"/>
            <p:cNvSpPr>
              <a:spLocks/>
            </p:cNvSpPr>
            <p:nvPr/>
          </p:nvSpPr>
          <p:spPr bwMode="auto">
            <a:xfrm>
              <a:off x="5085" y="2746"/>
              <a:ext cx="6" cy="230"/>
            </a:xfrm>
            <a:custGeom>
              <a:avLst/>
              <a:gdLst>
                <a:gd name="T0" fmla="*/ 1 w 30"/>
                <a:gd name="T1" fmla="*/ 46 h 1150"/>
                <a:gd name="T2" fmla="*/ 1 w 30"/>
                <a:gd name="T3" fmla="*/ 46 h 1150"/>
                <a:gd name="T4" fmla="*/ 1 w 30"/>
                <a:gd name="T5" fmla="*/ 0 h 1150"/>
                <a:gd name="T6" fmla="*/ 0 w 30"/>
                <a:gd name="T7" fmla="*/ 0 h 1150"/>
                <a:gd name="T8" fmla="*/ 0 w 30"/>
                <a:gd name="T9" fmla="*/ 46 h 1150"/>
                <a:gd name="T10" fmla="*/ 0 w 30"/>
                <a:gd name="T11" fmla="*/ 46 h 1150"/>
                <a:gd name="T12" fmla="*/ 1 w 30"/>
                <a:gd name="T13" fmla="*/ 46 h 1150"/>
                <a:gd name="T14" fmla="*/ 1 w 30"/>
                <a:gd name="T15" fmla="*/ 46 h 1150"/>
                <a:gd name="T16" fmla="*/ 1 w 30"/>
                <a:gd name="T17" fmla="*/ 46 h 1150"/>
                <a:gd name="T18" fmla="*/ 1 w 30"/>
                <a:gd name="T19" fmla="*/ 46 h 115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1150">
                  <a:moveTo>
                    <a:pt x="30" y="1150"/>
                  </a:moveTo>
                  <a:lnTo>
                    <a:pt x="30" y="1148"/>
                  </a:lnTo>
                  <a:lnTo>
                    <a:pt x="30" y="0"/>
                  </a:lnTo>
                  <a:lnTo>
                    <a:pt x="0" y="0"/>
                  </a:lnTo>
                  <a:lnTo>
                    <a:pt x="0" y="1148"/>
                  </a:lnTo>
                  <a:lnTo>
                    <a:pt x="0" y="1146"/>
                  </a:lnTo>
                  <a:lnTo>
                    <a:pt x="30" y="1150"/>
                  </a:lnTo>
                  <a:lnTo>
                    <a:pt x="30" y="1149"/>
                  </a:lnTo>
                  <a:lnTo>
                    <a:pt x="30" y="1148"/>
                  </a:lnTo>
                  <a:lnTo>
                    <a:pt x="30" y="115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15" name="Freeform 61"/>
            <p:cNvSpPr>
              <a:spLocks/>
            </p:cNvSpPr>
            <p:nvPr/>
          </p:nvSpPr>
          <p:spPr bwMode="auto">
            <a:xfrm>
              <a:off x="5084" y="2975"/>
              <a:ext cx="7" cy="5"/>
            </a:xfrm>
            <a:custGeom>
              <a:avLst/>
              <a:gdLst>
                <a:gd name="T0" fmla="*/ 1 w 33"/>
                <a:gd name="T1" fmla="*/ 1 h 23"/>
                <a:gd name="T2" fmla="*/ 1 w 33"/>
                <a:gd name="T3" fmla="*/ 1 h 23"/>
                <a:gd name="T4" fmla="*/ 1 w 33"/>
                <a:gd name="T5" fmla="*/ 0 h 23"/>
                <a:gd name="T6" fmla="*/ 0 w 33"/>
                <a:gd name="T7" fmla="*/ 0 h 23"/>
                <a:gd name="T8" fmla="*/ 0 w 33"/>
                <a:gd name="T9" fmla="*/ 1 h 23"/>
                <a:gd name="T10" fmla="*/ 0 w 33"/>
                <a:gd name="T11" fmla="*/ 0 h 23"/>
                <a:gd name="T12" fmla="*/ 1 w 33"/>
                <a:gd name="T13" fmla="*/ 1 h 23"/>
                <a:gd name="T14" fmla="*/ 1 w 33"/>
                <a:gd name="T15" fmla="*/ 1 h 23"/>
                <a:gd name="T16" fmla="*/ 1 w 33"/>
                <a:gd name="T17" fmla="*/ 1 h 23"/>
                <a:gd name="T18" fmla="*/ 1 w 33"/>
                <a:gd name="T19" fmla="*/ 1 h 2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3" h="23">
                  <a:moveTo>
                    <a:pt x="29" y="23"/>
                  </a:moveTo>
                  <a:lnTo>
                    <a:pt x="31" y="17"/>
                  </a:lnTo>
                  <a:lnTo>
                    <a:pt x="33" y="4"/>
                  </a:lnTo>
                  <a:lnTo>
                    <a:pt x="3" y="0"/>
                  </a:lnTo>
                  <a:lnTo>
                    <a:pt x="0" y="13"/>
                  </a:lnTo>
                  <a:lnTo>
                    <a:pt x="3" y="7"/>
                  </a:lnTo>
                  <a:lnTo>
                    <a:pt x="29" y="23"/>
                  </a:lnTo>
                  <a:lnTo>
                    <a:pt x="30" y="21"/>
                  </a:lnTo>
                  <a:lnTo>
                    <a:pt x="31" y="17"/>
                  </a:lnTo>
                  <a:lnTo>
                    <a:pt x="29"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16" name="Freeform 62"/>
            <p:cNvSpPr>
              <a:spLocks/>
            </p:cNvSpPr>
            <p:nvPr/>
          </p:nvSpPr>
          <p:spPr bwMode="auto">
            <a:xfrm>
              <a:off x="5084" y="2977"/>
              <a:ext cx="6" cy="6"/>
            </a:xfrm>
            <a:custGeom>
              <a:avLst/>
              <a:gdLst>
                <a:gd name="T0" fmla="*/ 1 w 33"/>
                <a:gd name="T1" fmla="*/ 1 h 31"/>
                <a:gd name="T2" fmla="*/ 1 w 33"/>
                <a:gd name="T3" fmla="*/ 1 h 31"/>
                <a:gd name="T4" fmla="*/ 1 w 33"/>
                <a:gd name="T5" fmla="*/ 1 h 31"/>
                <a:gd name="T6" fmla="*/ 0 w 33"/>
                <a:gd name="T7" fmla="*/ 0 h 31"/>
                <a:gd name="T8" fmla="*/ 0 w 33"/>
                <a:gd name="T9" fmla="*/ 0 h 31"/>
                <a:gd name="T10" fmla="*/ 0 w 33"/>
                <a:gd name="T11" fmla="*/ 0 h 31"/>
                <a:gd name="T12" fmla="*/ 1 w 33"/>
                <a:gd name="T13" fmla="*/ 1 h 31"/>
                <a:gd name="T14" fmla="*/ 1 w 33"/>
                <a:gd name="T15" fmla="*/ 1 h 31"/>
                <a:gd name="T16" fmla="*/ 1 w 33"/>
                <a:gd name="T17" fmla="*/ 1 h 31"/>
                <a:gd name="T18" fmla="*/ 1 w 33"/>
                <a:gd name="T19" fmla="*/ 1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3" h="31">
                  <a:moveTo>
                    <a:pt x="22" y="31"/>
                  </a:moveTo>
                  <a:lnTo>
                    <a:pt x="26" y="27"/>
                  </a:lnTo>
                  <a:lnTo>
                    <a:pt x="33" y="16"/>
                  </a:lnTo>
                  <a:lnTo>
                    <a:pt x="7" y="0"/>
                  </a:lnTo>
                  <a:lnTo>
                    <a:pt x="0" y="11"/>
                  </a:lnTo>
                  <a:lnTo>
                    <a:pt x="4" y="7"/>
                  </a:lnTo>
                  <a:lnTo>
                    <a:pt x="22" y="31"/>
                  </a:lnTo>
                  <a:lnTo>
                    <a:pt x="24" y="30"/>
                  </a:lnTo>
                  <a:lnTo>
                    <a:pt x="26" y="27"/>
                  </a:lnTo>
                  <a:lnTo>
                    <a:pt x="22" y="3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17" name="Freeform 63"/>
            <p:cNvSpPr>
              <a:spLocks/>
            </p:cNvSpPr>
            <p:nvPr/>
          </p:nvSpPr>
          <p:spPr bwMode="auto">
            <a:xfrm>
              <a:off x="5082" y="2978"/>
              <a:ext cx="6" cy="7"/>
            </a:xfrm>
            <a:custGeom>
              <a:avLst/>
              <a:gdLst>
                <a:gd name="T0" fmla="*/ 0 w 29"/>
                <a:gd name="T1" fmla="*/ 1 h 35"/>
                <a:gd name="T2" fmla="*/ 1 w 29"/>
                <a:gd name="T3" fmla="*/ 1 h 35"/>
                <a:gd name="T4" fmla="*/ 1 w 29"/>
                <a:gd name="T5" fmla="*/ 1 h 35"/>
                <a:gd name="T6" fmla="*/ 0 w 29"/>
                <a:gd name="T7" fmla="*/ 0 h 35"/>
                <a:gd name="T8" fmla="*/ 0 w 29"/>
                <a:gd name="T9" fmla="*/ 0 h 35"/>
                <a:gd name="T10" fmla="*/ 0 w 29"/>
                <a:gd name="T11" fmla="*/ 0 h 35"/>
                <a:gd name="T12" fmla="*/ 0 w 29"/>
                <a:gd name="T13" fmla="*/ 1 h 35"/>
                <a:gd name="T14" fmla="*/ 1 w 29"/>
                <a:gd name="T15" fmla="*/ 1 h 35"/>
                <a:gd name="T16" fmla="*/ 1 w 29"/>
                <a:gd name="T17" fmla="*/ 1 h 35"/>
                <a:gd name="T18" fmla="*/ 0 w 29"/>
                <a:gd name="T19" fmla="*/ 1 h 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9" h="35">
                  <a:moveTo>
                    <a:pt x="11" y="35"/>
                  </a:moveTo>
                  <a:lnTo>
                    <a:pt x="18" y="32"/>
                  </a:lnTo>
                  <a:lnTo>
                    <a:pt x="29" y="24"/>
                  </a:lnTo>
                  <a:lnTo>
                    <a:pt x="11" y="0"/>
                  </a:lnTo>
                  <a:lnTo>
                    <a:pt x="0" y="8"/>
                  </a:lnTo>
                  <a:lnTo>
                    <a:pt x="7" y="4"/>
                  </a:lnTo>
                  <a:lnTo>
                    <a:pt x="11" y="35"/>
                  </a:lnTo>
                  <a:lnTo>
                    <a:pt x="15" y="34"/>
                  </a:lnTo>
                  <a:lnTo>
                    <a:pt x="18" y="32"/>
                  </a:lnTo>
                  <a:lnTo>
                    <a:pt x="11"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18" name="Freeform 64"/>
            <p:cNvSpPr>
              <a:spLocks/>
            </p:cNvSpPr>
            <p:nvPr/>
          </p:nvSpPr>
          <p:spPr bwMode="auto">
            <a:xfrm>
              <a:off x="5081" y="2979"/>
              <a:ext cx="3" cy="7"/>
            </a:xfrm>
            <a:custGeom>
              <a:avLst/>
              <a:gdLst>
                <a:gd name="T0" fmla="*/ 0 w 16"/>
                <a:gd name="T1" fmla="*/ 1 h 33"/>
                <a:gd name="T2" fmla="*/ 0 w 16"/>
                <a:gd name="T3" fmla="*/ 1 h 33"/>
                <a:gd name="T4" fmla="*/ 1 w 16"/>
                <a:gd name="T5" fmla="*/ 1 h 33"/>
                <a:gd name="T6" fmla="*/ 0 w 16"/>
                <a:gd name="T7" fmla="*/ 0 h 33"/>
                <a:gd name="T8" fmla="*/ 0 w 16"/>
                <a:gd name="T9" fmla="*/ 0 h 33"/>
                <a:gd name="T10" fmla="*/ 0 w 16"/>
                <a:gd name="T11" fmla="*/ 0 h 33"/>
                <a:gd name="T12" fmla="*/ 0 w 16"/>
                <a:gd name="T13" fmla="*/ 1 h 33"/>
                <a:gd name="T14" fmla="*/ 0 w 16"/>
                <a:gd name="T15" fmla="*/ 1 h 33"/>
                <a:gd name="T16" fmla="*/ 0 w 16"/>
                <a:gd name="T17" fmla="*/ 1 h 33"/>
                <a:gd name="T18" fmla="*/ 0 w 16"/>
                <a:gd name="T19" fmla="*/ 1 h 3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6" h="33">
                  <a:moveTo>
                    <a:pt x="2" y="33"/>
                  </a:moveTo>
                  <a:lnTo>
                    <a:pt x="4" y="33"/>
                  </a:lnTo>
                  <a:lnTo>
                    <a:pt x="16" y="31"/>
                  </a:lnTo>
                  <a:lnTo>
                    <a:pt x="12" y="0"/>
                  </a:lnTo>
                  <a:lnTo>
                    <a:pt x="0" y="3"/>
                  </a:lnTo>
                  <a:lnTo>
                    <a:pt x="2" y="3"/>
                  </a:lnTo>
                  <a:lnTo>
                    <a:pt x="2" y="33"/>
                  </a:lnTo>
                  <a:lnTo>
                    <a:pt x="3" y="33"/>
                  </a:lnTo>
                  <a:lnTo>
                    <a:pt x="4" y="33"/>
                  </a:lnTo>
                  <a:lnTo>
                    <a:pt x="2" y="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19" name="Freeform 65"/>
            <p:cNvSpPr>
              <a:spLocks/>
            </p:cNvSpPr>
            <p:nvPr/>
          </p:nvSpPr>
          <p:spPr bwMode="auto">
            <a:xfrm>
              <a:off x="5063" y="2980"/>
              <a:ext cx="19" cy="6"/>
            </a:xfrm>
            <a:custGeom>
              <a:avLst/>
              <a:gdLst>
                <a:gd name="T0" fmla="*/ 0 w 92"/>
                <a:gd name="T1" fmla="*/ 1 h 30"/>
                <a:gd name="T2" fmla="*/ 0 w 92"/>
                <a:gd name="T3" fmla="*/ 1 h 30"/>
                <a:gd name="T4" fmla="*/ 4 w 92"/>
                <a:gd name="T5" fmla="*/ 1 h 30"/>
                <a:gd name="T6" fmla="*/ 4 w 92"/>
                <a:gd name="T7" fmla="*/ 0 h 30"/>
                <a:gd name="T8" fmla="*/ 0 w 92"/>
                <a:gd name="T9" fmla="*/ 0 h 30"/>
                <a:gd name="T10" fmla="*/ 0 w 92"/>
                <a:gd name="T11" fmla="*/ 0 h 30"/>
                <a:gd name="T12" fmla="*/ 0 w 92"/>
                <a:gd name="T13" fmla="*/ 1 h 30"/>
                <a:gd name="T14" fmla="*/ 0 w 92"/>
                <a:gd name="T15" fmla="*/ 1 h 30"/>
                <a:gd name="T16" fmla="*/ 0 w 92"/>
                <a:gd name="T17" fmla="*/ 1 h 30"/>
                <a:gd name="T18" fmla="*/ 0 w 92"/>
                <a:gd name="T19" fmla="*/ 1 h 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2" h="30">
                  <a:moveTo>
                    <a:pt x="0" y="30"/>
                  </a:moveTo>
                  <a:lnTo>
                    <a:pt x="2" y="30"/>
                  </a:lnTo>
                  <a:lnTo>
                    <a:pt x="92" y="30"/>
                  </a:lnTo>
                  <a:lnTo>
                    <a:pt x="92" y="0"/>
                  </a:lnTo>
                  <a:lnTo>
                    <a:pt x="2" y="0"/>
                  </a:lnTo>
                  <a:lnTo>
                    <a:pt x="4" y="0"/>
                  </a:lnTo>
                  <a:lnTo>
                    <a:pt x="0" y="30"/>
                  </a:lnTo>
                  <a:lnTo>
                    <a:pt x="1" y="30"/>
                  </a:lnTo>
                  <a:lnTo>
                    <a:pt x="2" y="30"/>
                  </a:lnTo>
                  <a:lnTo>
                    <a:pt x="0" y="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20" name="Freeform 66"/>
            <p:cNvSpPr>
              <a:spLocks/>
            </p:cNvSpPr>
            <p:nvPr/>
          </p:nvSpPr>
          <p:spPr bwMode="auto">
            <a:xfrm>
              <a:off x="5059" y="2979"/>
              <a:ext cx="5" cy="7"/>
            </a:xfrm>
            <a:custGeom>
              <a:avLst/>
              <a:gdLst>
                <a:gd name="T0" fmla="*/ 0 w 24"/>
                <a:gd name="T1" fmla="*/ 1 h 33"/>
                <a:gd name="T2" fmla="*/ 0 w 24"/>
                <a:gd name="T3" fmla="*/ 1 h 33"/>
                <a:gd name="T4" fmla="*/ 1 w 24"/>
                <a:gd name="T5" fmla="*/ 1 h 33"/>
                <a:gd name="T6" fmla="*/ 1 w 24"/>
                <a:gd name="T7" fmla="*/ 0 h 33"/>
                <a:gd name="T8" fmla="*/ 1 w 24"/>
                <a:gd name="T9" fmla="*/ 0 h 33"/>
                <a:gd name="T10" fmla="*/ 1 w 24"/>
                <a:gd name="T11" fmla="*/ 0 h 33"/>
                <a:gd name="T12" fmla="*/ 0 w 24"/>
                <a:gd name="T13" fmla="*/ 1 h 33"/>
                <a:gd name="T14" fmla="*/ 0 w 24"/>
                <a:gd name="T15" fmla="*/ 1 h 33"/>
                <a:gd name="T16" fmla="*/ 0 w 24"/>
                <a:gd name="T17" fmla="*/ 1 h 33"/>
                <a:gd name="T18" fmla="*/ 0 w 24"/>
                <a:gd name="T19" fmla="*/ 1 h 3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4" h="33">
                  <a:moveTo>
                    <a:pt x="0" y="28"/>
                  </a:moveTo>
                  <a:lnTo>
                    <a:pt x="8" y="31"/>
                  </a:lnTo>
                  <a:lnTo>
                    <a:pt x="20" y="33"/>
                  </a:lnTo>
                  <a:lnTo>
                    <a:pt x="24" y="3"/>
                  </a:lnTo>
                  <a:lnTo>
                    <a:pt x="12" y="0"/>
                  </a:lnTo>
                  <a:lnTo>
                    <a:pt x="20" y="4"/>
                  </a:lnTo>
                  <a:lnTo>
                    <a:pt x="0" y="28"/>
                  </a:lnTo>
                  <a:lnTo>
                    <a:pt x="3" y="30"/>
                  </a:lnTo>
                  <a:lnTo>
                    <a:pt x="8" y="31"/>
                  </a:lnTo>
                  <a:lnTo>
                    <a:pt x="0"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21" name="Freeform 67"/>
            <p:cNvSpPr>
              <a:spLocks/>
            </p:cNvSpPr>
            <p:nvPr/>
          </p:nvSpPr>
          <p:spPr bwMode="auto">
            <a:xfrm>
              <a:off x="5057" y="2978"/>
              <a:ext cx="6" cy="7"/>
            </a:xfrm>
            <a:custGeom>
              <a:avLst/>
              <a:gdLst>
                <a:gd name="T0" fmla="*/ 0 w 32"/>
                <a:gd name="T1" fmla="*/ 1 h 32"/>
                <a:gd name="T2" fmla="*/ 0 w 32"/>
                <a:gd name="T3" fmla="*/ 1 h 32"/>
                <a:gd name="T4" fmla="*/ 0 w 32"/>
                <a:gd name="T5" fmla="*/ 2 h 32"/>
                <a:gd name="T6" fmla="*/ 1 w 32"/>
                <a:gd name="T7" fmla="*/ 0 h 32"/>
                <a:gd name="T8" fmla="*/ 1 w 32"/>
                <a:gd name="T9" fmla="*/ 0 h 32"/>
                <a:gd name="T10" fmla="*/ 1 w 32"/>
                <a:gd name="T11" fmla="*/ 0 h 32"/>
                <a:gd name="T12" fmla="*/ 0 w 32"/>
                <a:gd name="T13" fmla="*/ 1 h 32"/>
                <a:gd name="T14" fmla="*/ 0 w 32"/>
                <a:gd name="T15" fmla="*/ 1 h 32"/>
                <a:gd name="T16" fmla="*/ 0 w 32"/>
                <a:gd name="T17" fmla="*/ 1 h 32"/>
                <a:gd name="T18" fmla="*/ 0 w 32"/>
                <a:gd name="T19" fmla="*/ 1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2" h="32">
                  <a:moveTo>
                    <a:pt x="0" y="21"/>
                  </a:moveTo>
                  <a:lnTo>
                    <a:pt x="2" y="24"/>
                  </a:lnTo>
                  <a:lnTo>
                    <a:pt x="12" y="32"/>
                  </a:lnTo>
                  <a:lnTo>
                    <a:pt x="32" y="8"/>
                  </a:lnTo>
                  <a:lnTo>
                    <a:pt x="22" y="0"/>
                  </a:lnTo>
                  <a:lnTo>
                    <a:pt x="24" y="3"/>
                  </a:lnTo>
                  <a:lnTo>
                    <a:pt x="0" y="21"/>
                  </a:lnTo>
                  <a:lnTo>
                    <a:pt x="1" y="23"/>
                  </a:lnTo>
                  <a:lnTo>
                    <a:pt x="2" y="24"/>
                  </a:lnTo>
                  <a:lnTo>
                    <a:pt x="0" y="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22" name="Freeform 68"/>
            <p:cNvSpPr>
              <a:spLocks/>
            </p:cNvSpPr>
            <p:nvPr/>
          </p:nvSpPr>
          <p:spPr bwMode="auto">
            <a:xfrm>
              <a:off x="5055" y="2977"/>
              <a:ext cx="7" cy="5"/>
            </a:xfrm>
            <a:custGeom>
              <a:avLst/>
              <a:gdLst>
                <a:gd name="T0" fmla="*/ 0 w 35"/>
                <a:gd name="T1" fmla="*/ 0 h 29"/>
                <a:gd name="T2" fmla="*/ 0 w 35"/>
                <a:gd name="T3" fmla="*/ 1 h 29"/>
                <a:gd name="T4" fmla="*/ 0 w 35"/>
                <a:gd name="T5" fmla="*/ 1 h 29"/>
                <a:gd name="T6" fmla="*/ 1 w 35"/>
                <a:gd name="T7" fmla="*/ 0 h 29"/>
                <a:gd name="T8" fmla="*/ 1 w 35"/>
                <a:gd name="T9" fmla="*/ 0 h 29"/>
                <a:gd name="T10" fmla="*/ 1 w 35"/>
                <a:gd name="T11" fmla="*/ 0 h 29"/>
                <a:gd name="T12" fmla="*/ 0 w 35"/>
                <a:gd name="T13" fmla="*/ 0 h 29"/>
                <a:gd name="T14" fmla="*/ 0 w 35"/>
                <a:gd name="T15" fmla="*/ 1 h 29"/>
                <a:gd name="T16" fmla="*/ 0 w 35"/>
                <a:gd name="T17" fmla="*/ 1 h 29"/>
                <a:gd name="T18" fmla="*/ 0 w 35"/>
                <a:gd name="T19" fmla="*/ 0 h 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 h="29">
                  <a:moveTo>
                    <a:pt x="0" y="11"/>
                  </a:moveTo>
                  <a:lnTo>
                    <a:pt x="3" y="18"/>
                  </a:lnTo>
                  <a:lnTo>
                    <a:pt x="11" y="29"/>
                  </a:lnTo>
                  <a:lnTo>
                    <a:pt x="35" y="11"/>
                  </a:lnTo>
                  <a:lnTo>
                    <a:pt x="27" y="0"/>
                  </a:lnTo>
                  <a:lnTo>
                    <a:pt x="31" y="7"/>
                  </a:lnTo>
                  <a:lnTo>
                    <a:pt x="0" y="11"/>
                  </a:lnTo>
                  <a:lnTo>
                    <a:pt x="1" y="15"/>
                  </a:lnTo>
                  <a:lnTo>
                    <a:pt x="3" y="18"/>
                  </a:lnTo>
                  <a:lnTo>
                    <a:pt x="0" y="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23" name="Freeform 69"/>
            <p:cNvSpPr>
              <a:spLocks/>
            </p:cNvSpPr>
            <p:nvPr/>
          </p:nvSpPr>
          <p:spPr bwMode="auto">
            <a:xfrm>
              <a:off x="5054" y="2975"/>
              <a:ext cx="7" cy="4"/>
            </a:xfrm>
            <a:custGeom>
              <a:avLst/>
              <a:gdLst>
                <a:gd name="T0" fmla="*/ 0 w 33"/>
                <a:gd name="T1" fmla="*/ 0 h 17"/>
                <a:gd name="T2" fmla="*/ 0 w 33"/>
                <a:gd name="T3" fmla="*/ 0 h 17"/>
                <a:gd name="T4" fmla="*/ 0 w 33"/>
                <a:gd name="T5" fmla="*/ 1 h 17"/>
                <a:gd name="T6" fmla="*/ 1 w 33"/>
                <a:gd name="T7" fmla="*/ 1 h 17"/>
                <a:gd name="T8" fmla="*/ 1 w 33"/>
                <a:gd name="T9" fmla="*/ 0 h 17"/>
                <a:gd name="T10" fmla="*/ 1 w 33"/>
                <a:gd name="T11" fmla="*/ 0 h 17"/>
                <a:gd name="T12" fmla="*/ 0 w 33"/>
                <a:gd name="T13" fmla="*/ 0 h 17"/>
                <a:gd name="T14" fmla="*/ 0 w 33"/>
                <a:gd name="T15" fmla="*/ 0 h 17"/>
                <a:gd name="T16" fmla="*/ 0 w 33"/>
                <a:gd name="T17" fmla="*/ 0 h 17"/>
                <a:gd name="T18" fmla="*/ 0 w 33"/>
                <a:gd name="T19" fmla="*/ 0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3" h="17">
                  <a:moveTo>
                    <a:pt x="0" y="2"/>
                  </a:moveTo>
                  <a:lnTo>
                    <a:pt x="0" y="4"/>
                  </a:lnTo>
                  <a:lnTo>
                    <a:pt x="2" y="17"/>
                  </a:lnTo>
                  <a:lnTo>
                    <a:pt x="33" y="13"/>
                  </a:lnTo>
                  <a:lnTo>
                    <a:pt x="31" y="0"/>
                  </a:lnTo>
                  <a:lnTo>
                    <a:pt x="31" y="2"/>
                  </a:lnTo>
                  <a:lnTo>
                    <a:pt x="0" y="2"/>
                  </a:lnTo>
                  <a:lnTo>
                    <a:pt x="0" y="3"/>
                  </a:lnTo>
                  <a:lnTo>
                    <a:pt x="0" y="4"/>
                  </a:lnTo>
                  <a:lnTo>
                    <a:pt x="0"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24" name="Freeform 70"/>
            <p:cNvSpPr>
              <a:spLocks/>
            </p:cNvSpPr>
            <p:nvPr/>
          </p:nvSpPr>
          <p:spPr bwMode="auto">
            <a:xfrm>
              <a:off x="5054" y="2746"/>
              <a:ext cx="6" cy="230"/>
            </a:xfrm>
            <a:custGeom>
              <a:avLst/>
              <a:gdLst>
                <a:gd name="T0" fmla="*/ 0 w 31"/>
                <a:gd name="T1" fmla="*/ 0 h 1151"/>
                <a:gd name="T2" fmla="*/ 0 w 31"/>
                <a:gd name="T3" fmla="*/ 0 h 1151"/>
                <a:gd name="T4" fmla="*/ 0 w 31"/>
                <a:gd name="T5" fmla="*/ 46 h 1151"/>
                <a:gd name="T6" fmla="*/ 1 w 31"/>
                <a:gd name="T7" fmla="*/ 46 h 1151"/>
                <a:gd name="T8" fmla="*/ 1 w 31"/>
                <a:gd name="T9" fmla="*/ 0 h 1151"/>
                <a:gd name="T10" fmla="*/ 1 w 31"/>
                <a:gd name="T11" fmla="*/ 0 h 1151"/>
                <a:gd name="T12" fmla="*/ 0 w 31"/>
                <a:gd name="T13" fmla="*/ 0 h 1151"/>
                <a:gd name="T14" fmla="*/ 0 w 31"/>
                <a:gd name="T15" fmla="*/ 0 h 1151"/>
                <a:gd name="T16" fmla="*/ 0 w 31"/>
                <a:gd name="T17" fmla="*/ 0 h 1151"/>
                <a:gd name="T18" fmla="*/ 0 w 31"/>
                <a:gd name="T19" fmla="*/ 0 h 115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1151">
                  <a:moveTo>
                    <a:pt x="0" y="0"/>
                  </a:moveTo>
                  <a:lnTo>
                    <a:pt x="0" y="3"/>
                  </a:lnTo>
                  <a:lnTo>
                    <a:pt x="0" y="1151"/>
                  </a:lnTo>
                  <a:lnTo>
                    <a:pt x="31" y="1151"/>
                  </a:lnTo>
                  <a:lnTo>
                    <a:pt x="31" y="3"/>
                  </a:lnTo>
                  <a:lnTo>
                    <a:pt x="31" y="5"/>
                  </a:lnTo>
                  <a:lnTo>
                    <a:pt x="0" y="0"/>
                  </a:lnTo>
                  <a:lnTo>
                    <a:pt x="0" y="2"/>
                  </a:lnTo>
                  <a:lnTo>
                    <a:pt x="0" y="3"/>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25" name="Freeform 71"/>
            <p:cNvSpPr>
              <a:spLocks/>
            </p:cNvSpPr>
            <p:nvPr/>
          </p:nvSpPr>
          <p:spPr bwMode="auto">
            <a:xfrm>
              <a:off x="5054" y="2742"/>
              <a:ext cx="7" cy="5"/>
            </a:xfrm>
            <a:custGeom>
              <a:avLst/>
              <a:gdLst>
                <a:gd name="T0" fmla="*/ 0 w 33"/>
                <a:gd name="T1" fmla="*/ 0 h 24"/>
                <a:gd name="T2" fmla="*/ 0 w 33"/>
                <a:gd name="T3" fmla="*/ 0 h 24"/>
                <a:gd name="T4" fmla="*/ 0 w 33"/>
                <a:gd name="T5" fmla="*/ 1 h 24"/>
                <a:gd name="T6" fmla="*/ 1 w 33"/>
                <a:gd name="T7" fmla="*/ 1 h 24"/>
                <a:gd name="T8" fmla="*/ 1 w 33"/>
                <a:gd name="T9" fmla="*/ 0 h 24"/>
                <a:gd name="T10" fmla="*/ 1 w 33"/>
                <a:gd name="T11" fmla="*/ 1 h 24"/>
                <a:gd name="T12" fmla="*/ 0 w 33"/>
                <a:gd name="T13" fmla="*/ 0 h 24"/>
                <a:gd name="T14" fmla="*/ 0 w 33"/>
                <a:gd name="T15" fmla="*/ 0 h 24"/>
                <a:gd name="T16" fmla="*/ 0 w 33"/>
                <a:gd name="T17" fmla="*/ 0 h 24"/>
                <a:gd name="T18" fmla="*/ 0 w 33"/>
                <a:gd name="T19" fmla="*/ 0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3" h="24">
                  <a:moveTo>
                    <a:pt x="5" y="0"/>
                  </a:moveTo>
                  <a:lnTo>
                    <a:pt x="2" y="6"/>
                  </a:lnTo>
                  <a:lnTo>
                    <a:pt x="0" y="19"/>
                  </a:lnTo>
                  <a:lnTo>
                    <a:pt x="31" y="24"/>
                  </a:lnTo>
                  <a:lnTo>
                    <a:pt x="33" y="11"/>
                  </a:lnTo>
                  <a:lnTo>
                    <a:pt x="29" y="17"/>
                  </a:lnTo>
                  <a:lnTo>
                    <a:pt x="5" y="0"/>
                  </a:lnTo>
                  <a:lnTo>
                    <a:pt x="3" y="3"/>
                  </a:lnTo>
                  <a:lnTo>
                    <a:pt x="2" y="6"/>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26" name="Freeform 72"/>
            <p:cNvSpPr>
              <a:spLocks/>
            </p:cNvSpPr>
            <p:nvPr/>
          </p:nvSpPr>
          <p:spPr bwMode="auto">
            <a:xfrm>
              <a:off x="5055" y="2739"/>
              <a:ext cx="7" cy="6"/>
            </a:xfrm>
            <a:custGeom>
              <a:avLst/>
              <a:gdLst>
                <a:gd name="T0" fmla="*/ 0 w 32"/>
                <a:gd name="T1" fmla="*/ 0 h 32"/>
                <a:gd name="T2" fmla="*/ 0 w 32"/>
                <a:gd name="T3" fmla="*/ 0 h 32"/>
                <a:gd name="T4" fmla="*/ 0 w 32"/>
                <a:gd name="T5" fmla="*/ 1 h 32"/>
                <a:gd name="T6" fmla="*/ 1 w 32"/>
                <a:gd name="T7" fmla="*/ 1 h 32"/>
                <a:gd name="T8" fmla="*/ 2 w 32"/>
                <a:gd name="T9" fmla="*/ 1 h 32"/>
                <a:gd name="T10" fmla="*/ 2 w 32"/>
                <a:gd name="T11" fmla="*/ 1 h 32"/>
                <a:gd name="T12" fmla="*/ 0 w 32"/>
                <a:gd name="T13" fmla="*/ 0 h 32"/>
                <a:gd name="T14" fmla="*/ 0 w 32"/>
                <a:gd name="T15" fmla="*/ 0 h 32"/>
                <a:gd name="T16" fmla="*/ 0 w 32"/>
                <a:gd name="T17" fmla="*/ 0 h 32"/>
                <a:gd name="T18" fmla="*/ 0 w 32"/>
                <a:gd name="T19" fmla="*/ 0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2" h="32">
                  <a:moveTo>
                    <a:pt x="10" y="0"/>
                  </a:moveTo>
                  <a:lnTo>
                    <a:pt x="8" y="4"/>
                  </a:lnTo>
                  <a:lnTo>
                    <a:pt x="0" y="15"/>
                  </a:lnTo>
                  <a:lnTo>
                    <a:pt x="24" y="32"/>
                  </a:lnTo>
                  <a:lnTo>
                    <a:pt x="32" y="21"/>
                  </a:lnTo>
                  <a:lnTo>
                    <a:pt x="30" y="25"/>
                  </a:lnTo>
                  <a:lnTo>
                    <a:pt x="10" y="0"/>
                  </a:lnTo>
                  <a:lnTo>
                    <a:pt x="9" y="1"/>
                  </a:lnTo>
                  <a:lnTo>
                    <a:pt x="8" y="4"/>
                  </a:lnTo>
                  <a:lnTo>
                    <a:pt x="1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27" name="Freeform 73"/>
            <p:cNvSpPr>
              <a:spLocks/>
            </p:cNvSpPr>
            <p:nvPr/>
          </p:nvSpPr>
          <p:spPr bwMode="auto">
            <a:xfrm>
              <a:off x="5057" y="2737"/>
              <a:ext cx="6" cy="7"/>
            </a:xfrm>
            <a:custGeom>
              <a:avLst/>
              <a:gdLst>
                <a:gd name="T0" fmla="*/ 1 w 30"/>
                <a:gd name="T1" fmla="*/ 0 h 36"/>
                <a:gd name="T2" fmla="*/ 0 w 30"/>
                <a:gd name="T3" fmla="*/ 0 h 36"/>
                <a:gd name="T4" fmla="*/ 0 w 30"/>
                <a:gd name="T5" fmla="*/ 0 h 36"/>
                <a:gd name="T6" fmla="*/ 1 w 30"/>
                <a:gd name="T7" fmla="*/ 1 h 36"/>
                <a:gd name="T8" fmla="*/ 1 w 30"/>
                <a:gd name="T9" fmla="*/ 1 h 36"/>
                <a:gd name="T10" fmla="*/ 1 w 30"/>
                <a:gd name="T11" fmla="*/ 1 h 36"/>
                <a:gd name="T12" fmla="*/ 1 w 30"/>
                <a:gd name="T13" fmla="*/ 0 h 36"/>
                <a:gd name="T14" fmla="*/ 1 w 30"/>
                <a:gd name="T15" fmla="*/ 0 h 36"/>
                <a:gd name="T16" fmla="*/ 0 w 30"/>
                <a:gd name="T17" fmla="*/ 0 h 36"/>
                <a:gd name="T18" fmla="*/ 1 w 30"/>
                <a:gd name="T19" fmla="*/ 0 h 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36">
                  <a:moveTo>
                    <a:pt x="18" y="0"/>
                  </a:moveTo>
                  <a:lnTo>
                    <a:pt x="10" y="4"/>
                  </a:lnTo>
                  <a:lnTo>
                    <a:pt x="0" y="11"/>
                  </a:lnTo>
                  <a:lnTo>
                    <a:pt x="20" y="36"/>
                  </a:lnTo>
                  <a:lnTo>
                    <a:pt x="30" y="28"/>
                  </a:lnTo>
                  <a:lnTo>
                    <a:pt x="22" y="31"/>
                  </a:lnTo>
                  <a:lnTo>
                    <a:pt x="18" y="0"/>
                  </a:lnTo>
                  <a:lnTo>
                    <a:pt x="13" y="1"/>
                  </a:lnTo>
                  <a:lnTo>
                    <a:pt x="10" y="4"/>
                  </a:lnTo>
                  <a:lnTo>
                    <a:pt x="1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28" name="Freeform 74"/>
            <p:cNvSpPr>
              <a:spLocks/>
            </p:cNvSpPr>
            <p:nvPr/>
          </p:nvSpPr>
          <p:spPr bwMode="auto">
            <a:xfrm>
              <a:off x="5061" y="2736"/>
              <a:ext cx="3" cy="7"/>
            </a:xfrm>
            <a:custGeom>
              <a:avLst/>
              <a:gdLst>
                <a:gd name="T0" fmla="*/ 1 w 16"/>
                <a:gd name="T1" fmla="*/ 0 h 33"/>
                <a:gd name="T2" fmla="*/ 0 w 16"/>
                <a:gd name="T3" fmla="*/ 0 h 33"/>
                <a:gd name="T4" fmla="*/ 0 w 16"/>
                <a:gd name="T5" fmla="*/ 0 h 33"/>
                <a:gd name="T6" fmla="*/ 0 w 16"/>
                <a:gd name="T7" fmla="*/ 1 h 33"/>
                <a:gd name="T8" fmla="*/ 1 w 16"/>
                <a:gd name="T9" fmla="*/ 1 h 33"/>
                <a:gd name="T10" fmla="*/ 1 w 16"/>
                <a:gd name="T11" fmla="*/ 1 h 33"/>
                <a:gd name="T12" fmla="*/ 1 w 16"/>
                <a:gd name="T13" fmla="*/ 0 h 33"/>
                <a:gd name="T14" fmla="*/ 0 w 16"/>
                <a:gd name="T15" fmla="*/ 0 h 33"/>
                <a:gd name="T16" fmla="*/ 0 w 16"/>
                <a:gd name="T17" fmla="*/ 0 h 33"/>
                <a:gd name="T18" fmla="*/ 1 w 16"/>
                <a:gd name="T19" fmla="*/ 0 h 3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6" h="33">
                  <a:moveTo>
                    <a:pt x="14" y="0"/>
                  </a:moveTo>
                  <a:lnTo>
                    <a:pt x="12" y="0"/>
                  </a:lnTo>
                  <a:lnTo>
                    <a:pt x="0" y="2"/>
                  </a:lnTo>
                  <a:lnTo>
                    <a:pt x="4" y="33"/>
                  </a:lnTo>
                  <a:lnTo>
                    <a:pt x="16" y="31"/>
                  </a:lnTo>
                  <a:lnTo>
                    <a:pt x="14" y="31"/>
                  </a:lnTo>
                  <a:lnTo>
                    <a:pt x="14" y="0"/>
                  </a:lnTo>
                  <a:lnTo>
                    <a:pt x="13" y="0"/>
                  </a:lnTo>
                  <a:lnTo>
                    <a:pt x="12" y="0"/>
                  </a:lnTo>
                  <a:lnTo>
                    <a:pt x="1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29" name="Freeform 75"/>
            <p:cNvSpPr>
              <a:spLocks/>
            </p:cNvSpPr>
            <p:nvPr/>
          </p:nvSpPr>
          <p:spPr bwMode="auto">
            <a:xfrm>
              <a:off x="4888" y="2899"/>
              <a:ext cx="169" cy="7"/>
            </a:xfrm>
            <a:custGeom>
              <a:avLst/>
              <a:gdLst>
                <a:gd name="T0" fmla="*/ 0 w 843"/>
                <a:gd name="T1" fmla="*/ 1 h 31"/>
                <a:gd name="T2" fmla="*/ 1 w 843"/>
                <a:gd name="T3" fmla="*/ 2 h 31"/>
                <a:gd name="T4" fmla="*/ 34 w 843"/>
                <a:gd name="T5" fmla="*/ 2 h 31"/>
                <a:gd name="T6" fmla="*/ 34 w 843"/>
                <a:gd name="T7" fmla="*/ 0 h 31"/>
                <a:gd name="T8" fmla="*/ 1 w 843"/>
                <a:gd name="T9" fmla="*/ 0 h 31"/>
                <a:gd name="T10" fmla="*/ 1 w 843"/>
                <a:gd name="T11" fmla="*/ 1 h 31"/>
                <a:gd name="T12" fmla="*/ 0 w 843"/>
                <a:gd name="T13" fmla="*/ 1 h 31"/>
                <a:gd name="T14" fmla="*/ 0 w 843"/>
                <a:gd name="T15" fmla="*/ 2 h 31"/>
                <a:gd name="T16" fmla="*/ 1 w 843"/>
                <a:gd name="T17" fmla="*/ 2 h 31"/>
                <a:gd name="T18" fmla="*/ 0 w 843"/>
                <a:gd name="T19" fmla="*/ 1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43" h="31">
                  <a:moveTo>
                    <a:pt x="0" y="15"/>
                  </a:moveTo>
                  <a:lnTo>
                    <a:pt x="15" y="31"/>
                  </a:lnTo>
                  <a:lnTo>
                    <a:pt x="843" y="31"/>
                  </a:lnTo>
                  <a:lnTo>
                    <a:pt x="843" y="0"/>
                  </a:lnTo>
                  <a:lnTo>
                    <a:pt x="15" y="0"/>
                  </a:lnTo>
                  <a:lnTo>
                    <a:pt x="31" y="15"/>
                  </a:lnTo>
                  <a:lnTo>
                    <a:pt x="0" y="15"/>
                  </a:lnTo>
                  <a:lnTo>
                    <a:pt x="0" y="31"/>
                  </a:lnTo>
                  <a:lnTo>
                    <a:pt x="15" y="31"/>
                  </a:lnTo>
                  <a:lnTo>
                    <a:pt x="0"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30" name="Freeform 76"/>
            <p:cNvSpPr>
              <a:spLocks/>
            </p:cNvSpPr>
            <p:nvPr/>
          </p:nvSpPr>
          <p:spPr bwMode="auto">
            <a:xfrm>
              <a:off x="4888" y="2811"/>
              <a:ext cx="6" cy="91"/>
            </a:xfrm>
            <a:custGeom>
              <a:avLst/>
              <a:gdLst>
                <a:gd name="T0" fmla="*/ 1 w 31"/>
                <a:gd name="T1" fmla="*/ 0 h 459"/>
                <a:gd name="T2" fmla="*/ 0 w 31"/>
                <a:gd name="T3" fmla="*/ 1 h 459"/>
                <a:gd name="T4" fmla="*/ 0 w 31"/>
                <a:gd name="T5" fmla="*/ 18 h 459"/>
                <a:gd name="T6" fmla="*/ 1 w 31"/>
                <a:gd name="T7" fmla="*/ 18 h 459"/>
                <a:gd name="T8" fmla="*/ 1 w 31"/>
                <a:gd name="T9" fmla="*/ 1 h 459"/>
                <a:gd name="T10" fmla="*/ 1 w 31"/>
                <a:gd name="T11" fmla="*/ 1 h 459"/>
                <a:gd name="T12" fmla="*/ 1 w 31"/>
                <a:gd name="T13" fmla="*/ 0 h 459"/>
                <a:gd name="T14" fmla="*/ 0 w 31"/>
                <a:gd name="T15" fmla="*/ 0 h 459"/>
                <a:gd name="T16" fmla="*/ 0 w 31"/>
                <a:gd name="T17" fmla="*/ 1 h 459"/>
                <a:gd name="T18" fmla="*/ 1 w 31"/>
                <a:gd name="T19" fmla="*/ 0 h 45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459">
                  <a:moveTo>
                    <a:pt x="15" y="0"/>
                  </a:moveTo>
                  <a:lnTo>
                    <a:pt x="0" y="16"/>
                  </a:lnTo>
                  <a:lnTo>
                    <a:pt x="0" y="459"/>
                  </a:lnTo>
                  <a:lnTo>
                    <a:pt x="31" y="459"/>
                  </a:lnTo>
                  <a:lnTo>
                    <a:pt x="31" y="16"/>
                  </a:lnTo>
                  <a:lnTo>
                    <a:pt x="15" y="31"/>
                  </a:lnTo>
                  <a:lnTo>
                    <a:pt x="15" y="0"/>
                  </a:lnTo>
                  <a:lnTo>
                    <a:pt x="0" y="0"/>
                  </a:lnTo>
                  <a:lnTo>
                    <a:pt x="0" y="16"/>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31" name="Freeform 77"/>
            <p:cNvSpPr>
              <a:spLocks/>
            </p:cNvSpPr>
            <p:nvPr/>
          </p:nvSpPr>
          <p:spPr bwMode="auto">
            <a:xfrm>
              <a:off x="4891" y="2811"/>
              <a:ext cx="169" cy="6"/>
            </a:xfrm>
            <a:custGeom>
              <a:avLst/>
              <a:gdLst>
                <a:gd name="T0" fmla="*/ 34 w 843"/>
                <a:gd name="T1" fmla="*/ 1 h 31"/>
                <a:gd name="T2" fmla="*/ 33 w 843"/>
                <a:gd name="T3" fmla="*/ 0 h 31"/>
                <a:gd name="T4" fmla="*/ 0 w 843"/>
                <a:gd name="T5" fmla="*/ 0 h 31"/>
                <a:gd name="T6" fmla="*/ 0 w 843"/>
                <a:gd name="T7" fmla="*/ 1 h 31"/>
                <a:gd name="T8" fmla="*/ 33 w 843"/>
                <a:gd name="T9" fmla="*/ 1 h 31"/>
                <a:gd name="T10" fmla="*/ 33 w 843"/>
                <a:gd name="T11" fmla="*/ 1 h 31"/>
                <a:gd name="T12" fmla="*/ 34 w 843"/>
                <a:gd name="T13" fmla="*/ 1 h 31"/>
                <a:gd name="T14" fmla="*/ 34 w 843"/>
                <a:gd name="T15" fmla="*/ 0 h 31"/>
                <a:gd name="T16" fmla="*/ 33 w 843"/>
                <a:gd name="T17" fmla="*/ 0 h 31"/>
                <a:gd name="T18" fmla="*/ 34 w 843"/>
                <a:gd name="T19" fmla="*/ 1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43" h="31">
                  <a:moveTo>
                    <a:pt x="843" y="16"/>
                  </a:moveTo>
                  <a:lnTo>
                    <a:pt x="828" y="0"/>
                  </a:lnTo>
                  <a:lnTo>
                    <a:pt x="0" y="0"/>
                  </a:lnTo>
                  <a:lnTo>
                    <a:pt x="0" y="31"/>
                  </a:lnTo>
                  <a:lnTo>
                    <a:pt x="828" y="31"/>
                  </a:lnTo>
                  <a:lnTo>
                    <a:pt x="812" y="16"/>
                  </a:lnTo>
                  <a:lnTo>
                    <a:pt x="843" y="16"/>
                  </a:lnTo>
                  <a:lnTo>
                    <a:pt x="843" y="0"/>
                  </a:lnTo>
                  <a:lnTo>
                    <a:pt x="828" y="0"/>
                  </a:lnTo>
                  <a:lnTo>
                    <a:pt x="843"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32" name="Freeform 78"/>
            <p:cNvSpPr>
              <a:spLocks/>
            </p:cNvSpPr>
            <p:nvPr/>
          </p:nvSpPr>
          <p:spPr bwMode="auto">
            <a:xfrm>
              <a:off x="5053" y="2814"/>
              <a:ext cx="7" cy="92"/>
            </a:xfrm>
            <a:custGeom>
              <a:avLst/>
              <a:gdLst>
                <a:gd name="T0" fmla="*/ 1 w 31"/>
                <a:gd name="T1" fmla="*/ 18 h 459"/>
                <a:gd name="T2" fmla="*/ 2 w 31"/>
                <a:gd name="T3" fmla="*/ 18 h 459"/>
                <a:gd name="T4" fmla="*/ 2 w 31"/>
                <a:gd name="T5" fmla="*/ 0 h 459"/>
                <a:gd name="T6" fmla="*/ 0 w 31"/>
                <a:gd name="T7" fmla="*/ 0 h 459"/>
                <a:gd name="T8" fmla="*/ 0 w 31"/>
                <a:gd name="T9" fmla="*/ 18 h 459"/>
                <a:gd name="T10" fmla="*/ 1 w 31"/>
                <a:gd name="T11" fmla="*/ 17 h 459"/>
                <a:gd name="T12" fmla="*/ 1 w 31"/>
                <a:gd name="T13" fmla="*/ 18 h 459"/>
                <a:gd name="T14" fmla="*/ 2 w 31"/>
                <a:gd name="T15" fmla="*/ 18 h 459"/>
                <a:gd name="T16" fmla="*/ 2 w 31"/>
                <a:gd name="T17" fmla="*/ 18 h 459"/>
                <a:gd name="T18" fmla="*/ 1 w 31"/>
                <a:gd name="T19" fmla="*/ 18 h 45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459">
                  <a:moveTo>
                    <a:pt x="16" y="459"/>
                  </a:moveTo>
                  <a:lnTo>
                    <a:pt x="31" y="443"/>
                  </a:lnTo>
                  <a:lnTo>
                    <a:pt x="31" y="0"/>
                  </a:lnTo>
                  <a:lnTo>
                    <a:pt x="0" y="0"/>
                  </a:lnTo>
                  <a:lnTo>
                    <a:pt x="0" y="443"/>
                  </a:lnTo>
                  <a:lnTo>
                    <a:pt x="16" y="428"/>
                  </a:lnTo>
                  <a:lnTo>
                    <a:pt x="16" y="459"/>
                  </a:lnTo>
                  <a:lnTo>
                    <a:pt x="31" y="459"/>
                  </a:lnTo>
                  <a:lnTo>
                    <a:pt x="31" y="443"/>
                  </a:lnTo>
                  <a:lnTo>
                    <a:pt x="16" y="45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33" name="Freeform 79"/>
            <p:cNvSpPr>
              <a:spLocks/>
            </p:cNvSpPr>
            <p:nvPr/>
          </p:nvSpPr>
          <p:spPr bwMode="auto">
            <a:xfrm>
              <a:off x="4903" y="2839"/>
              <a:ext cx="138" cy="6"/>
            </a:xfrm>
            <a:custGeom>
              <a:avLst/>
              <a:gdLst>
                <a:gd name="T0" fmla="*/ 26 w 690"/>
                <a:gd name="T1" fmla="*/ 1 h 31"/>
                <a:gd name="T2" fmla="*/ 27 w 690"/>
                <a:gd name="T3" fmla="*/ 0 h 31"/>
                <a:gd name="T4" fmla="*/ 0 w 690"/>
                <a:gd name="T5" fmla="*/ 0 h 31"/>
                <a:gd name="T6" fmla="*/ 0 w 690"/>
                <a:gd name="T7" fmla="*/ 1 h 31"/>
                <a:gd name="T8" fmla="*/ 27 w 690"/>
                <a:gd name="T9" fmla="*/ 1 h 31"/>
                <a:gd name="T10" fmla="*/ 28 w 690"/>
                <a:gd name="T11" fmla="*/ 1 h 31"/>
                <a:gd name="T12" fmla="*/ 27 w 690"/>
                <a:gd name="T13" fmla="*/ 1 h 31"/>
                <a:gd name="T14" fmla="*/ 28 w 690"/>
                <a:gd name="T15" fmla="*/ 1 h 31"/>
                <a:gd name="T16" fmla="*/ 28 w 690"/>
                <a:gd name="T17" fmla="*/ 1 h 31"/>
                <a:gd name="T18" fmla="*/ 26 w 690"/>
                <a:gd name="T19" fmla="*/ 1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90" h="31">
                  <a:moveTo>
                    <a:pt x="659" y="16"/>
                  </a:moveTo>
                  <a:lnTo>
                    <a:pt x="675" y="0"/>
                  </a:lnTo>
                  <a:lnTo>
                    <a:pt x="0" y="0"/>
                  </a:lnTo>
                  <a:lnTo>
                    <a:pt x="0" y="31"/>
                  </a:lnTo>
                  <a:lnTo>
                    <a:pt x="675" y="31"/>
                  </a:lnTo>
                  <a:lnTo>
                    <a:pt x="690" y="16"/>
                  </a:lnTo>
                  <a:lnTo>
                    <a:pt x="675" y="31"/>
                  </a:lnTo>
                  <a:lnTo>
                    <a:pt x="690" y="31"/>
                  </a:lnTo>
                  <a:lnTo>
                    <a:pt x="690" y="16"/>
                  </a:lnTo>
                  <a:lnTo>
                    <a:pt x="659"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34" name="Freeform 80"/>
            <p:cNvSpPr>
              <a:spLocks/>
            </p:cNvSpPr>
            <p:nvPr/>
          </p:nvSpPr>
          <p:spPr bwMode="auto">
            <a:xfrm>
              <a:off x="5035" y="2820"/>
              <a:ext cx="6" cy="22"/>
            </a:xfrm>
            <a:custGeom>
              <a:avLst/>
              <a:gdLst>
                <a:gd name="T0" fmla="*/ 1 w 31"/>
                <a:gd name="T1" fmla="*/ 0 h 108"/>
                <a:gd name="T2" fmla="*/ 0 w 31"/>
                <a:gd name="T3" fmla="*/ 0 h 108"/>
                <a:gd name="T4" fmla="*/ 0 w 31"/>
                <a:gd name="T5" fmla="*/ 4 h 108"/>
                <a:gd name="T6" fmla="*/ 1 w 31"/>
                <a:gd name="T7" fmla="*/ 4 h 108"/>
                <a:gd name="T8" fmla="*/ 1 w 31"/>
                <a:gd name="T9" fmla="*/ 0 h 108"/>
                <a:gd name="T10" fmla="*/ 1 w 31"/>
                <a:gd name="T11" fmla="*/ 0 h 10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 h="108">
                  <a:moveTo>
                    <a:pt x="16" y="0"/>
                  </a:moveTo>
                  <a:lnTo>
                    <a:pt x="0" y="0"/>
                  </a:lnTo>
                  <a:lnTo>
                    <a:pt x="0" y="108"/>
                  </a:lnTo>
                  <a:lnTo>
                    <a:pt x="31" y="108"/>
                  </a:lnTo>
                  <a:lnTo>
                    <a:pt x="31" y="0"/>
                  </a:lnTo>
                  <a:lnTo>
                    <a:pt x="1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35" name="Freeform 81"/>
            <p:cNvSpPr>
              <a:spLocks/>
            </p:cNvSpPr>
            <p:nvPr/>
          </p:nvSpPr>
          <p:spPr bwMode="auto">
            <a:xfrm>
              <a:off x="4903" y="2867"/>
              <a:ext cx="138" cy="6"/>
            </a:xfrm>
            <a:custGeom>
              <a:avLst/>
              <a:gdLst>
                <a:gd name="T0" fmla="*/ 28 w 690"/>
                <a:gd name="T1" fmla="*/ 1 h 31"/>
                <a:gd name="T2" fmla="*/ 27 w 690"/>
                <a:gd name="T3" fmla="*/ 0 h 31"/>
                <a:gd name="T4" fmla="*/ 0 w 690"/>
                <a:gd name="T5" fmla="*/ 0 h 31"/>
                <a:gd name="T6" fmla="*/ 0 w 690"/>
                <a:gd name="T7" fmla="*/ 1 h 31"/>
                <a:gd name="T8" fmla="*/ 27 w 690"/>
                <a:gd name="T9" fmla="*/ 1 h 31"/>
                <a:gd name="T10" fmla="*/ 26 w 690"/>
                <a:gd name="T11" fmla="*/ 1 h 31"/>
                <a:gd name="T12" fmla="*/ 28 w 690"/>
                <a:gd name="T13" fmla="*/ 1 h 31"/>
                <a:gd name="T14" fmla="*/ 28 w 690"/>
                <a:gd name="T15" fmla="*/ 0 h 31"/>
                <a:gd name="T16" fmla="*/ 27 w 690"/>
                <a:gd name="T17" fmla="*/ 0 h 31"/>
                <a:gd name="T18" fmla="*/ 28 w 690"/>
                <a:gd name="T19" fmla="*/ 1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90" h="31">
                  <a:moveTo>
                    <a:pt x="690" y="16"/>
                  </a:moveTo>
                  <a:lnTo>
                    <a:pt x="675" y="0"/>
                  </a:lnTo>
                  <a:lnTo>
                    <a:pt x="0" y="0"/>
                  </a:lnTo>
                  <a:lnTo>
                    <a:pt x="0" y="31"/>
                  </a:lnTo>
                  <a:lnTo>
                    <a:pt x="675" y="31"/>
                  </a:lnTo>
                  <a:lnTo>
                    <a:pt x="659" y="16"/>
                  </a:lnTo>
                  <a:lnTo>
                    <a:pt x="690" y="16"/>
                  </a:lnTo>
                  <a:lnTo>
                    <a:pt x="690" y="0"/>
                  </a:lnTo>
                  <a:lnTo>
                    <a:pt x="675" y="0"/>
                  </a:lnTo>
                  <a:lnTo>
                    <a:pt x="690"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36" name="Freeform 82"/>
            <p:cNvSpPr>
              <a:spLocks/>
            </p:cNvSpPr>
            <p:nvPr/>
          </p:nvSpPr>
          <p:spPr bwMode="auto">
            <a:xfrm>
              <a:off x="5035" y="2870"/>
              <a:ext cx="6" cy="22"/>
            </a:xfrm>
            <a:custGeom>
              <a:avLst/>
              <a:gdLst>
                <a:gd name="T0" fmla="*/ 1 w 31"/>
                <a:gd name="T1" fmla="*/ 5 h 107"/>
                <a:gd name="T2" fmla="*/ 1 w 31"/>
                <a:gd name="T3" fmla="*/ 5 h 107"/>
                <a:gd name="T4" fmla="*/ 1 w 31"/>
                <a:gd name="T5" fmla="*/ 0 h 107"/>
                <a:gd name="T6" fmla="*/ 0 w 31"/>
                <a:gd name="T7" fmla="*/ 0 h 107"/>
                <a:gd name="T8" fmla="*/ 0 w 31"/>
                <a:gd name="T9" fmla="*/ 5 h 107"/>
                <a:gd name="T10" fmla="*/ 1 w 31"/>
                <a:gd name="T11" fmla="*/ 5 h 10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 h="107">
                  <a:moveTo>
                    <a:pt x="16" y="107"/>
                  </a:moveTo>
                  <a:lnTo>
                    <a:pt x="31" y="107"/>
                  </a:lnTo>
                  <a:lnTo>
                    <a:pt x="31" y="0"/>
                  </a:lnTo>
                  <a:lnTo>
                    <a:pt x="0" y="0"/>
                  </a:lnTo>
                  <a:lnTo>
                    <a:pt x="0" y="107"/>
                  </a:lnTo>
                  <a:lnTo>
                    <a:pt x="16" y="10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37" name="Freeform 83"/>
            <p:cNvSpPr>
              <a:spLocks/>
            </p:cNvSpPr>
            <p:nvPr/>
          </p:nvSpPr>
          <p:spPr bwMode="auto">
            <a:xfrm>
              <a:off x="4247" y="2795"/>
              <a:ext cx="628" cy="127"/>
            </a:xfrm>
            <a:custGeom>
              <a:avLst/>
              <a:gdLst>
                <a:gd name="T0" fmla="*/ 126 w 3142"/>
                <a:gd name="T1" fmla="*/ 0 h 636"/>
                <a:gd name="T2" fmla="*/ 12 w 3142"/>
                <a:gd name="T3" fmla="*/ 0 h 636"/>
                <a:gd name="T4" fmla="*/ 11 w 3142"/>
                <a:gd name="T5" fmla="*/ 0 h 636"/>
                <a:gd name="T6" fmla="*/ 10 w 3142"/>
                <a:gd name="T7" fmla="*/ 0 h 636"/>
                <a:gd name="T8" fmla="*/ 8 w 3142"/>
                <a:gd name="T9" fmla="*/ 0 h 636"/>
                <a:gd name="T10" fmla="*/ 7 w 3142"/>
                <a:gd name="T11" fmla="*/ 1 h 636"/>
                <a:gd name="T12" fmla="*/ 6 w 3142"/>
                <a:gd name="T13" fmla="*/ 1 h 636"/>
                <a:gd name="T14" fmla="*/ 5 w 3142"/>
                <a:gd name="T15" fmla="*/ 1 h 636"/>
                <a:gd name="T16" fmla="*/ 4 w 3142"/>
                <a:gd name="T17" fmla="*/ 2 h 636"/>
                <a:gd name="T18" fmla="*/ 4 w 3142"/>
                <a:gd name="T19" fmla="*/ 2 h 636"/>
                <a:gd name="T20" fmla="*/ 3 w 3142"/>
                <a:gd name="T21" fmla="*/ 3 h 636"/>
                <a:gd name="T22" fmla="*/ 2 w 3142"/>
                <a:gd name="T23" fmla="*/ 3 h 636"/>
                <a:gd name="T24" fmla="*/ 1 w 3142"/>
                <a:gd name="T25" fmla="*/ 4 h 636"/>
                <a:gd name="T26" fmla="*/ 1 w 3142"/>
                <a:gd name="T27" fmla="*/ 5 h 636"/>
                <a:gd name="T28" fmla="*/ 1 w 3142"/>
                <a:gd name="T29" fmla="*/ 5 h 636"/>
                <a:gd name="T30" fmla="*/ 0 w 3142"/>
                <a:gd name="T31" fmla="*/ 6 h 636"/>
                <a:gd name="T32" fmla="*/ 0 w 3142"/>
                <a:gd name="T33" fmla="*/ 7 h 636"/>
                <a:gd name="T34" fmla="*/ 0 w 3142"/>
                <a:gd name="T35" fmla="*/ 8 h 636"/>
                <a:gd name="T36" fmla="*/ 0 w 3142"/>
                <a:gd name="T37" fmla="*/ 18 h 636"/>
                <a:gd name="T38" fmla="*/ 0 w 3142"/>
                <a:gd name="T39" fmla="*/ 18 h 636"/>
                <a:gd name="T40" fmla="*/ 0 w 3142"/>
                <a:gd name="T41" fmla="*/ 19 h 636"/>
                <a:gd name="T42" fmla="*/ 1 w 3142"/>
                <a:gd name="T43" fmla="*/ 20 h 636"/>
                <a:gd name="T44" fmla="*/ 1 w 3142"/>
                <a:gd name="T45" fmla="*/ 21 h 636"/>
                <a:gd name="T46" fmla="*/ 1 w 3142"/>
                <a:gd name="T47" fmla="*/ 21 h 636"/>
                <a:gd name="T48" fmla="*/ 2 w 3142"/>
                <a:gd name="T49" fmla="*/ 22 h 636"/>
                <a:gd name="T50" fmla="*/ 3 w 3142"/>
                <a:gd name="T51" fmla="*/ 23 h 636"/>
                <a:gd name="T52" fmla="*/ 4 w 3142"/>
                <a:gd name="T53" fmla="*/ 23 h 636"/>
                <a:gd name="T54" fmla="*/ 4 w 3142"/>
                <a:gd name="T55" fmla="*/ 24 h 636"/>
                <a:gd name="T56" fmla="*/ 5 w 3142"/>
                <a:gd name="T57" fmla="*/ 24 h 636"/>
                <a:gd name="T58" fmla="*/ 6 w 3142"/>
                <a:gd name="T59" fmla="*/ 24 h 636"/>
                <a:gd name="T60" fmla="*/ 7 w 3142"/>
                <a:gd name="T61" fmla="*/ 25 h 636"/>
                <a:gd name="T62" fmla="*/ 9 w 3142"/>
                <a:gd name="T63" fmla="*/ 25 h 636"/>
                <a:gd name="T64" fmla="*/ 10 w 3142"/>
                <a:gd name="T65" fmla="*/ 25 h 636"/>
                <a:gd name="T66" fmla="*/ 11 w 3142"/>
                <a:gd name="T67" fmla="*/ 25 h 636"/>
                <a:gd name="T68" fmla="*/ 12 w 3142"/>
                <a:gd name="T69" fmla="*/ 25 h 636"/>
                <a:gd name="T70" fmla="*/ 126 w 3142"/>
                <a:gd name="T71" fmla="*/ 25 h 636"/>
                <a:gd name="T72" fmla="*/ 126 w 3142"/>
                <a:gd name="T73" fmla="*/ 0 h 6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3142" h="636">
                  <a:moveTo>
                    <a:pt x="3142" y="0"/>
                  </a:moveTo>
                  <a:lnTo>
                    <a:pt x="302" y="0"/>
                  </a:lnTo>
                  <a:lnTo>
                    <a:pt x="272" y="1"/>
                  </a:lnTo>
                  <a:lnTo>
                    <a:pt x="242" y="3"/>
                  </a:lnTo>
                  <a:lnTo>
                    <a:pt x="212" y="9"/>
                  </a:lnTo>
                  <a:lnTo>
                    <a:pt x="185" y="15"/>
                  </a:lnTo>
                  <a:lnTo>
                    <a:pt x="158" y="23"/>
                  </a:lnTo>
                  <a:lnTo>
                    <a:pt x="133" y="32"/>
                  </a:lnTo>
                  <a:lnTo>
                    <a:pt x="110" y="43"/>
                  </a:lnTo>
                  <a:lnTo>
                    <a:pt x="89" y="55"/>
                  </a:lnTo>
                  <a:lnTo>
                    <a:pt x="69" y="69"/>
                  </a:lnTo>
                  <a:lnTo>
                    <a:pt x="52" y="84"/>
                  </a:lnTo>
                  <a:lnTo>
                    <a:pt x="36" y="99"/>
                  </a:lnTo>
                  <a:lnTo>
                    <a:pt x="24" y="115"/>
                  </a:lnTo>
                  <a:lnTo>
                    <a:pt x="13" y="133"/>
                  </a:lnTo>
                  <a:lnTo>
                    <a:pt x="7" y="151"/>
                  </a:lnTo>
                  <a:lnTo>
                    <a:pt x="1" y="169"/>
                  </a:lnTo>
                  <a:lnTo>
                    <a:pt x="0" y="189"/>
                  </a:lnTo>
                  <a:lnTo>
                    <a:pt x="0" y="444"/>
                  </a:lnTo>
                  <a:lnTo>
                    <a:pt x="1" y="463"/>
                  </a:lnTo>
                  <a:lnTo>
                    <a:pt x="7" y="482"/>
                  </a:lnTo>
                  <a:lnTo>
                    <a:pt x="13" y="501"/>
                  </a:lnTo>
                  <a:lnTo>
                    <a:pt x="24" y="518"/>
                  </a:lnTo>
                  <a:lnTo>
                    <a:pt x="36" y="535"/>
                  </a:lnTo>
                  <a:lnTo>
                    <a:pt x="52" y="550"/>
                  </a:lnTo>
                  <a:lnTo>
                    <a:pt x="69" y="565"/>
                  </a:lnTo>
                  <a:lnTo>
                    <a:pt x="89" y="578"/>
                  </a:lnTo>
                  <a:lnTo>
                    <a:pt x="110" y="591"/>
                  </a:lnTo>
                  <a:lnTo>
                    <a:pt x="134" y="602"/>
                  </a:lnTo>
                  <a:lnTo>
                    <a:pt x="158" y="611"/>
                  </a:lnTo>
                  <a:lnTo>
                    <a:pt x="185" y="619"/>
                  </a:lnTo>
                  <a:lnTo>
                    <a:pt x="213" y="625"/>
                  </a:lnTo>
                  <a:lnTo>
                    <a:pt x="242" y="631"/>
                  </a:lnTo>
                  <a:lnTo>
                    <a:pt x="272" y="633"/>
                  </a:lnTo>
                  <a:lnTo>
                    <a:pt x="302" y="634"/>
                  </a:lnTo>
                  <a:lnTo>
                    <a:pt x="3142" y="636"/>
                  </a:lnTo>
                  <a:lnTo>
                    <a:pt x="314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38" name="Freeform 84"/>
            <p:cNvSpPr>
              <a:spLocks/>
            </p:cNvSpPr>
            <p:nvPr/>
          </p:nvSpPr>
          <p:spPr bwMode="auto">
            <a:xfrm>
              <a:off x="4307" y="2793"/>
              <a:ext cx="568" cy="3"/>
            </a:xfrm>
            <a:custGeom>
              <a:avLst/>
              <a:gdLst>
                <a:gd name="T0" fmla="*/ 0 w 2840"/>
                <a:gd name="T1" fmla="*/ 1 h 16"/>
                <a:gd name="T2" fmla="*/ 0 w 2840"/>
                <a:gd name="T3" fmla="*/ 1 h 16"/>
                <a:gd name="T4" fmla="*/ 114 w 2840"/>
                <a:gd name="T5" fmla="*/ 1 h 16"/>
                <a:gd name="T6" fmla="*/ 114 w 2840"/>
                <a:gd name="T7" fmla="*/ 0 h 16"/>
                <a:gd name="T8" fmla="*/ 0 w 2840"/>
                <a:gd name="T9" fmla="*/ 0 h 16"/>
                <a:gd name="T10" fmla="*/ 0 w 2840"/>
                <a:gd name="T11" fmla="*/ 0 h 16"/>
                <a:gd name="T12" fmla="*/ 0 w 2840"/>
                <a:gd name="T13" fmla="*/ 0 h 16"/>
                <a:gd name="T14" fmla="*/ 0 w 2840"/>
                <a:gd name="T15" fmla="*/ 0 h 16"/>
                <a:gd name="T16" fmla="*/ 0 w 2840"/>
                <a:gd name="T17" fmla="*/ 0 h 16"/>
                <a:gd name="T18" fmla="*/ 0 w 2840"/>
                <a:gd name="T19" fmla="*/ 1 h 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40" h="16">
                  <a:moveTo>
                    <a:pt x="0" y="16"/>
                  </a:moveTo>
                  <a:lnTo>
                    <a:pt x="0" y="16"/>
                  </a:lnTo>
                  <a:lnTo>
                    <a:pt x="2840" y="16"/>
                  </a:lnTo>
                  <a:lnTo>
                    <a:pt x="2840" y="0"/>
                  </a:lnTo>
                  <a:lnTo>
                    <a:pt x="0" y="0"/>
                  </a:ln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39" name="Freeform 85"/>
            <p:cNvSpPr>
              <a:spLocks/>
            </p:cNvSpPr>
            <p:nvPr/>
          </p:nvSpPr>
          <p:spPr bwMode="auto">
            <a:xfrm>
              <a:off x="4301" y="2793"/>
              <a:ext cx="6" cy="3"/>
            </a:xfrm>
            <a:custGeom>
              <a:avLst/>
              <a:gdLst>
                <a:gd name="T0" fmla="*/ 0 w 30"/>
                <a:gd name="T1" fmla="*/ 1 h 17"/>
                <a:gd name="T2" fmla="*/ 0 w 30"/>
                <a:gd name="T3" fmla="*/ 1 h 17"/>
                <a:gd name="T4" fmla="*/ 1 w 30"/>
                <a:gd name="T5" fmla="*/ 1 h 17"/>
                <a:gd name="T6" fmla="*/ 1 w 30"/>
                <a:gd name="T7" fmla="*/ 0 h 17"/>
                <a:gd name="T8" fmla="*/ 0 w 30"/>
                <a:gd name="T9" fmla="*/ 0 h 17"/>
                <a:gd name="T10" fmla="*/ 0 w 30"/>
                <a:gd name="T11" fmla="*/ 0 h 17"/>
                <a:gd name="T12" fmla="*/ 0 w 30"/>
                <a:gd name="T13" fmla="*/ 0 h 17"/>
                <a:gd name="T14" fmla="*/ 0 w 30"/>
                <a:gd name="T15" fmla="*/ 0 h 17"/>
                <a:gd name="T16" fmla="*/ 0 w 30"/>
                <a:gd name="T17" fmla="*/ 0 h 17"/>
                <a:gd name="T18" fmla="*/ 0 w 30"/>
                <a:gd name="T19" fmla="*/ 1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17">
                  <a:moveTo>
                    <a:pt x="0" y="17"/>
                  </a:moveTo>
                  <a:lnTo>
                    <a:pt x="0" y="17"/>
                  </a:lnTo>
                  <a:lnTo>
                    <a:pt x="30" y="16"/>
                  </a:lnTo>
                  <a:lnTo>
                    <a:pt x="30" y="0"/>
                  </a:lnTo>
                  <a:lnTo>
                    <a:pt x="0" y="1"/>
                  </a:lnTo>
                  <a:lnTo>
                    <a:pt x="0"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40" name="Freeform 86"/>
            <p:cNvSpPr>
              <a:spLocks/>
            </p:cNvSpPr>
            <p:nvPr/>
          </p:nvSpPr>
          <p:spPr bwMode="auto">
            <a:xfrm>
              <a:off x="4295" y="2793"/>
              <a:ext cx="6" cy="4"/>
            </a:xfrm>
            <a:custGeom>
              <a:avLst/>
              <a:gdLst>
                <a:gd name="T0" fmla="*/ 0 w 31"/>
                <a:gd name="T1" fmla="*/ 1 h 18"/>
                <a:gd name="T2" fmla="*/ 0 w 31"/>
                <a:gd name="T3" fmla="*/ 1 h 18"/>
                <a:gd name="T4" fmla="*/ 1 w 31"/>
                <a:gd name="T5" fmla="*/ 1 h 18"/>
                <a:gd name="T6" fmla="*/ 1 w 31"/>
                <a:gd name="T7" fmla="*/ 0 h 18"/>
                <a:gd name="T8" fmla="*/ 0 w 31"/>
                <a:gd name="T9" fmla="*/ 0 h 18"/>
                <a:gd name="T10" fmla="*/ 0 w 31"/>
                <a:gd name="T11" fmla="*/ 0 h 18"/>
                <a:gd name="T12" fmla="*/ 0 w 31"/>
                <a:gd name="T13" fmla="*/ 0 h 18"/>
                <a:gd name="T14" fmla="*/ 0 w 31"/>
                <a:gd name="T15" fmla="*/ 0 h 18"/>
                <a:gd name="T16" fmla="*/ 0 w 31"/>
                <a:gd name="T17" fmla="*/ 0 h 18"/>
                <a:gd name="T18" fmla="*/ 0 w 31"/>
                <a:gd name="T19" fmla="*/ 1 h 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18">
                  <a:moveTo>
                    <a:pt x="2" y="18"/>
                  </a:moveTo>
                  <a:lnTo>
                    <a:pt x="1" y="18"/>
                  </a:lnTo>
                  <a:lnTo>
                    <a:pt x="31" y="16"/>
                  </a:lnTo>
                  <a:lnTo>
                    <a:pt x="31" y="0"/>
                  </a:lnTo>
                  <a:lnTo>
                    <a:pt x="1" y="2"/>
                  </a:lnTo>
                  <a:lnTo>
                    <a:pt x="0" y="2"/>
                  </a:lnTo>
                  <a:lnTo>
                    <a:pt x="1" y="2"/>
                  </a:lnTo>
                  <a:lnTo>
                    <a:pt x="0" y="2"/>
                  </a:lnTo>
                  <a:lnTo>
                    <a:pt x="2"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41" name="Freeform 87"/>
            <p:cNvSpPr>
              <a:spLocks/>
            </p:cNvSpPr>
            <p:nvPr/>
          </p:nvSpPr>
          <p:spPr bwMode="auto">
            <a:xfrm>
              <a:off x="4289" y="2794"/>
              <a:ext cx="6" cy="4"/>
            </a:xfrm>
            <a:custGeom>
              <a:avLst/>
              <a:gdLst>
                <a:gd name="T0" fmla="*/ 0 w 33"/>
                <a:gd name="T1" fmla="*/ 1 h 21"/>
                <a:gd name="T2" fmla="*/ 0 w 33"/>
                <a:gd name="T3" fmla="*/ 1 h 21"/>
                <a:gd name="T4" fmla="*/ 1 w 33"/>
                <a:gd name="T5" fmla="*/ 1 h 21"/>
                <a:gd name="T6" fmla="*/ 1 w 33"/>
                <a:gd name="T7" fmla="*/ 0 h 21"/>
                <a:gd name="T8" fmla="*/ 0 w 33"/>
                <a:gd name="T9" fmla="*/ 0 h 21"/>
                <a:gd name="T10" fmla="*/ 0 w 33"/>
                <a:gd name="T11" fmla="*/ 0 h 21"/>
                <a:gd name="T12" fmla="*/ 0 w 33"/>
                <a:gd name="T13" fmla="*/ 0 h 21"/>
                <a:gd name="T14" fmla="*/ 0 w 33"/>
                <a:gd name="T15" fmla="*/ 0 h 21"/>
                <a:gd name="T16" fmla="*/ 0 w 33"/>
                <a:gd name="T17" fmla="*/ 0 h 21"/>
                <a:gd name="T18" fmla="*/ 0 w 33"/>
                <a:gd name="T19" fmla="*/ 1 h 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3" h="21">
                  <a:moveTo>
                    <a:pt x="4" y="21"/>
                  </a:moveTo>
                  <a:lnTo>
                    <a:pt x="3" y="21"/>
                  </a:lnTo>
                  <a:lnTo>
                    <a:pt x="33" y="16"/>
                  </a:lnTo>
                  <a:lnTo>
                    <a:pt x="31" y="0"/>
                  </a:lnTo>
                  <a:lnTo>
                    <a:pt x="1" y="6"/>
                  </a:lnTo>
                  <a:lnTo>
                    <a:pt x="0" y="6"/>
                  </a:lnTo>
                  <a:lnTo>
                    <a:pt x="1" y="6"/>
                  </a:lnTo>
                  <a:lnTo>
                    <a:pt x="0" y="6"/>
                  </a:lnTo>
                  <a:lnTo>
                    <a:pt x="4" y="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42" name="Freeform 88"/>
            <p:cNvSpPr>
              <a:spLocks/>
            </p:cNvSpPr>
            <p:nvPr/>
          </p:nvSpPr>
          <p:spPr bwMode="auto">
            <a:xfrm>
              <a:off x="4283" y="2795"/>
              <a:ext cx="7" cy="4"/>
            </a:xfrm>
            <a:custGeom>
              <a:avLst/>
              <a:gdLst>
                <a:gd name="T0" fmla="*/ 0 w 31"/>
                <a:gd name="T1" fmla="*/ 1 h 22"/>
                <a:gd name="T2" fmla="*/ 0 w 31"/>
                <a:gd name="T3" fmla="*/ 1 h 22"/>
                <a:gd name="T4" fmla="*/ 2 w 31"/>
                <a:gd name="T5" fmla="*/ 1 h 22"/>
                <a:gd name="T6" fmla="*/ 1 w 31"/>
                <a:gd name="T7" fmla="*/ 0 h 22"/>
                <a:gd name="T8" fmla="*/ 0 w 31"/>
                <a:gd name="T9" fmla="*/ 0 h 22"/>
                <a:gd name="T10" fmla="*/ 0 w 31"/>
                <a:gd name="T11" fmla="*/ 0 h 22"/>
                <a:gd name="T12" fmla="*/ 0 w 31"/>
                <a:gd name="T13" fmla="*/ 0 h 22"/>
                <a:gd name="T14" fmla="*/ 0 w 31"/>
                <a:gd name="T15" fmla="*/ 0 h 22"/>
                <a:gd name="T16" fmla="*/ 0 w 31"/>
                <a:gd name="T17" fmla="*/ 0 h 22"/>
                <a:gd name="T18" fmla="*/ 0 w 31"/>
                <a:gd name="T19" fmla="*/ 1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22">
                  <a:moveTo>
                    <a:pt x="4" y="22"/>
                  </a:moveTo>
                  <a:lnTo>
                    <a:pt x="4" y="22"/>
                  </a:lnTo>
                  <a:lnTo>
                    <a:pt x="31" y="15"/>
                  </a:lnTo>
                  <a:lnTo>
                    <a:pt x="27" y="0"/>
                  </a:lnTo>
                  <a:lnTo>
                    <a:pt x="0" y="7"/>
                  </a:lnTo>
                  <a:lnTo>
                    <a:pt x="4"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43" name="Freeform 89"/>
            <p:cNvSpPr>
              <a:spLocks/>
            </p:cNvSpPr>
            <p:nvPr/>
          </p:nvSpPr>
          <p:spPr bwMode="auto">
            <a:xfrm>
              <a:off x="4278" y="2796"/>
              <a:ext cx="6" cy="5"/>
            </a:xfrm>
            <a:custGeom>
              <a:avLst/>
              <a:gdLst>
                <a:gd name="T0" fmla="*/ 0 w 31"/>
                <a:gd name="T1" fmla="*/ 1 h 23"/>
                <a:gd name="T2" fmla="*/ 0 w 31"/>
                <a:gd name="T3" fmla="*/ 1 h 23"/>
                <a:gd name="T4" fmla="*/ 1 w 31"/>
                <a:gd name="T5" fmla="*/ 1 h 23"/>
                <a:gd name="T6" fmla="*/ 1 w 31"/>
                <a:gd name="T7" fmla="*/ 0 h 23"/>
                <a:gd name="T8" fmla="*/ 0 w 31"/>
                <a:gd name="T9" fmla="*/ 0 h 23"/>
                <a:gd name="T10" fmla="*/ 0 w 31"/>
                <a:gd name="T11" fmla="*/ 0 h 23"/>
                <a:gd name="T12" fmla="*/ 0 w 31"/>
                <a:gd name="T13" fmla="*/ 0 h 23"/>
                <a:gd name="T14" fmla="*/ 0 w 31"/>
                <a:gd name="T15" fmla="*/ 0 h 23"/>
                <a:gd name="T16" fmla="*/ 0 w 31"/>
                <a:gd name="T17" fmla="*/ 0 h 23"/>
                <a:gd name="T18" fmla="*/ 0 w 31"/>
                <a:gd name="T19" fmla="*/ 1 h 2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23">
                  <a:moveTo>
                    <a:pt x="5" y="23"/>
                  </a:moveTo>
                  <a:lnTo>
                    <a:pt x="5" y="23"/>
                  </a:lnTo>
                  <a:lnTo>
                    <a:pt x="31" y="15"/>
                  </a:lnTo>
                  <a:lnTo>
                    <a:pt x="27" y="0"/>
                  </a:lnTo>
                  <a:lnTo>
                    <a:pt x="0" y="7"/>
                  </a:lnTo>
                  <a:lnTo>
                    <a:pt x="5"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44" name="Freeform 90"/>
            <p:cNvSpPr>
              <a:spLocks/>
            </p:cNvSpPr>
            <p:nvPr/>
          </p:nvSpPr>
          <p:spPr bwMode="auto">
            <a:xfrm>
              <a:off x="4273" y="2798"/>
              <a:ext cx="6" cy="4"/>
            </a:xfrm>
            <a:custGeom>
              <a:avLst/>
              <a:gdLst>
                <a:gd name="T0" fmla="*/ 0 w 31"/>
                <a:gd name="T1" fmla="*/ 1 h 24"/>
                <a:gd name="T2" fmla="*/ 0 w 31"/>
                <a:gd name="T3" fmla="*/ 1 h 24"/>
                <a:gd name="T4" fmla="*/ 1 w 31"/>
                <a:gd name="T5" fmla="*/ 1 h 24"/>
                <a:gd name="T6" fmla="*/ 1 w 31"/>
                <a:gd name="T7" fmla="*/ 0 h 24"/>
                <a:gd name="T8" fmla="*/ 0 w 31"/>
                <a:gd name="T9" fmla="*/ 0 h 24"/>
                <a:gd name="T10" fmla="*/ 0 w 31"/>
                <a:gd name="T11" fmla="*/ 0 h 24"/>
                <a:gd name="T12" fmla="*/ 0 w 31"/>
                <a:gd name="T13" fmla="*/ 0 h 24"/>
                <a:gd name="T14" fmla="*/ 0 w 31"/>
                <a:gd name="T15" fmla="*/ 0 h 24"/>
                <a:gd name="T16" fmla="*/ 0 w 31"/>
                <a:gd name="T17" fmla="*/ 0 h 24"/>
                <a:gd name="T18" fmla="*/ 0 w 31"/>
                <a:gd name="T19" fmla="*/ 1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24">
                  <a:moveTo>
                    <a:pt x="6" y="23"/>
                  </a:moveTo>
                  <a:lnTo>
                    <a:pt x="5" y="24"/>
                  </a:lnTo>
                  <a:lnTo>
                    <a:pt x="31" y="16"/>
                  </a:lnTo>
                  <a:lnTo>
                    <a:pt x="26" y="0"/>
                  </a:lnTo>
                  <a:lnTo>
                    <a:pt x="1" y="9"/>
                  </a:lnTo>
                  <a:lnTo>
                    <a:pt x="0" y="10"/>
                  </a:lnTo>
                  <a:lnTo>
                    <a:pt x="1" y="9"/>
                  </a:lnTo>
                  <a:lnTo>
                    <a:pt x="0" y="10"/>
                  </a:lnTo>
                  <a:lnTo>
                    <a:pt x="6"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45" name="Freeform 91"/>
            <p:cNvSpPr>
              <a:spLocks/>
            </p:cNvSpPr>
            <p:nvPr/>
          </p:nvSpPr>
          <p:spPr bwMode="auto">
            <a:xfrm>
              <a:off x="4268" y="2800"/>
              <a:ext cx="6" cy="4"/>
            </a:xfrm>
            <a:custGeom>
              <a:avLst/>
              <a:gdLst>
                <a:gd name="T0" fmla="*/ 0 w 30"/>
                <a:gd name="T1" fmla="*/ 1 h 24"/>
                <a:gd name="T2" fmla="*/ 0 w 30"/>
                <a:gd name="T3" fmla="*/ 1 h 24"/>
                <a:gd name="T4" fmla="*/ 1 w 30"/>
                <a:gd name="T5" fmla="*/ 0 h 24"/>
                <a:gd name="T6" fmla="*/ 1 w 30"/>
                <a:gd name="T7" fmla="*/ 0 h 24"/>
                <a:gd name="T8" fmla="*/ 0 w 30"/>
                <a:gd name="T9" fmla="*/ 0 h 24"/>
                <a:gd name="T10" fmla="*/ 0 w 30"/>
                <a:gd name="T11" fmla="*/ 0 h 24"/>
                <a:gd name="T12" fmla="*/ 0 w 30"/>
                <a:gd name="T13" fmla="*/ 0 h 24"/>
                <a:gd name="T14" fmla="*/ 0 w 30"/>
                <a:gd name="T15" fmla="*/ 0 h 24"/>
                <a:gd name="T16" fmla="*/ 0 w 30"/>
                <a:gd name="T17" fmla="*/ 0 h 24"/>
                <a:gd name="T18" fmla="*/ 0 w 30"/>
                <a:gd name="T19" fmla="*/ 1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24">
                  <a:moveTo>
                    <a:pt x="8" y="24"/>
                  </a:moveTo>
                  <a:lnTo>
                    <a:pt x="7" y="24"/>
                  </a:lnTo>
                  <a:lnTo>
                    <a:pt x="30" y="13"/>
                  </a:lnTo>
                  <a:lnTo>
                    <a:pt x="24" y="0"/>
                  </a:lnTo>
                  <a:lnTo>
                    <a:pt x="1" y="11"/>
                  </a:lnTo>
                  <a:lnTo>
                    <a:pt x="0" y="11"/>
                  </a:lnTo>
                  <a:lnTo>
                    <a:pt x="1" y="11"/>
                  </a:lnTo>
                  <a:lnTo>
                    <a:pt x="0" y="11"/>
                  </a:lnTo>
                  <a:lnTo>
                    <a:pt x="8" y="2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46" name="Freeform 92"/>
            <p:cNvSpPr>
              <a:spLocks/>
            </p:cNvSpPr>
            <p:nvPr/>
          </p:nvSpPr>
          <p:spPr bwMode="auto">
            <a:xfrm>
              <a:off x="4264" y="2802"/>
              <a:ext cx="6" cy="5"/>
            </a:xfrm>
            <a:custGeom>
              <a:avLst/>
              <a:gdLst>
                <a:gd name="T0" fmla="*/ 0 w 29"/>
                <a:gd name="T1" fmla="*/ 1 h 26"/>
                <a:gd name="T2" fmla="*/ 0 w 29"/>
                <a:gd name="T3" fmla="*/ 1 h 26"/>
                <a:gd name="T4" fmla="*/ 1 w 29"/>
                <a:gd name="T5" fmla="*/ 1 h 26"/>
                <a:gd name="T6" fmla="*/ 1 w 29"/>
                <a:gd name="T7" fmla="*/ 0 h 26"/>
                <a:gd name="T8" fmla="*/ 0 w 29"/>
                <a:gd name="T9" fmla="*/ 0 h 26"/>
                <a:gd name="T10" fmla="*/ 0 w 29"/>
                <a:gd name="T11" fmla="*/ 0 h 26"/>
                <a:gd name="T12" fmla="*/ 0 w 29"/>
                <a:gd name="T13" fmla="*/ 0 h 26"/>
                <a:gd name="T14" fmla="*/ 0 w 29"/>
                <a:gd name="T15" fmla="*/ 0 h 26"/>
                <a:gd name="T16" fmla="*/ 0 w 29"/>
                <a:gd name="T17" fmla="*/ 0 h 26"/>
                <a:gd name="T18" fmla="*/ 0 w 29"/>
                <a:gd name="T19" fmla="*/ 1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9" h="26">
                  <a:moveTo>
                    <a:pt x="9" y="26"/>
                  </a:moveTo>
                  <a:lnTo>
                    <a:pt x="9" y="26"/>
                  </a:lnTo>
                  <a:lnTo>
                    <a:pt x="29" y="13"/>
                  </a:lnTo>
                  <a:lnTo>
                    <a:pt x="21" y="0"/>
                  </a:lnTo>
                  <a:lnTo>
                    <a:pt x="0" y="12"/>
                  </a:lnTo>
                  <a:lnTo>
                    <a:pt x="9" y="2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47" name="Freeform 93"/>
            <p:cNvSpPr>
              <a:spLocks/>
            </p:cNvSpPr>
            <p:nvPr/>
          </p:nvSpPr>
          <p:spPr bwMode="auto">
            <a:xfrm>
              <a:off x="4260" y="2804"/>
              <a:ext cx="6" cy="6"/>
            </a:xfrm>
            <a:custGeom>
              <a:avLst/>
              <a:gdLst>
                <a:gd name="T0" fmla="*/ 0 w 29"/>
                <a:gd name="T1" fmla="*/ 1 h 28"/>
                <a:gd name="T2" fmla="*/ 0 w 29"/>
                <a:gd name="T3" fmla="*/ 1 h 28"/>
                <a:gd name="T4" fmla="*/ 1 w 29"/>
                <a:gd name="T5" fmla="*/ 1 h 28"/>
                <a:gd name="T6" fmla="*/ 1 w 29"/>
                <a:gd name="T7" fmla="*/ 0 h 28"/>
                <a:gd name="T8" fmla="*/ 0 w 29"/>
                <a:gd name="T9" fmla="*/ 1 h 28"/>
                <a:gd name="T10" fmla="*/ 0 w 29"/>
                <a:gd name="T11" fmla="*/ 1 h 28"/>
                <a:gd name="T12" fmla="*/ 0 w 29"/>
                <a:gd name="T13" fmla="*/ 1 h 28"/>
                <a:gd name="T14" fmla="*/ 0 w 29"/>
                <a:gd name="T15" fmla="*/ 1 h 28"/>
                <a:gd name="T16" fmla="*/ 0 w 29"/>
                <a:gd name="T17" fmla="*/ 1 h 28"/>
                <a:gd name="T18" fmla="*/ 0 w 29"/>
                <a:gd name="T19" fmla="*/ 1 h 2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9" h="28">
                  <a:moveTo>
                    <a:pt x="9" y="27"/>
                  </a:moveTo>
                  <a:lnTo>
                    <a:pt x="9" y="28"/>
                  </a:lnTo>
                  <a:lnTo>
                    <a:pt x="29" y="14"/>
                  </a:lnTo>
                  <a:lnTo>
                    <a:pt x="20" y="0"/>
                  </a:lnTo>
                  <a:lnTo>
                    <a:pt x="0" y="15"/>
                  </a:lnTo>
                  <a:lnTo>
                    <a:pt x="0" y="16"/>
                  </a:lnTo>
                  <a:lnTo>
                    <a:pt x="0" y="15"/>
                  </a:lnTo>
                  <a:lnTo>
                    <a:pt x="0" y="16"/>
                  </a:lnTo>
                  <a:lnTo>
                    <a:pt x="9"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48" name="Freeform 94"/>
            <p:cNvSpPr>
              <a:spLocks/>
            </p:cNvSpPr>
            <p:nvPr/>
          </p:nvSpPr>
          <p:spPr bwMode="auto">
            <a:xfrm>
              <a:off x="4256" y="2807"/>
              <a:ext cx="6" cy="5"/>
            </a:xfrm>
            <a:custGeom>
              <a:avLst/>
              <a:gdLst>
                <a:gd name="T0" fmla="*/ 0 w 28"/>
                <a:gd name="T1" fmla="*/ 1 h 25"/>
                <a:gd name="T2" fmla="*/ 0 w 28"/>
                <a:gd name="T3" fmla="*/ 1 h 25"/>
                <a:gd name="T4" fmla="*/ 1 w 28"/>
                <a:gd name="T5" fmla="*/ 0 h 25"/>
                <a:gd name="T6" fmla="*/ 1 w 28"/>
                <a:gd name="T7" fmla="*/ 0 h 25"/>
                <a:gd name="T8" fmla="*/ 0 w 28"/>
                <a:gd name="T9" fmla="*/ 1 h 25"/>
                <a:gd name="T10" fmla="*/ 0 w 28"/>
                <a:gd name="T11" fmla="*/ 1 h 25"/>
                <a:gd name="T12" fmla="*/ 0 w 28"/>
                <a:gd name="T13" fmla="*/ 1 h 25"/>
                <a:gd name="T14" fmla="*/ 0 w 28"/>
                <a:gd name="T15" fmla="*/ 1 h 25"/>
                <a:gd name="T16" fmla="*/ 0 w 28"/>
                <a:gd name="T17" fmla="*/ 1 h 25"/>
                <a:gd name="T18" fmla="*/ 0 w 28"/>
                <a:gd name="T19" fmla="*/ 1 h 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 h="25">
                  <a:moveTo>
                    <a:pt x="11" y="25"/>
                  </a:moveTo>
                  <a:lnTo>
                    <a:pt x="10" y="25"/>
                  </a:lnTo>
                  <a:lnTo>
                    <a:pt x="28" y="11"/>
                  </a:lnTo>
                  <a:lnTo>
                    <a:pt x="19" y="0"/>
                  </a:lnTo>
                  <a:lnTo>
                    <a:pt x="1" y="14"/>
                  </a:lnTo>
                  <a:lnTo>
                    <a:pt x="0" y="14"/>
                  </a:lnTo>
                  <a:lnTo>
                    <a:pt x="1" y="14"/>
                  </a:lnTo>
                  <a:lnTo>
                    <a:pt x="0" y="14"/>
                  </a:lnTo>
                  <a:lnTo>
                    <a:pt x="11"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49" name="Freeform 95"/>
            <p:cNvSpPr>
              <a:spLocks/>
            </p:cNvSpPr>
            <p:nvPr/>
          </p:nvSpPr>
          <p:spPr bwMode="auto">
            <a:xfrm>
              <a:off x="4253" y="2810"/>
              <a:ext cx="5" cy="5"/>
            </a:xfrm>
            <a:custGeom>
              <a:avLst/>
              <a:gdLst>
                <a:gd name="T0" fmla="*/ 0 w 27"/>
                <a:gd name="T1" fmla="*/ 1 h 26"/>
                <a:gd name="T2" fmla="*/ 0 w 27"/>
                <a:gd name="T3" fmla="*/ 1 h 26"/>
                <a:gd name="T4" fmla="*/ 1 w 27"/>
                <a:gd name="T5" fmla="*/ 0 h 26"/>
                <a:gd name="T6" fmla="*/ 1 w 27"/>
                <a:gd name="T7" fmla="*/ 0 h 26"/>
                <a:gd name="T8" fmla="*/ 0 w 27"/>
                <a:gd name="T9" fmla="*/ 1 h 26"/>
                <a:gd name="T10" fmla="*/ 0 w 27"/>
                <a:gd name="T11" fmla="*/ 1 h 26"/>
                <a:gd name="T12" fmla="*/ 0 w 27"/>
                <a:gd name="T13" fmla="*/ 1 h 26"/>
                <a:gd name="T14" fmla="*/ 0 w 27"/>
                <a:gd name="T15" fmla="*/ 1 h 26"/>
                <a:gd name="T16" fmla="*/ 0 w 27"/>
                <a:gd name="T17" fmla="*/ 1 h 26"/>
                <a:gd name="T18" fmla="*/ 0 w 27"/>
                <a:gd name="T19" fmla="*/ 1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7" h="26">
                  <a:moveTo>
                    <a:pt x="13" y="25"/>
                  </a:moveTo>
                  <a:lnTo>
                    <a:pt x="12" y="26"/>
                  </a:lnTo>
                  <a:lnTo>
                    <a:pt x="27" y="11"/>
                  </a:lnTo>
                  <a:lnTo>
                    <a:pt x="16" y="0"/>
                  </a:lnTo>
                  <a:lnTo>
                    <a:pt x="1" y="15"/>
                  </a:lnTo>
                  <a:lnTo>
                    <a:pt x="0" y="17"/>
                  </a:lnTo>
                  <a:lnTo>
                    <a:pt x="1" y="15"/>
                  </a:lnTo>
                  <a:lnTo>
                    <a:pt x="0" y="17"/>
                  </a:lnTo>
                  <a:lnTo>
                    <a:pt x="13"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50" name="Freeform 96"/>
            <p:cNvSpPr>
              <a:spLocks/>
            </p:cNvSpPr>
            <p:nvPr/>
          </p:nvSpPr>
          <p:spPr bwMode="auto">
            <a:xfrm>
              <a:off x="4250" y="2814"/>
              <a:ext cx="5" cy="5"/>
            </a:xfrm>
            <a:custGeom>
              <a:avLst/>
              <a:gdLst>
                <a:gd name="T0" fmla="*/ 1 w 25"/>
                <a:gd name="T1" fmla="*/ 1 h 25"/>
                <a:gd name="T2" fmla="*/ 1 w 25"/>
                <a:gd name="T3" fmla="*/ 1 h 25"/>
                <a:gd name="T4" fmla="*/ 1 w 25"/>
                <a:gd name="T5" fmla="*/ 0 h 25"/>
                <a:gd name="T6" fmla="*/ 0 w 25"/>
                <a:gd name="T7" fmla="*/ 0 h 25"/>
                <a:gd name="T8" fmla="*/ 0 w 25"/>
                <a:gd name="T9" fmla="*/ 1 h 25"/>
                <a:gd name="T10" fmla="*/ 0 w 25"/>
                <a:gd name="T11" fmla="*/ 1 h 25"/>
                <a:gd name="T12" fmla="*/ 0 w 25"/>
                <a:gd name="T13" fmla="*/ 1 h 25"/>
                <a:gd name="T14" fmla="*/ 0 w 25"/>
                <a:gd name="T15" fmla="*/ 1 h 25"/>
                <a:gd name="T16" fmla="*/ 0 w 25"/>
                <a:gd name="T17" fmla="*/ 1 h 25"/>
                <a:gd name="T18" fmla="*/ 1 w 25"/>
                <a:gd name="T19" fmla="*/ 1 h 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5" h="25">
                  <a:moveTo>
                    <a:pt x="13" y="25"/>
                  </a:moveTo>
                  <a:lnTo>
                    <a:pt x="13" y="25"/>
                  </a:lnTo>
                  <a:lnTo>
                    <a:pt x="25" y="8"/>
                  </a:lnTo>
                  <a:lnTo>
                    <a:pt x="12" y="0"/>
                  </a:lnTo>
                  <a:lnTo>
                    <a:pt x="0" y="16"/>
                  </a:lnTo>
                  <a:lnTo>
                    <a:pt x="13"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51" name="Freeform 97"/>
            <p:cNvSpPr>
              <a:spLocks/>
            </p:cNvSpPr>
            <p:nvPr/>
          </p:nvSpPr>
          <p:spPr bwMode="auto">
            <a:xfrm>
              <a:off x="4248" y="2817"/>
              <a:ext cx="5" cy="5"/>
            </a:xfrm>
            <a:custGeom>
              <a:avLst/>
              <a:gdLst>
                <a:gd name="T0" fmla="*/ 1 w 25"/>
                <a:gd name="T1" fmla="*/ 1 h 26"/>
                <a:gd name="T2" fmla="*/ 1 w 25"/>
                <a:gd name="T3" fmla="*/ 1 h 26"/>
                <a:gd name="T4" fmla="*/ 1 w 25"/>
                <a:gd name="T5" fmla="*/ 0 h 26"/>
                <a:gd name="T6" fmla="*/ 0 w 25"/>
                <a:gd name="T7" fmla="*/ 0 h 26"/>
                <a:gd name="T8" fmla="*/ 0 w 25"/>
                <a:gd name="T9" fmla="*/ 1 h 26"/>
                <a:gd name="T10" fmla="*/ 0 w 25"/>
                <a:gd name="T11" fmla="*/ 1 h 26"/>
                <a:gd name="T12" fmla="*/ 0 w 25"/>
                <a:gd name="T13" fmla="*/ 1 h 26"/>
                <a:gd name="T14" fmla="*/ 0 w 25"/>
                <a:gd name="T15" fmla="*/ 1 h 26"/>
                <a:gd name="T16" fmla="*/ 0 w 25"/>
                <a:gd name="T17" fmla="*/ 1 h 26"/>
                <a:gd name="T18" fmla="*/ 1 w 25"/>
                <a:gd name="T19" fmla="*/ 1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5" h="26">
                  <a:moveTo>
                    <a:pt x="15" y="24"/>
                  </a:moveTo>
                  <a:lnTo>
                    <a:pt x="14" y="26"/>
                  </a:lnTo>
                  <a:lnTo>
                    <a:pt x="25" y="9"/>
                  </a:lnTo>
                  <a:lnTo>
                    <a:pt x="12" y="0"/>
                  </a:lnTo>
                  <a:lnTo>
                    <a:pt x="1" y="18"/>
                  </a:lnTo>
                  <a:lnTo>
                    <a:pt x="0" y="20"/>
                  </a:lnTo>
                  <a:lnTo>
                    <a:pt x="1" y="18"/>
                  </a:lnTo>
                  <a:lnTo>
                    <a:pt x="1" y="19"/>
                  </a:lnTo>
                  <a:lnTo>
                    <a:pt x="0" y="20"/>
                  </a:lnTo>
                  <a:lnTo>
                    <a:pt x="15" y="2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52" name="Freeform 98"/>
            <p:cNvSpPr>
              <a:spLocks/>
            </p:cNvSpPr>
            <p:nvPr/>
          </p:nvSpPr>
          <p:spPr bwMode="auto">
            <a:xfrm>
              <a:off x="4247" y="2821"/>
              <a:ext cx="4" cy="4"/>
            </a:xfrm>
            <a:custGeom>
              <a:avLst/>
              <a:gdLst>
                <a:gd name="T0" fmla="*/ 1 w 22"/>
                <a:gd name="T1" fmla="*/ 1 h 22"/>
                <a:gd name="T2" fmla="*/ 1 w 22"/>
                <a:gd name="T3" fmla="*/ 1 h 22"/>
                <a:gd name="T4" fmla="*/ 1 w 22"/>
                <a:gd name="T5" fmla="*/ 0 h 22"/>
                <a:gd name="T6" fmla="*/ 0 w 22"/>
                <a:gd name="T7" fmla="*/ 0 h 22"/>
                <a:gd name="T8" fmla="*/ 0 w 22"/>
                <a:gd name="T9" fmla="*/ 1 h 22"/>
                <a:gd name="T10" fmla="*/ 0 w 22"/>
                <a:gd name="T11" fmla="*/ 1 h 22"/>
                <a:gd name="T12" fmla="*/ 0 w 22"/>
                <a:gd name="T13" fmla="*/ 1 h 22"/>
                <a:gd name="T14" fmla="*/ 0 w 22"/>
                <a:gd name="T15" fmla="*/ 1 h 22"/>
                <a:gd name="T16" fmla="*/ 0 w 22"/>
                <a:gd name="T17" fmla="*/ 1 h 22"/>
                <a:gd name="T18" fmla="*/ 1 w 22"/>
                <a:gd name="T19" fmla="*/ 1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2" h="22">
                  <a:moveTo>
                    <a:pt x="15" y="22"/>
                  </a:moveTo>
                  <a:lnTo>
                    <a:pt x="15" y="22"/>
                  </a:lnTo>
                  <a:lnTo>
                    <a:pt x="22" y="4"/>
                  </a:lnTo>
                  <a:lnTo>
                    <a:pt x="7" y="0"/>
                  </a:lnTo>
                  <a:lnTo>
                    <a:pt x="0" y="17"/>
                  </a:lnTo>
                  <a:lnTo>
                    <a:pt x="15"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53" name="Freeform 99"/>
            <p:cNvSpPr>
              <a:spLocks/>
            </p:cNvSpPr>
            <p:nvPr/>
          </p:nvSpPr>
          <p:spPr bwMode="auto">
            <a:xfrm>
              <a:off x="4246" y="2824"/>
              <a:ext cx="4" cy="5"/>
            </a:xfrm>
            <a:custGeom>
              <a:avLst/>
              <a:gdLst>
                <a:gd name="T0" fmla="*/ 1 w 20"/>
                <a:gd name="T1" fmla="*/ 1 h 24"/>
                <a:gd name="T2" fmla="*/ 1 w 20"/>
                <a:gd name="T3" fmla="*/ 1 h 24"/>
                <a:gd name="T4" fmla="*/ 1 w 20"/>
                <a:gd name="T5" fmla="*/ 0 h 24"/>
                <a:gd name="T6" fmla="*/ 0 w 20"/>
                <a:gd name="T7" fmla="*/ 0 h 24"/>
                <a:gd name="T8" fmla="*/ 0 w 20"/>
                <a:gd name="T9" fmla="*/ 1 h 24"/>
                <a:gd name="T10" fmla="*/ 0 w 20"/>
                <a:gd name="T11" fmla="*/ 1 h 24"/>
                <a:gd name="T12" fmla="*/ 0 w 20"/>
                <a:gd name="T13" fmla="*/ 1 h 24"/>
                <a:gd name="T14" fmla="*/ 0 w 20"/>
                <a:gd name="T15" fmla="*/ 1 h 24"/>
                <a:gd name="T16" fmla="*/ 0 w 20"/>
                <a:gd name="T17" fmla="*/ 1 h 24"/>
                <a:gd name="T18" fmla="*/ 1 w 20"/>
                <a:gd name="T19" fmla="*/ 1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0" h="24">
                  <a:moveTo>
                    <a:pt x="15" y="21"/>
                  </a:moveTo>
                  <a:lnTo>
                    <a:pt x="15" y="24"/>
                  </a:lnTo>
                  <a:lnTo>
                    <a:pt x="20" y="5"/>
                  </a:lnTo>
                  <a:lnTo>
                    <a:pt x="5" y="0"/>
                  </a:lnTo>
                  <a:lnTo>
                    <a:pt x="0" y="19"/>
                  </a:lnTo>
                  <a:lnTo>
                    <a:pt x="0" y="21"/>
                  </a:lnTo>
                  <a:lnTo>
                    <a:pt x="0" y="19"/>
                  </a:lnTo>
                  <a:lnTo>
                    <a:pt x="0" y="20"/>
                  </a:lnTo>
                  <a:lnTo>
                    <a:pt x="0" y="21"/>
                  </a:lnTo>
                  <a:lnTo>
                    <a:pt x="15" y="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54" name="Freeform 100"/>
            <p:cNvSpPr>
              <a:spLocks/>
            </p:cNvSpPr>
            <p:nvPr/>
          </p:nvSpPr>
          <p:spPr bwMode="auto">
            <a:xfrm>
              <a:off x="4245" y="2828"/>
              <a:ext cx="4" cy="4"/>
            </a:xfrm>
            <a:custGeom>
              <a:avLst/>
              <a:gdLst>
                <a:gd name="T0" fmla="*/ 1 w 17"/>
                <a:gd name="T1" fmla="*/ 1 h 20"/>
                <a:gd name="T2" fmla="*/ 1 w 17"/>
                <a:gd name="T3" fmla="*/ 1 h 20"/>
                <a:gd name="T4" fmla="*/ 1 w 17"/>
                <a:gd name="T5" fmla="*/ 0 h 20"/>
                <a:gd name="T6" fmla="*/ 0 w 17"/>
                <a:gd name="T7" fmla="*/ 0 h 20"/>
                <a:gd name="T8" fmla="*/ 0 w 17"/>
                <a:gd name="T9" fmla="*/ 1 h 20"/>
                <a:gd name="T10" fmla="*/ 0 w 17"/>
                <a:gd name="T11" fmla="*/ 1 h 20"/>
                <a:gd name="T12" fmla="*/ 0 w 17"/>
                <a:gd name="T13" fmla="*/ 1 h 20"/>
                <a:gd name="T14" fmla="*/ 0 w 17"/>
                <a:gd name="T15" fmla="*/ 1 h 20"/>
                <a:gd name="T16" fmla="*/ 0 w 17"/>
                <a:gd name="T17" fmla="*/ 1 h 20"/>
                <a:gd name="T18" fmla="*/ 1 w 17"/>
                <a:gd name="T19" fmla="*/ 1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7" h="20">
                  <a:moveTo>
                    <a:pt x="16" y="20"/>
                  </a:moveTo>
                  <a:lnTo>
                    <a:pt x="16" y="20"/>
                  </a:lnTo>
                  <a:lnTo>
                    <a:pt x="17" y="0"/>
                  </a:lnTo>
                  <a:lnTo>
                    <a:pt x="2" y="0"/>
                  </a:lnTo>
                  <a:lnTo>
                    <a:pt x="0" y="20"/>
                  </a:lnTo>
                  <a:lnTo>
                    <a:pt x="16"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55" name="Freeform 101"/>
            <p:cNvSpPr>
              <a:spLocks/>
            </p:cNvSpPr>
            <p:nvPr/>
          </p:nvSpPr>
          <p:spPr bwMode="auto">
            <a:xfrm>
              <a:off x="4245" y="2832"/>
              <a:ext cx="3" cy="51"/>
            </a:xfrm>
            <a:custGeom>
              <a:avLst/>
              <a:gdLst>
                <a:gd name="T0" fmla="*/ 1 w 16"/>
                <a:gd name="T1" fmla="*/ 10 h 255"/>
                <a:gd name="T2" fmla="*/ 1 w 16"/>
                <a:gd name="T3" fmla="*/ 10 h 255"/>
                <a:gd name="T4" fmla="*/ 1 w 16"/>
                <a:gd name="T5" fmla="*/ 0 h 255"/>
                <a:gd name="T6" fmla="*/ 0 w 16"/>
                <a:gd name="T7" fmla="*/ 0 h 255"/>
                <a:gd name="T8" fmla="*/ 0 w 16"/>
                <a:gd name="T9" fmla="*/ 10 h 255"/>
                <a:gd name="T10" fmla="*/ 0 w 16"/>
                <a:gd name="T11" fmla="*/ 10 h 255"/>
                <a:gd name="T12" fmla="*/ 0 w 16"/>
                <a:gd name="T13" fmla="*/ 10 h 255"/>
                <a:gd name="T14" fmla="*/ 0 w 16"/>
                <a:gd name="T15" fmla="*/ 10 h 255"/>
                <a:gd name="T16" fmla="*/ 0 w 16"/>
                <a:gd name="T17" fmla="*/ 10 h 255"/>
                <a:gd name="T18" fmla="*/ 1 w 16"/>
                <a:gd name="T19" fmla="*/ 10 h 25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6" h="255">
                  <a:moveTo>
                    <a:pt x="16" y="255"/>
                  </a:moveTo>
                  <a:lnTo>
                    <a:pt x="16" y="255"/>
                  </a:lnTo>
                  <a:lnTo>
                    <a:pt x="16" y="0"/>
                  </a:lnTo>
                  <a:lnTo>
                    <a:pt x="0" y="0"/>
                  </a:lnTo>
                  <a:lnTo>
                    <a:pt x="0" y="255"/>
                  </a:lnTo>
                  <a:lnTo>
                    <a:pt x="16" y="25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56" name="Freeform 102"/>
            <p:cNvSpPr>
              <a:spLocks/>
            </p:cNvSpPr>
            <p:nvPr/>
          </p:nvSpPr>
          <p:spPr bwMode="auto">
            <a:xfrm>
              <a:off x="4245" y="2883"/>
              <a:ext cx="4" cy="5"/>
            </a:xfrm>
            <a:custGeom>
              <a:avLst/>
              <a:gdLst>
                <a:gd name="T0" fmla="*/ 1 w 17"/>
                <a:gd name="T1" fmla="*/ 1 h 22"/>
                <a:gd name="T2" fmla="*/ 1 w 17"/>
                <a:gd name="T3" fmla="*/ 1 h 22"/>
                <a:gd name="T4" fmla="*/ 1 w 17"/>
                <a:gd name="T5" fmla="*/ 0 h 22"/>
                <a:gd name="T6" fmla="*/ 0 w 17"/>
                <a:gd name="T7" fmla="*/ 0 h 22"/>
                <a:gd name="T8" fmla="*/ 0 w 17"/>
                <a:gd name="T9" fmla="*/ 1 h 22"/>
                <a:gd name="T10" fmla="*/ 0 w 17"/>
                <a:gd name="T11" fmla="*/ 1 h 22"/>
                <a:gd name="T12" fmla="*/ 0 w 17"/>
                <a:gd name="T13" fmla="*/ 1 h 22"/>
                <a:gd name="T14" fmla="*/ 0 w 17"/>
                <a:gd name="T15" fmla="*/ 1 h 22"/>
                <a:gd name="T16" fmla="*/ 0 w 17"/>
                <a:gd name="T17" fmla="*/ 1 h 22"/>
                <a:gd name="T18" fmla="*/ 1 w 17"/>
                <a:gd name="T19" fmla="*/ 1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7" h="22">
                  <a:moveTo>
                    <a:pt x="17" y="17"/>
                  </a:moveTo>
                  <a:lnTo>
                    <a:pt x="17" y="19"/>
                  </a:lnTo>
                  <a:lnTo>
                    <a:pt x="16" y="0"/>
                  </a:lnTo>
                  <a:lnTo>
                    <a:pt x="0" y="0"/>
                  </a:lnTo>
                  <a:lnTo>
                    <a:pt x="2" y="19"/>
                  </a:lnTo>
                  <a:lnTo>
                    <a:pt x="2" y="22"/>
                  </a:lnTo>
                  <a:lnTo>
                    <a:pt x="2" y="19"/>
                  </a:lnTo>
                  <a:lnTo>
                    <a:pt x="2" y="20"/>
                  </a:lnTo>
                  <a:lnTo>
                    <a:pt x="2" y="22"/>
                  </a:lnTo>
                  <a:lnTo>
                    <a:pt x="17"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57" name="Freeform 103"/>
            <p:cNvSpPr>
              <a:spLocks/>
            </p:cNvSpPr>
            <p:nvPr/>
          </p:nvSpPr>
          <p:spPr bwMode="auto">
            <a:xfrm>
              <a:off x="4246" y="2887"/>
              <a:ext cx="4" cy="4"/>
            </a:xfrm>
            <a:custGeom>
              <a:avLst/>
              <a:gdLst>
                <a:gd name="T0" fmla="*/ 1 w 20"/>
                <a:gd name="T1" fmla="*/ 1 h 23"/>
                <a:gd name="T2" fmla="*/ 1 w 20"/>
                <a:gd name="T3" fmla="*/ 1 h 23"/>
                <a:gd name="T4" fmla="*/ 1 w 20"/>
                <a:gd name="T5" fmla="*/ 0 h 23"/>
                <a:gd name="T6" fmla="*/ 0 w 20"/>
                <a:gd name="T7" fmla="*/ 0 h 23"/>
                <a:gd name="T8" fmla="*/ 0 w 20"/>
                <a:gd name="T9" fmla="*/ 1 h 23"/>
                <a:gd name="T10" fmla="*/ 0 w 20"/>
                <a:gd name="T11" fmla="*/ 1 h 23"/>
                <a:gd name="T12" fmla="*/ 0 w 20"/>
                <a:gd name="T13" fmla="*/ 1 h 23"/>
                <a:gd name="T14" fmla="*/ 0 w 20"/>
                <a:gd name="T15" fmla="*/ 1 h 23"/>
                <a:gd name="T16" fmla="*/ 0 w 20"/>
                <a:gd name="T17" fmla="*/ 1 h 23"/>
                <a:gd name="T18" fmla="*/ 1 w 20"/>
                <a:gd name="T19" fmla="*/ 1 h 2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0" h="23">
                  <a:moveTo>
                    <a:pt x="20" y="19"/>
                  </a:moveTo>
                  <a:lnTo>
                    <a:pt x="20" y="19"/>
                  </a:lnTo>
                  <a:lnTo>
                    <a:pt x="15" y="0"/>
                  </a:lnTo>
                  <a:lnTo>
                    <a:pt x="0" y="5"/>
                  </a:lnTo>
                  <a:lnTo>
                    <a:pt x="5" y="23"/>
                  </a:lnTo>
                  <a:lnTo>
                    <a:pt x="20"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58" name="Freeform 104"/>
            <p:cNvSpPr>
              <a:spLocks/>
            </p:cNvSpPr>
            <p:nvPr/>
          </p:nvSpPr>
          <p:spPr bwMode="auto">
            <a:xfrm>
              <a:off x="4247" y="2891"/>
              <a:ext cx="4" cy="5"/>
            </a:xfrm>
            <a:custGeom>
              <a:avLst/>
              <a:gdLst>
                <a:gd name="T0" fmla="*/ 1 w 22"/>
                <a:gd name="T1" fmla="*/ 1 h 25"/>
                <a:gd name="T2" fmla="*/ 1 w 22"/>
                <a:gd name="T3" fmla="*/ 1 h 25"/>
                <a:gd name="T4" fmla="*/ 1 w 22"/>
                <a:gd name="T5" fmla="*/ 0 h 25"/>
                <a:gd name="T6" fmla="*/ 0 w 22"/>
                <a:gd name="T7" fmla="*/ 0 h 25"/>
                <a:gd name="T8" fmla="*/ 0 w 22"/>
                <a:gd name="T9" fmla="*/ 1 h 25"/>
                <a:gd name="T10" fmla="*/ 0 w 22"/>
                <a:gd name="T11" fmla="*/ 1 h 25"/>
                <a:gd name="T12" fmla="*/ 0 w 22"/>
                <a:gd name="T13" fmla="*/ 1 h 25"/>
                <a:gd name="T14" fmla="*/ 0 w 22"/>
                <a:gd name="T15" fmla="*/ 1 h 25"/>
                <a:gd name="T16" fmla="*/ 0 w 22"/>
                <a:gd name="T17" fmla="*/ 1 h 25"/>
                <a:gd name="T18" fmla="*/ 1 w 22"/>
                <a:gd name="T19" fmla="*/ 1 h 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2" h="25">
                  <a:moveTo>
                    <a:pt x="21" y="16"/>
                  </a:moveTo>
                  <a:lnTo>
                    <a:pt x="22" y="19"/>
                  </a:lnTo>
                  <a:lnTo>
                    <a:pt x="15" y="0"/>
                  </a:lnTo>
                  <a:lnTo>
                    <a:pt x="0" y="4"/>
                  </a:lnTo>
                  <a:lnTo>
                    <a:pt x="7" y="23"/>
                  </a:lnTo>
                  <a:lnTo>
                    <a:pt x="8" y="25"/>
                  </a:lnTo>
                  <a:lnTo>
                    <a:pt x="7" y="23"/>
                  </a:lnTo>
                  <a:lnTo>
                    <a:pt x="8" y="24"/>
                  </a:lnTo>
                  <a:lnTo>
                    <a:pt x="8" y="25"/>
                  </a:lnTo>
                  <a:lnTo>
                    <a:pt x="21"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59" name="Freeform 105"/>
            <p:cNvSpPr>
              <a:spLocks/>
            </p:cNvSpPr>
            <p:nvPr/>
          </p:nvSpPr>
          <p:spPr bwMode="auto">
            <a:xfrm>
              <a:off x="4248" y="2894"/>
              <a:ext cx="5" cy="5"/>
            </a:xfrm>
            <a:custGeom>
              <a:avLst/>
              <a:gdLst>
                <a:gd name="T0" fmla="*/ 1 w 24"/>
                <a:gd name="T1" fmla="*/ 1 h 27"/>
                <a:gd name="T2" fmla="*/ 1 w 24"/>
                <a:gd name="T3" fmla="*/ 1 h 27"/>
                <a:gd name="T4" fmla="*/ 1 w 24"/>
                <a:gd name="T5" fmla="*/ 0 h 27"/>
                <a:gd name="T6" fmla="*/ 0 w 24"/>
                <a:gd name="T7" fmla="*/ 0 h 27"/>
                <a:gd name="T8" fmla="*/ 0 w 24"/>
                <a:gd name="T9" fmla="*/ 1 h 27"/>
                <a:gd name="T10" fmla="*/ 0 w 24"/>
                <a:gd name="T11" fmla="*/ 1 h 27"/>
                <a:gd name="T12" fmla="*/ 0 w 24"/>
                <a:gd name="T13" fmla="*/ 1 h 27"/>
                <a:gd name="T14" fmla="*/ 0 w 24"/>
                <a:gd name="T15" fmla="*/ 1 h 27"/>
                <a:gd name="T16" fmla="*/ 0 w 24"/>
                <a:gd name="T17" fmla="*/ 1 h 27"/>
                <a:gd name="T18" fmla="*/ 1 w 24"/>
                <a:gd name="T19" fmla="*/ 1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4" h="27">
                  <a:moveTo>
                    <a:pt x="24" y="18"/>
                  </a:moveTo>
                  <a:lnTo>
                    <a:pt x="24" y="18"/>
                  </a:lnTo>
                  <a:lnTo>
                    <a:pt x="13" y="0"/>
                  </a:lnTo>
                  <a:lnTo>
                    <a:pt x="0" y="9"/>
                  </a:lnTo>
                  <a:lnTo>
                    <a:pt x="11" y="27"/>
                  </a:lnTo>
                  <a:lnTo>
                    <a:pt x="24"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60" name="Freeform 106"/>
            <p:cNvSpPr>
              <a:spLocks/>
            </p:cNvSpPr>
            <p:nvPr/>
          </p:nvSpPr>
          <p:spPr bwMode="auto">
            <a:xfrm>
              <a:off x="4250" y="2897"/>
              <a:ext cx="5" cy="6"/>
            </a:xfrm>
            <a:custGeom>
              <a:avLst/>
              <a:gdLst>
                <a:gd name="T0" fmla="*/ 1 w 25"/>
                <a:gd name="T1" fmla="*/ 1 h 26"/>
                <a:gd name="T2" fmla="*/ 1 w 25"/>
                <a:gd name="T3" fmla="*/ 1 h 26"/>
                <a:gd name="T4" fmla="*/ 1 w 25"/>
                <a:gd name="T5" fmla="*/ 0 h 26"/>
                <a:gd name="T6" fmla="*/ 0 w 25"/>
                <a:gd name="T7" fmla="*/ 0 h 26"/>
                <a:gd name="T8" fmla="*/ 0 w 25"/>
                <a:gd name="T9" fmla="*/ 1 h 26"/>
                <a:gd name="T10" fmla="*/ 1 w 25"/>
                <a:gd name="T11" fmla="*/ 1 h 26"/>
                <a:gd name="T12" fmla="*/ 0 w 25"/>
                <a:gd name="T13" fmla="*/ 1 h 26"/>
                <a:gd name="T14" fmla="*/ 1 w 25"/>
                <a:gd name="T15" fmla="*/ 1 h 26"/>
                <a:gd name="T16" fmla="*/ 1 w 25"/>
                <a:gd name="T17" fmla="*/ 1 h 26"/>
                <a:gd name="T18" fmla="*/ 1 w 25"/>
                <a:gd name="T19" fmla="*/ 1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5" h="26">
                  <a:moveTo>
                    <a:pt x="24" y="15"/>
                  </a:moveTo>
                  <a:lnTo>
                    <a:pt x="25" y="17"/>
                  </a:lnTo>
                  <a:lnTo>
                    <a:pt x="13" y="0"/>
                  </a:lnTo>
                  <a:lnTo>
                    <a:pt x="0" y="9"/>
                  </a:lnTo>
                  <a:lnTo>
                    <a:pt x="12" y="25"/>
                  </a:lnTo>
                  <a:lnTo>
                    <a:pt x="13" y="26"/>
                  </a:lnTo>
                  <a:lnTo>
                    <a:pt x="12" y="25"/>
                  </a:lnTo>
                  <a:lnTo>
                    <a:pt x="13" y="26"/>
                  </a:lnTo>
                  <a:lnTo>
                    <a:pt x="24"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61" name="Freeform 107"/>
            <p:cNvSpPr>
              <a:spLocks/>
            </p:cNvSpPr>
            <p:nvPr/>
          </p:nvSpPr>
          <p:spPr bwMode="auto">
            <a:xfrm>
              <a:off x="4253" y="2900"/>
              <a:ext cx="5" cy="6"/>
            </a:xfrm>
            <a:custGeom>
              <a:avLst/>
              <a:gdLst>
                <a:gd name="T0" fmla="*/ 1 w 26"/>
                <a:gd name="T1" fmla="*/ 1 h 27"/>
                <a:gd name="T2" fmla="*/ 1 w 26"/>
                <a:gd name="T3" fmla="*/ 1 h 27"/>
                <a:gd name="T4" fmla="*/ 0 w 26"/>
                <a:gd name="T5" fmla="*/ 0 h 27"/>
                <a:gd name="T6" fmla="*/ 0 w 26"/>
                <a:gd name="T7" fmla="*/ 0 h 27"/>
                <a:gd name="T8" fmla="*/ 1 w 26"/>
                <a:gd name="T9" fmla="*/ 1 h 27"/>
                <a:gd name="T10" fmla="*/ 1 w 26"/>
                <a:gd name="T11" fmla="*/ 1 h 27"/>
                <a:gd name="T12" fmla="*/ 1 w 26"/>
                <a:gd name="T13" fmla="*/ 1 h 27"/>
                <a:gd name="T14" fmla="*/ 1 w 26"/>
                <a:gd name="T15" fmla="*/ 1 h 27"/>
                <a:gd name="T16" fmla="*/ 1 w 26"/>
                <a:gd name="T17" fmla="*/ 1 h 27"/>
                <a:gd name="T18" fmla="*/ 1 w 26"/>
                <a:gd name="T19" fmla="*/ 1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6" h="27">
                  <a:moveTo>
                    <a:pt x="25" y="16"/>
                  </a:moveTo>
                  <a:lnTo>
                    <a:pt x="26" y="16"/>
                  </a:lnTo>
                  <a:lnTo>
                    <a:pt x="11" y="0"/>
                  </a:lnTo>
                  <a:lnTo>
                    <a:pt x="0" y="11"/>
                  </a:lnTo>
                  <a:lnTo>
                    <a:pt x="15" y="27"/>
                  </a:lnTo>
                  <a:lnTo>
                    <a:pt x="16" y="27"/>
                  </a:lnTo>
                  <a:lnTo>
                    <a:pt x="15" y="27"/>
                  </a:lnTo>
                  <a:lnTo>
                    <a:pt x="16" y="27"/>
                  </a:lnTo>
                  <a:lnTo>
                    <a:pt x="25"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62" name="Freeform 108"/>
            <p:cNvSpPr>
              <a:spLocks/>
            </p:cNvSpPr>
            <p:nvPr/>
          </p:nvSpPr>
          <p:spPr bwMode="auto">
            <a:xfrm>
              <a:off x="4256" y="2904"/>
              <a:ext cx="6" cy="5"/>
            </a:xfrm>
            <a:custGeom>
              <a:avLst/>
              <a:gdLst>
                <a:gd name="T0" fmla="*/ 1 w 27"/>
                <a:gd name="T1" fmla="*/ 1 h 26"/>
                <a:gd name="T2" fmla="*/ 1 w 27"/>
                <a:gd name="T3" fmla="*/ 1 h 26"/>
                <a:gd name="T4" fmla="*/ 0 w 27"/>
                <a:gd name="T5" fmla="*/ 0 h 26"/>
                <a:gd name="T6" fmla="*/ 0 w 27"/>
                <a:gd name="T7" fmla="*/ 0 h 26"/>
                <a:gd name="T8" fmla="*/ 1 w 27"/>
                <a:gd name="T9" fmla="*/ 1 h 26"/>
                <a:gd name="T10" fmla="*/ 1 w 27"/>
                <a:gd name="T11" fmla="*/ 1 h 26"/>
                <a:gd name="T12" fmla="*/ 1 w 27"/>
                <a:gd name="T13" fmla="*/ 1 h 26"/>
                <a:gd name="T14" fmla="*/ 1 w 27"/>
                <a:gd name="T15" fmla="*/ 1 h 26"/>
                <a:gd name="T16" fmla="*/ 1 w 27"/>
                <a:gd name="T17" fmla="*/ 1 h 26"/>
                <a:gd name="T18" fmla="*/ 1 w 27"/>
                <a:gd name="T19" fmla="*/ 1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7" h="26">
                  <a:moveTo>
                    <a:pt x="27" y="13"/>
                  </a:moveTo>
                  <a:lnTo>
                    <a:pt x="27" y="14"/>
                  </a:lnTo>
                  <a:lnTo>
                    <a:pt x="9" y="0"/>
                  </a:lnTo>
                  <a:lnTo>
                    <a:pt x="0" y="11"/>
                  </a:lnTo>
                  <a:lnTo>
                    <a:pt x="18" y="25"/>
                  </a:lnTo>
                  <a:lnTo>
                    <a:pt x="18" y="26"/>
                  </a:lnTo>
                  <a:lnTo>
                    <a:pt x="18" y="25"/>
                  </a:lnTo>
                  <a:lnTo>
                    <a:pt x="18" y="26"/>
                  </a:lnTo>
                  <a:lnTo>
                    <a:pt x="27"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63" name="Freeform 109"/>
            <p:cNvSpPr>
              <a:spLocks/>
            </p:cNvSpPr>
            <p:nvPr/>
          </p:nvSpPr>
          <p:spPr bwMode="auto">
            <a:xfrm>
              <a:off x="4260" y="2906"/>
              <a:ext cx="6" cy="5"/>
            </a:xfrm>
            <a:custGeom>
              <a:avLst/>
              <a:gdLst>
                <a:gd name="T0" fmla="*/ 1 w 29"/>
                <a:gd name="T1" fmla="*/ 1 h 26"/>
                <a:gd name="T2" fmla="*/ 1 w 29"/>
                <a:gd name="T3" fmla="*/ 1 h 26"/>
                <a:gd name="T4" fmla="*/ 0 w 29"/>
                <a:gd name="T5" fmla="*/ 0 h 26"/>
                <a:gd name="T6" fmla="*/ 0 w 29"/>
                <a:gd name="T7" fmla="*/ 1 h 26"/>
                <a:gd name="T8" fmla="*/ 1 w 29"/>
                <a:gd name="T9" fmla="*/ 1 h 26"/>
                <a:gd name="T10" fmla="*/ 1 w 29"/>
                <a:gd name="T11" fmla="*/ 1 h 26"/>
                <a:gd name="T12" fmla="*/ 1 w 29"/>
                <a:gd name="T13" fmla="*/ 1 h 26"/>
                <a:gd name="T14" fmla="*/ 1 w 29"/>
                <a:gd name="T15" fmla="*/ 1 h 26"/>
                <a:gd name="T16" fmla="*/ 1 w 29"/>
                <a:gd name="T17" fmla="*/ 1 h 26"/>
                <a:gd name="T18" fmla="*/ 1 w 29"/>
                <a:gd name="T19" fmla="*/ 1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9" h="26">
                  <a:moveTo>
                    <a:pt x="29" y="13"/>
                  </a:moveTo>
                  <a:lnTo>
                    <a:pt x="29" y="13"/>
                  </a:lnTo>
                  <a:lnTo>
                    <a:pt x="9" y="0"/>
                  </a:lnTo>
                  <a:lnTo>
                    <a:pt x="0" y="13"/>
                  </a:lnTo>
                  <a:lnTo>
                    <a:pt x="20" y="26"/>
                  </a:lnTo>
                  <a:lnTo>
                    <a:pt x="29"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64" name="Freeform 110"/>
            <p:cNvSpPr>
              <a:spLocks/>
            </p:cNvSpPr>
            <p:nvPr/>
          </p:nvSpPr>
          <p:spPr bwMode="auto">
            <a:xfrm>
              <a:off x="4264" y="2909"/>
              <a:ext cx="6" cy="5"/>
            </a:xfrm>
            <a:custGeom>
              <a:avLst/>
              <a:gdLst>
                <a:gd name="T0" fmla="*/ 1 w 29"/>
                <a:gd name="T1" fmla="*/ 0 h 27"/>
                <a:gd name="T2" fmla="*/ 1 w 29"/>
                <a:gd name="T3" fmla="*/ 0 h 27"/>
                <a:gd name="T4" fmla="*/ 0 w 29"/>
                <a:gd name="T5" fmla="*/ 0 h 27"/>
                <a:gd name="T6" fmla="*/ 0 w 29"/>
                <a:gd name="T7" fmla="*/ 0 h 27"/>
                <a:gd name="T8" fmla="*/ 1 w 29"/>
                <a:gd name="T9" fmla="*/ 1 h 27"/>
                <a:gd name="T10" fmla="*/ 1 w 29"/>
                <a:gd name="T11" fmla="*/ 1 h 27"/>
                <a:gd name="T12" fmla="*/ 1 w 29"/>
                <a:gd name="T13" fmla="*/ 1 h 27"/>
                <a:gd name="T14" fmla="*/ 1 w 29"/>
                <a:gd name="T15" fmla="*/ 1 h 27"/>
                <a:gd name="T16" fmla="*/ 1 w 29"/>
                <a:gd name="T17" fmla="*/ 1 h 27"/>
                <a:gd name="T18" fmla="*/ 1 w 29"/>
                <a:gd name="T19" fmla="*/ 0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9" h="27">
                  <a:moveTo>
                    <a:pt x="28" y="13"/>
                  </a:moveTo>
                  <a:lnTo>
                    <a:pt x="29" y="13"/>
                  </a:lnTo>
                  <a:lnTo>
                    <a:pt x="9" y="0"/>
                  </a:lnTo>
                  <a:lnTo>
                    <a:pt x="0" y="13"/>
                  </a:lnTo>
                  <a:lnTo>
                    <a:pt x="21" y="27"/>
                  </a:lnTo>
                  <a:lnTo>
                    <a:pt x="22" y="27"/>
                  </a:lnTo>
                  <a:lnTo>
                    <a:pt x="21" y="27"/>
                  </a:lnTo>
                  <a:lnTo>
                    <a:pt x="22" y="27"/>
                  </a:lnTo>
                  <a:lnTo>
                    <a:pt x="28"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65" name="Freeform 111"/>
            <p:cNvSpPr>
              <a:spLocks/>
            </p:cNvSpPr>
            <p:nvPr/>
          </p:nvSpPr>
          <p:spPr bwMode="auto">
            <a:xfrm>
              <a:off x="4268" y="2911"/>
              <a:ext cx="6" cy="6"/>
            </a:xfrm>
            <a:custGeom>
              <a:avLst/>
              <a:gdLst>
                <a:gd name="T0" fmla="*/ 1 w 30"/>
                <a:gd name="T1" fmla="*/ 0 h 26"/>
                <a:gd name="T2" fmla="*/ 1 w 30"/>
                <a:gd name="T3" fmla="*/ 1 h 26"/>
                <a:gd name="T4" fmla="*/ 0 w 30"/>
                <a:gd name="T5" fmla="*/ 0 h 26"/>
                <a:gd name="T6" fmla="*/ 0 w 30"/>
                <a:gd name="T7" fmla="*/ 1 h 26"/>
                <a:gd name="T8" fmla="*/ 1 w 30"/>
                <a:gd name="T9" fmla="*/ 1 h 26"/>
                <a:gd name="T10" fmla="*/ 1 w 30"/>
                <a:gd name="T11" fmla="*/ 1 h 26"/>
                <a:gd name="T12" fmla="*/ 1 w 30"/>
                <a:gd name="T13" fmla="*/ 1 h 26"/>
                <a:gd name="T14" fmla="*/ 1 w 30"/>
                <a:gd name="T15" fmla="*/ 1 h 26"/>
                <a:gd name="T16" fmla="*/ 1 w 30"/>
                <a:gd name="T17" fmla="*/ 1 h 26"/>
                <a:gd name="T18" fmla="*/ 1 w 30"/>
                <a:gd name="T19" fmla="*/ 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26">
                  <a:moveTo>
                    <a:pt x="29" y="10"/>
                  </a:moveTo>
                  <a:lnTo>
                    <a:pt x="30" y="11"/>
                  </a:lnTo>
                  <a:lnTo>
                    <a:pt x="6" y="0"/>
                  </a:lnTo>
                  <a:lnTo>
                    <a:pt x="0" y="14"/>
                  </a:lnTo>
                  <a:lnTo>
                    <a:pt x="24" y="25"/>
                  </a:lnTo>
                  <a:lnTo>
                    <a:pt x="25" y="26"/>
                  </a:lnTo>
                  <a:lnTo>
                    <a:pt x="24" y="25"/>
                  </a:lnTo>
                  <a:lnTo>
                    <a:pt x="25" y="26"/>
                  </a:lnTo>
                  <a:lnTo>
                    <a:pt x="29"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66" name="Freeform 112"/>
            <p:cNvSpPr>
              <a:spLocks/>
            </p:cNvSpPr>
            <p:nvPr/>
          </p:nvSpPr>
          <p:spPr bwMode="auto">
            <a:xfrm>
              <a:off x="4273" y="2913"/>
              <a:ext cx="6" cy="5"/>
            </a:xfrm>
            <a:custGeom>
              <a:avLst/>
              <a:gdLst>
                <a:gd name="T0" fmla="*/ 1 w 29"/>
                <a:gd name="T1" fmla="*/ 0 h 25"/>
                <a:gd name="T2" fmla="*/ 1 w 29"/>
                <a:gd name="T3" fmla="*/ 0 h 25"/>
                <a:gd name="T4" fmla="*/ 0 w 29"/>
                <a:gd name="T5" fmla="*/ 0 h 25"/>
                <a:gd name="T6" fmla="*/ 0 w 29"/>
                <a:gd name="T7" fmla="*/ 1 h 25"/>
                <a:gd name="T8" fmla="*/ 1 w 29"/>
                <a:gd name="T9" fmla="*/ 1 h 25"/>
                <a:gd name="T10" fmla="*/ 1 w 29"/>
                <a:gd name="T11" fmla="*/ 1 h 25"/>
                <a:gd name="T12" fmla="*/ 1 w 29"/>
                <a:gd name="T13" fmla="*/ 1 h 25"/>
                <a:gd name="T14" fmla="*/ 1 w 29"/>
                <a:gd name="T15" fmla="*/ 1 h 25"/>
                <a:gd name="T16" fmla="*/ 1 w 29"/>
                <a:gd name="T17" fmla="*/ 1 h 25"/>
                <a:gd name="T18" fmla="*/ 1 w 29"/>
                <a:gd name="T19" fmla="*/ 0 h 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9" h="25">
                  <a:moveTo>
                    <a:pt x="29" y="9"/>
                  </a:moveTo>
                  <a:lnTo>
                    <a:pt x="29" y="9"/>
                  </a:lnTo>
                  <a:lnTo>
                    <a:pt x="4" y="0"/>
                  </a:lnTo>
                  <a:lnTo>
                    <a:pt x="0" y="16"/>
                  </a:lnTo>
                  <a:lnTo>
                    <a:pt x="24" y="25"/>
                  </a:lnTo>
                  <a:lnTo>
                    <a:pt x="29"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67" name="Freeform 113"/>
            <p:cNvSpPr>
              <a:spLocks/>
            </p:cNvSpPr>
            <p:nvPr/>
          </p:nvSpPr>
          <p:spPr bwMode="auto">
            <a:xfrm>
              <a:off x="4278" y="2915"/>
              <a:ext cx="6" cy="5"/>
            </a:xfrm>
            <a:custGeom>
              <a:avLst/>
              <a:gdLst>
                <a:gd name="T0" fmla="*/ 1 w 31"/>
                <a:gd name="T1" fmla="*/ 0 h 23"/>
                <a:gd name="T2" fmla="*/ 1 w 31"/>
                <a:gd name="T3" fmla="*/ 0 h 23"/>
                <a:gd name="T4" fmla="*/ 0 w 31"/>
                <a:gd name="T5" fmla="*/ 0 h 23"/>
                <a:gd name="T6" fmla="*/ 0 w 31"/>
                <a:gd name="T7" fmla="*/ 1 h 23"/>
                <a:gd name="T8" fmla="*/ 1 w 31"/>
                <a:gd name="T9" fmla="*/ 1 h 23"/>
                <a:gd name="T10" fmla="*/ 1 w 31"/>
                <a:gd name="T11" fmla="*/ 1 h 23"/>
                <a:gd name="T12" fmla="*/ 1 w 31"/>
                <a:gd name="T13" fmla="*/ 1 h 23"/>
                <a:gd name="T14" fmla="*/ 1 w 31"/>
                <a:gd name="T15" fmla="*/ 1 h 23"/>
                <a:gd name="T16" fmla="*/ 1 w 31"/>
                <a:gd name="T17" fmla="*/ 1 h 23"/>
                <a:gd name="T18" fmla="*/ 1 w 31"/>
                <a:gd name="T19" fmla="*/ 0 h 2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23">
                  <a:moveTo>
                    <a:pt x="31" y="8"/>
                  </a:moveTo>
                  <a:lnTo>
                    <a:pt x="31" y="8"/>
                  </a:lnTo>
                  <a:lnTo>
                    <a:pt x="5" y="0"/>
                  </a:lnTo>
                  <a:lnTo>
                    <a:pt x="0" y="16"/>
                  </a:lnTo>
                  <a:lnTo>
                    <a:pt x="27" y="23"/>
                  </a:lnTo>
                  <a:lnTo>
                    <a:pt x="31"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68" name="Freeform 114"/>
            <p:cNvSpPr>
              <a:spLocks/>
            </p:cNvSpPr>
            <p:nvPr/>
          </p:nvSpPr>
          <p:spPr bwMode="auto">
            <a:xfrm>
              <a:off x="4283" y="2917"/>
              <a:ext cx="7" cy="4"/>
            </a:xfrm>
            <a:custGeom>
              <a:avLst/>
              <a:gdLst>
                <a:gd name="T0" fmla="*/ 1 w 33"/>
                <a:gd name="T1" fmla="*/ 0 h 22"/>
                <a:gd name="T2" fmla="*/ 1 w 33"/>
                <a:gd name="T3" fmla="*/ 0 h 22"/>
                <a:gd name="T4" fmla="*/ 0 w 33"/>
                <a:gd name="T5" fmla="*/ 0 h 22"/>
                <a:gd name="T6" fmla="*/ 0 w 33"/>
                <a:gd name="T7" fmla="*/ 1 h 22"/>
                <a:gd name="T8" fmla="*/ 1 w 33"/>
                <a:gd name="T9" fmla="*/ 1 h 22"/>
                <a:gd name="T10" fmla="*/ 1 w 33"/>
                <a:gd name="T11" fmla="*/ 1 h 22"/>
                <a:gd name="T12" fmla="*/ 1 w 33"/>
                <a:gd name="T13" fmla="*/ 1 h 22"/>
                <a:gd name="T14" fmla="*/ 1 w 33"/>
                <a:gd name="T15" fmla="*/ 1 h 22"/>
                <a:gd name="T16" fmla="*/ 1 w 33"/>
                <a:gd name="T17" fmla="*/ 1 h 22"/>
                <a:gd name="T18" fmla="*/ 1 w 33"/>
                <a:gd name="T19" fmla="*/ 0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3" h="22">
                  <a:moveTo>
                    <a:pt x="31" y="6"/>
                  </a:moveTo>
                  <a:lnTo>
                    <a:pt x="33" y="6"/>
                  </a:lnTo>
                  <a:lnTo>
                    <a:pt x="4" y="0"/>
                  </a:lnTo>
                  <a:lnTo>
                    <a:pt x="0" y="15"/>
                  </a:lnTo>
                  <a:lnTo>
                    <a:pt x="28" y="22"/>
                  </a:lnTo>
                  <a:lnTo>
                    <a:pt x="29" y="22"/>
                  </a:lnTo>
                  <a:lnTo>
                    <a:pt x="28" y="22"/>
                  </a:lnTo>
                  <a:lnTo>
                    <a:pt x="29" y="22"/>
                  </a:lnTo>
                  <a:lnTo>
                    <a:pt x="31"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69" name="Freeform 115"/>
            <p:cNvSpPr>
              <a:spLocks/>
            </p:cNvSpPr>
            <p:nvPr/>
          </p:nvSpPr>
          <p:spPr bwMode="auto">
            <a:xfrm>
              <a:off x="4289" y="2918"/>
              <a:ext cx="6" cy="4"/>
            </a:xfrm>
            <a:custGeom>
              <a:avLst/>
              <a:gdLst>
                <a:gd name="T0" fmla="*/ 1 w 31"/>
                <a:gd name="T1" fmla="*/ 0 h 21"/>
                <a:gd name="T2" fmla="*/ 1 w 31"/>
                <a:gd name="T3" fmla="*/ 0 h 21"/>
                <a:gd name="T4" fmla="*/ 0 w 31"/>
                <a:gd name="T5" fmla="*/ 0 h 21"/>
                <a:gd name="T6" fmla="*/ 0 w 31"/>
                <a:gd name="T7" fmla="*/ 1 h 21"/>
                <a:gd name="T8" fmla="*/ 1 w 31"/>
                <a:gd name="T9" fmla="*/ 1 h 21"/>
                <a:gd name="T10" fmla="*/ 1 w 31"/>
                <a:gd name="T11" fmla="*/ 1 h 21"/>
                <a:gd name="T12" fmla="*/ 1 w 31"/>
                <a:gd name="T13" fmla="*/ 1 h 21"/>
                <a:gd name="T14" fmla="*/ 1 w 31"/>
                <a:gd name="T15" fmla="*/ 1 h 21"/>
                <a:gd name="T16" fmla="*/ 1 w 31"/>
                <a:gd name="T17" fmla="*/ 1 h 21"/>
                <a:gd name="T18" fmla="*/ 1 w 31"/>
                <a:gd name="T19" fmla="*/ 0 h 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21">
                  <a:moveTo>
                    <a:pt x="30" y="6"/>
                  </a:moveTo>
                  <a:lnTo>
                    <a:pt x="31" y="6"/>
                  </a:lnTo>
                  <a:lnTo>
                    <a:pt x="2" y="0"/>
                  </a:lnTo>
                  <a:lnTo>
                    <a:pt x="0" y="16"/>
                  </a:lnTo>
                  <a:lnTo>
                    <a:pt x="29" y="21"/>
                  </a:lnTo>
                  <a:lnTo>
                    <a:pt x="30" y="21"/>
                  </a:lnTo>
                  <a:lnTo>
                    <a:pt x="29" y="21"/>
                  </a:lnTo>
                  <a:lnTo>
                    <a:pt x="30" y="21"/>
                  </a:lnTo>
                  <a:lnTo>
                    <a:pt x="30"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70" name="Freeform 116"/>
            <p:cNvSpPr>
              <a:spLocks/>
            </p:cNvSpPr>
            <p:nvPr/>
          </p:nvSpPr>
          <p:spPr bwMode="auto">
            <a:xfrm>
              <a:off x="4295" y="2919"/>
              <a:ext cx="6" cy="4"/>
            </a:xfrm>
            <a:custGeom>
              <a:avLst/>
              <a:gdLst>
                <a:gd name="T0" fmla="*/ 1 w 30"/>
                <a:gd name="T1" fmla="*/ 0 h 18"/>
                <a:gd name="T2" fmla="*/ 1 w 30"/>
                <a:gd name="T3" fmla="*/ 0 h 18"/>
                <a:gd name="T4" fmla="*/ 0 w 30"/>
                <a:gd name="T5" fmla="*/ 0 h 18"/>
                <a:gd name="T6" fmla="*/ 0 w 30"/>
                <a:gd name="T7" fmla="*/ 1 h 18"/>
                <a:gd name="T8" fmla="*/ 1 w 30"/>
                <a:gd name="T9" fmla="*/ 1 h 18"/>
                <a:gd name="T10" fmla="*/ 1 w 30"/>
                <a:gd name="T11" fmla="*/ 1 h 18"/>
                <a:gd name="T12" fmla="*/ 1 w 30"/>
                <a:gd name="T13" fmla="*/ 1 h 18"/>
                <a:gd name="T14" fmla="*/ 1 w 30"/>
                <a:gd name="T15" fmla="*/ 1 h 18"/>
                <a:gd name="T16" fmla="*/ 1 w 30"/>
                <a:gd name="T17" fmla="*/ 1 h 18"/>
                <a:gd name="T18" fmla="*/ 1 w 30"/>
                <a:gd name="T19" fmla="*/ 0 h 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18">
                  <a:moveTo>
                    <a:pt x="30" y="2"/>
                  </a:moveTo>
                  <a:lnTo>
                    <a:pt x="30" y="2"/>
                  </a:lnTo>
                  <a:lnTo>
                    <a:pt x="0" y="0"/>
                  </a:lnTo>
                  <a:lnTo>
                    <a:pt x="0" y="15"/>
                  </a:lnTo>
                  <a:lnTo>
                    <a:pt x="30" y="18"/>
                  </a:lnTo>
                  <a:lnTo>
                    <a:pt x="30"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71" name="Freeform 117"/>
            <p:cNvSpPr>
              <a:spLocks/>
            </p:cNvSpPr>
            <p:nvPr/>
          </p:nvSpPr>
          <p:spPr bwMode="auto">
            <a:xfrm>
              <a:off x="4301" y="2920"/>
              <a:ext cx="6" cy="3"/>
            </a:xfrm>
            <a:custGeom>
              <a:avLst/>
              <a:gdLst>
                <a:gd name="T0" fmla="*/ 1 w 30"/>
                <a:gd name="T1" fmla="*/ 0 h 17"/>
                <a:gd name="T2" fmla="*/ 1 w 30"/>
                <a:gd name="T3" fmla="*/ 0 h 17"/>
                <a:gd name="T4" fmla="*/ 0 w 30"/>
                <a:gd name="T5" fmla="*/ 0 h 17"/>
                <a:gd name="T6" fmla="*/ 0 w 30"/>
                <a:gd name="T7" fmla="*/ 1 h 17"/>
                <a:gd name="T8" fmla="*/ 1 w 30"/>
                <a:gd name="T9" fmla="*/ 1 h 17"/>
                <a:gd name="T10" fmla="*/ 1 w 30"/>
                <a:gd name="T11" fmla="*/ 1 h 17"/>
                <a:gd name="T12" fmla="*/ 1 w 30"/>
                <a:gd name="T13" fmla="*/ 1 h 17"/>
                <a:gd name="T14" fmla="*/ 1 w 30"/>
                <a:gd name="T15" fmla="*/ 1 h 17"/>
                <a:gd name="T16" fmla="*/ 1 w 30"/>
                <a:gd name="T17" fmla="*/ 1 h 17"/>
                <a:gd name="T18" fmla="*/ 1 w 30"/>
                <a:gd name="T19" fmla="*/ 0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17">
                  <a:moveTo>
                    <a:pt x="30" y="1"/>
                  </a:moveTo>
                  <a:lnTo>
                    <a:pt x="30" y="1"/>
                  </a:lnTo>
                  <a:lnTo>
                    <a:pt x="0" y="0"/>
                  </a:lnTo>
                  <a:lnTo>
                    <a:pt x="0" y="16"/>
                  </a:lnTo>
                  <a:lnTo>
                    <a:pt x="30" y="17"/>
                  </a:lnTo>
                  <a:lnTo>
                    <a:pt x="30" y="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72" name="Freeform 118"/>
            <p:cNvSpPr>
              <a:spLocks/>
            </p:cNvSpPr>
            <p:nvPr/>
          </p:nvSpPr>
          <p:spPr bwMode="auto">
            <a:xfrm>
              <a:off x="4307" y="2920"/>
              <a:ext cx="570" cy="3"/>
            </a:xfrm>
            <a:custGeom>
              <a:avLst/>
              <a:gdLst>
                <a:gd name="T0" fmla="*/ 113 w 2848"/>
                <a:gd name="T1" fmla="*/ 0 h 18"/>
                <a:gd name="T2" fmla="*/ 114 w 2848"/>
                <a:gd name="T3" fmla="*/ 0 h 18"/>
                <a:gd name="T4" fmla="*/ 0 w 2848"/>
                <a:gd name="T5" fmla="*/ 0 h 18"/>
                <a:gd name="T6" fmla="*/ 0 w 2848"/>
                <a:gd name="T7" fmla="*/ 1 h 18"/>
                <a:gd name="T8" fmla="*/ 114 w 2848"/>
                <a:gd name="T9" fmla="*/ 1 h 18"/>
                <a:gd name="T10" fmla="*/ 114 w 2848"/>
                <a:gd name="T11" fmla="*/ 0 h 18"/>
                <a:gd name="T12" fmla="*/ 114 w 2848"/>
                <a:gd name="T13" fmla="*/ 1 h 18"/>
                <a:gd name="T14" fmla="*/ 114 w 2848"/>
                <a:gd name="T15" fmla="*/ 1 h 18"/>
                <a:gd name="T16" fmla="*/ 114 w 2848"/>
                <a:gd name="T17" fmla="*/ 0 h 18"/>
                <a:gd name="T18" fmla="*/ 113 w 2848"/>
                <a:gd name="T19" fmla="*/ 0 h 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48" h="18">
                  <a:moveTo>
                    <a:pt x="2832" y="10"/>
                  </a:moveTo>
                  <a:lnTo>
                    <a:pt x="2840" y="2"/>
                  </a:lnTo>
                  <a:lnTo>
                    <a:pt x="0" y="0"/>
                  </a:lnTo>
                  <a:lnTo>
                    <a:pt x="0" y="16"/>
                  </a:lnTo>
                  <a:lnTo>
                    <a:pt x="2840" y="18"/>
                  </a:lnTo>
                  <a:lnTo>
                    <a:pt x="2848" y="10"/>
                  </a:lnTo>
                  <a:lnTo>
                    <a:pt x="2840" y="18"/>
                  </a:lnTo>
                  <a:lnTo>
                    <a:pt x="2848" y="18"/>
                  </a:lnTo>
                  <a:lnTo>
                    <a:pt x="2848" y="10"/>
                  </a:lnTo>
                  <a:lnTo>
                    <a:pt x="2832"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73" name="Freeform 119"/>
            <p:cNvSpPr>
              <a:spLocks/>
            </p:cNvSpPr>
            <p:nvPr/>
          </p:nvSpPr>
          <p:spPr bwMode="auto">
            <a:xfrm>
              <a:off x="4874" y="2793"/>
              <a:ext cx="3" cy="129"/>
            </a:xfrm>
            <a:custGeom>
              <a:avLst/>
              <a:gdLst>
                <a:gd name="T0" fmla="*/ 0 w 16"/>
                <a:gd name="T1" fmla="*/ 1 h 644"/>
                <a:gd name="T2" fmla="*/ 0 w 16"/>
                <a:gd name="T3" fmla="*/ 0 h 644"/>
                <a:gd name="T4" fmla="*/ 0 w 16"/>
                <a:gd name="T5" fmla="*/ 26 h 644"/>
                <a:gd name="T6" fmla="*/ 1 w 16"/>
                <a:gd name="T7" fmla="*/ 26 h 644"/>
                <a:gd name="T8" fmla="*/ 1 w 16"/>
                <a:gd name="T9" fmla="*/ 0 h 644"/>
                <a:gd name="T10" fmla="*/ 0 w 16"/>
                <a:gd name="T11" fmla="*/ 0 h 644"/>
                <a:gd name="T12" fmla="*/ 1 w 16"/>
                <a:gd name="T13" fmla="*/ 0 h 644"/>
                <a:gd name="T14" fmla="*/ 1 w 16"/>
                <a:gd name="T15" fmla="*/ 0 h 644"/>
                <a:gd name="T16" fmla="*/ 0 w 16"/>
                <a:gd name="T17" fmla="*/ 0 h 644"/>
                <a:gd name="T18" fmla="*/ 0 w 16"/>
                <a:gd name="T19" fmla="*/ 1 h 6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6" h="644">
                  <a:moveTo>
                    <a:pt x="8" y="16"/>
                  </a:moveTo>
                  <a:lnTo>
                    <a:pt x="0" y="8"/>
                  </a:lnTo>
                  <a:lnTo>
                    <a:pt x="0" y="644"/>
                  </a:lnTo>
                  <a:lnTo>
                    <a:pt x="16" y="644"/>
                  </a:lnTo>
                  <a:lnTo>
                    <a:pt x="16" y="8"/>
                  </a:lnTo>
                  <a:lnTo>
                    <a:pt x="8" y="0"/>
                  </a:lnTo>
                  <a:lnTo>
                    <a:pt x="16" y="8"/>
                  </a:lnTo>
                  <a:lnTo>
                    <a:pt x="16" y="0"/>
                  </a:lnTo>
                  <a:lnTo>
                    <a:pt x="8" y="0"/>
                  </a:lnTo>
                  <a:lnTo>
                    <a:pt x="8"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74" name="Freeform 120"/>
            <p:cNvSpPr>
              <a:spLocks/>
            </p:cNvSpPr>
            <p:nvPr/>
          </p:nvSpPr>
          <p:spPr bwMode="auto">
            <a:xfrm>
              <a:off x="4846" y="2794"/>
              <a:ext cx="3" cy="127"/>
            </a:xfrm>
            <a:custGeom>
              <a:avLst/>
              <a:gdLst>
                <a:gd name="T0" fmla="*/ 0 w 13"/>
                <a:gd name="T1" fmla="*/ 0 h 633"/>
                <a:gd name="T2" fmla="*/ 0 w 13"/>
                <a:gd name="T3" fmla="*/ 0 h 633"/>
                <a:gd name="T4" fmla="*/ 0 w 13"/>
                <a:gd name="T5" fmla="*/ 25 h 633"/>
                <a:gd name="T6" fmla="*/ 1 w 13"/>
                <a:gd name="T7" fmla="*/ 25 h 633"/>
                <a:gd name="T8" fmla="*/ 1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75" name="Freeform 121"/>
            <p:cNvSpPr>
              <a:spLocks/>
            </p:cNvSpPr>
            <p:nvPr/>
          </p:nvSpPr>
          <p:spPr bwMode="auto">
            <a:xfrm>
              <a:off x="4817" y="2794"/>
              <a:ext cx="3" cy="127"/>
            </a:xfrm>
            <a:custGeom>
              <a:avLst/>
              <a:gdLst>
                <a:gd name="T0" fmla="*/ 0 w 13"/>
                <a:gd name="T1" fmla="*/ 0 h 633"/>
                <a:gd name="T2" fmla="*/ 0 w 13"/>
                <a:gd name="T3" fmla="*/ 0 h 633"/>
                <a:gd name="T4" fmla="*/ 0 w 13"/>
                <a:gd name="T5" fmla="*/ 25 h 633"/>
                <a:gd name="T6" fmla="*/ 1 w 13"/>
                <a:gd name="T7" fmla="*/ 25 h 633"/>
                <a:gd name="T8" fmla="*/ 1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76" name="Freeform 122"/>
            <p:cNvSpPr>
              <a:spLocks/>
            </p:cNvSpPr>
            <p:nvPr/>
          </p:nvSpPr>
          <p:spPr bwMode="auto">
            <a:xfrm>
              <a:off x="4788" y="2794"/>
              <a:ext cx="3" cy="127"/>
            </a:xfrm>
            <a:custGeom>
              <a:avLst/>
              <a:gdLst>
                <a:gd name="T0" fmla="*/ 0 w 13"/>
                <a:gd name="T1" fmla="*/ 0 h 633"/>
                <a:gd name="T2" fmla="*/ 0 w 13"/>
                <a:gd name="T3" fmla="*/ 0 h 633"/>
                <a:gd name="T4" fmla="*/ 0 w 13"/>
                <a:gd name="T5" fmla="*/ 25 h 633"/>
                <a:gd name="T6" fmla="*/ 1 w 13"/>
                <a:gd name="T7" fmla="*/ 25 h 633"/>
                <a:gd name="T8" fmla="*/ 1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77" name="Freeform 123"/>
            <p:cNvSpPr>
              <a:spLocks/>
            </p:cNvSpPr>
            <p:nvPr/>
          </p:nvSpPr>
          <p:spPr bwMode="auto">
            <a:xfrm>
              <a:off x="4760" y="2794"/>
              <a:ext cx="2" cy="127"/>
            </a:xfrm>
            <a:custGeom>
              <a:avLst/>
              <a:gdLst>
                <a:gd name="T0" fmla="*/ 0 w 13"/>
                <a:gd name="T1" fmla="*/ 0 h 633"/>
                <a:gd name="T2" fmla="*/ 0 w 13"/>
                <a:gd name="T3" fmla="*/ 0 h 633"/>
                <a:gd name="T4" fmla="*/ 0 w 13"/>
                <a:gd name="T5" fmla="*/ 25 h 633"/>
                <a:gd name="T6" fmla="*/ 0 w 13"/>
                <a:gd name="T7" fmla="*/ 25 h 633"/>
                <a:gd name="T8" fmla="*/ 0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78" name="Freeform 124"/>
            <p:cNvSpPr>
              <a:spLocks/>
            </p:cNvSpPr>
            <p:nvPr/>
          </p:nvSpPr>
          <p:spPr bwMode="auto">
            <a:xfrm>
              <a:off x="4731" y="2794"/>
              <a:ext cx="3" cy="127"/>
            </a:xfrm>
            <a:custGeom>
              <a:avLst/>
              <a:gdLst>
                <a:gd name="T0" fmla="*/ 0 w 13"/>
                <a:gd name="T1" fmla="*/ 0 h 633"/>
                <a:gd name="T2" fmla="*/ 0 w 13"/>
                <a:gd name="T3" fmla="*/ 0 h 633"/>
                <a:gd name="T4" fmla="*/ 0 w 13"/>
                <a:gd name="T5" fmla="*/ 25 h 633"/>
                <a:gd name="T6" fmla="*/ 1 w 13"/>
                <a:gd name="T7" fmla="*/ 25 h 633"/>
                <a:gd name="T8" fmla="*/ 1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79" name="Freeform 125"/>
            <p:cNvSpPr>
              <a:spLocks/>
            </p:cNvSpPr>
            <p:nvPr/>
          </p:nvSpPr>
          <p:spPr bwMode="auto">
            <a:xfrm>
              <a:off x="4702" y="2794"/>
              <a:ext cx="3" cy="127"/>
            </a:xfrm>
            <a:custGeom>
              <a:avLst/>
              <a:gdLst>
                <a:gd name="T0" fmla="*/ 0 w 13"/>
                <a:gd name="T1" fmla="*/ 0 h 633"/>
                <a:gd name="T2" fmla="*/ 0 w 13"/>
                <a:gd name="T3" fmla="*/ 0 h 633"/>
                <a:gd name="T4" fmla="*/ 0 w 13"/>
                <a:gd name="T5" fmla="*/ 25 h 633"/>
                <a:gd name="T6" fmla="*/ 1 w 13"/>
                <a:gd name="T7" fmla="*/ 25 h 633"/>
                <a:gd name="T8" fmla="*/ 1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80" name="Freeform 126"/>
            <p:cNvSpPr>
              <a:spLocks/>
            </p:cNvSpPr>
            <p:nvPr/>
          </p:nvSpPr>
          <p:spPr bwMode="auto">
            <a:xfrm>
              <a:off x="4673" y="2794"/>
              <a:ext cx="3" cy="127"/>
            </a:xfrm>
            <a:custGeom>
              <a:avLst/>
              <a:gdLst>
                <a:gd name="T0" fmla="*/ 0 w 13"/>
                <a:gd name="T1" fmla="*/ 0 h 633"/>
                <a:gd name="T2" fmla="*/ 0 w 13"/>
                <a:gd name="T3" fmla="*/ 0 h 633"/>
                <a:gd name="T4" fmla="*/ 0 w 13"/>
                <a:gd name="T5" fmla="*/ 25 h 633"/>
                <a:gd name="T6" fmla="*/ 1 w 13"/>
                <a:gd name="T7" fmla="*/ 25 h 633"/>
                <a:gd name="T8" fmla="*/ 1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81" name="Freeform 127"/>
            <p:cNvSpPr>
              <a:spLocks/>
            </p:cNvSpPr>
            <p:nvPr/>
          </p:nvSpPr>
          <p:spPr bwMode="auto">
            <a:xfrm>
              <a:off x="4644" y="2794"/>
              <a:ext cx="3" cy="127"/>
            </a:xfrm>
            <a:custGeom>
              <a:avLst/>
              <a:gdLst>
                <a:gd name="T0" fmla="*/ 0 w 13"/>
                <a:gd name="T1" fmla="*/ 0 h 633"/>
                <a:gd name="T2" fmla="*/ 0 w 13"/>
                <a:gd name="T3" fmla="*/ 0 h 633"/>
                <a:gd name="T4" fmla="*/ 0 w 13"/>
                <a:gd name="T5" fmla="*/ 25 h 633"/>
                <a:gd name="T6" fmla="*/ 1 w 13"/>
                <a:gd name="T7" fmla="*/ 25 h 633"/>
                <a:gd name="T8" fmla="*/ 1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82" name="Freeform 128"/>
            <p:cNvSpPr>
              <a:spLocks/>
            </p:cNvSpPr>
            <p:nvPr/>
          </p:nvSpPr>
          <p:spPr bwMode="auto">
            <a:xfrm>
              <a:off x="4615" y="2794"/>
              <a:ext cx="3" cy="127"/>
            </a:xfrm>
            <a:custGeom>
              <a:avLst/>
              <a:gdLst>
                <a:gd name="T0" fmla="*/ 0 w 13"/>
                <a:gd name="T1" fmla="*/ 0 h 633"/>
                <a:gd name="T2" fmla="*/ 0 w 13"/>
                <a:gd name="T3" fmla="*/ 0 h 633"/>
                <a:gd name="T4" fmla="*/ 0 w 13"/>
                <a:gd name="T5" fmla="*/ 25 h 633"/>
                <a:gd name="T6" fmla="*/ 1 w 13"/>
                <a:gd name="T7" fmla="*/ 25 h 633"/>
                <a:gd name="T8" fmla="*/ 1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83" name="Freeform 129"/>
            <p:cNvSpPr>
              <a:spLocks/>
            </p:cNvSpPr>
            <p:nvPr/>
          </p:nvSpPr>
          <p:spPr bwMode="auto">
            <a:xfrm>
              <a:off x="4587" y="2794"/>
              <a:ext cx="2" cy="127"/>
            </a:xfrm>
            <a:custGeom>
              <a:avLst/>
              <a:gdLst>
                <a:gd name="T0" fmla="*/ 0 w 13"/>
                <a:gd name="T1" fmla="*/ 0 h 633"/>
                <a:gd name="T2" fmla="*/ 0 w 13"/>
                <a:gd name="T3" fmla="*/ 0 h 633"/>
                <a:gd name="T4" fmla="*/ 0 w 13"/>
                <a:gd name="T5" fmla="*/ 25 h 633"/>
                <a:gd name="T6" fmla="*/ 0 w 13"/>
                <a:gd name="T7" fmla="*/ 25 h 633"/>
                <a:gd name="T8" fmla="*/ 0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84" name="Freeform 130"/>
            <p:cNvSpPr>
              <a:spLocks/>
            </p:cNvSpPr>
            <p:nvPr/>
          </p:nvSpPr>
          <p:spPr bwMode="auto">
            <a:xfrm>
              <a:off x="4558" y="2794"/>
              <a:ext cx="3" cy="127"/>
            </a:xfrm>
            <a:custGeom>
              <a:avLst/>
              <a:gdLst>
                <a:gd name="T0" fmla="*/ 0 w 13"/>
                <a:gd name="T1" fmla="*/ 0 h 633"/>
                <a:gd name="T2" fmla="*/ 0 w 13"/>
                <a:gd name="T3" fmla="*/ 0 h 633"/>
                <a:gd name="T4" fmla="*/ 0 w 13"/>
                <a:gd name="T5" fmla="*/ 25 h 633"/>
                <a:gd name="T6" fmla="*/ 1 w 13"/>
                <a:gd name="T7" fmla="*/ 25 h 633"/>
                <a:gd name="T8" fmla="*/ 1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85" name="Freeform 131"/>
            <p:cNvSpPr>
              <a:spLocks/>
            </p:cNvSpPr>
            <p:nvPr/>
          </p:nvSpPr>
          <p:spPr bwMode="auto">
            <a:xfrm>
              <a:off x="4529" y="2794"/>
              <a:ext cx="3" cy="127"/>
            </a:xfrm>
            <a:custGeom>
              <a:avLst/>
              <a:gdLst>
                <a:gd name="T0" fmla="*/ 0 w 13"/>
                <a:gd name="T1" fmla="*/ 0 h 633"/>
                <a:gd name="T2" fmla="*/ 0 w 13"/>
                <a:gd name="T3" fmla="*/ 0 h 633"/>
                <a:gd name="T4" fmla="*/ 0 w 13"/>
                <a:gd name="T5" fmla="*/ 25 h 633"/>
                <a:gd name="T6" fmla="*/ 1 w 13"/>
                <a:gd name="T7" fmla="*/ 25 h 633"/>
                <a:gd name="T8" fmla="*/ 1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86" name="Freeform 132"/>
            <p:cNvSpPr>
              <a:spLocks/>
            </p:cNvSpPr>
            <p:nvPr/>
          </p:nvSpPr>
          <p:spPr bwMode="auto">
            <a:xfrm>
              <a:off x="4500" y="2794"/>
              <a:ext cx="3" cy="127"/>
            </a:xfrm>
            <a:custGeom>
              <a:avLst/>
              <a:gdLst>
                <a:gd name="T0" fmla="*/ 0 w 13"/>
                <a:gd name="T1" fmla="*/ 0 h 633"/>
                <a:gd name="T2" fmla="*/ 0 w 13"/>
                <a:gd name="T3" fmla="*/ 0 h 633"/>
                <a:gd name="T4" fmla="*/ 0 w 13"/>
                <a:gd name="T5" fmla="*/ 25 h 633"/>
                <a:gd name="T6" fmla="*/ 1 w 13"/>
                <a:gd name="T7" fmla="*/ 25 h 633"/>
                <a:gd name="T8" fmla="*/ 1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87" name="Freeform 133"/>
            <p:cNvSpPr>
              <a:spLocks/>
            </p:cNvSpPr>
            <p:nvPr/>
          </p:nvSpPr>
          <p:spPr bwMode="auto">
            <a:xfrm>
              <a:off x="4471" y="2794"/>
              <a:ext cx="3" cy="127"/>
            </a:xfrm>
            <a:custGeom>
              <a:avLst/>
              <a:gdLst>
                <a:gd name="T0" fmla="*/ 0 w 13"/>
                <a:gd name="T1" fmla="*/ 0 h 633"/>
                <a:gd name="T2" fmla="*/ 0 w 13"/>
                <a:gd name="T3" fmla="*/ 0 h 633"/>
                <a:gd name="T4" fmla="*/ 0 w 13"/>
                <a:gd name="T5" fmla="*/ 25 h 633"/>
                <a:gd name="T6" fmla="*/ 1 w 13"/>
                <a:gd name="T7" fmla="*/ 25 h 633"/>
                <a:gd name="T8" fmla="*/ 1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88" name="Freeform 134"/>
            <p:cNvSpPr>
              <a:spLocks/>
            </p:cNvSpPr>
            <p:nvPr/>
          </p:nvSpPr>
          <p:spPr bwMode="auto">
            <a:xfrm>
              <a:off x="4442" y="2794"/>
              <a:ext cx="3" cy="127"/>
            </a:xfrm>
            <a:custGeom>
              <a:avLst/>
              <a:gdLst>
                <a:gd name="T0" fmla="*/ 0 w 13"/>
                <a:gd name="T1" fmla="*/ 0 h 633"/>
                <a:gd name="T2" fmla="*/ 0 w 13"/>
                <a:gd name="T3" fmla="*/ 0 h 633"/>
                <a:gd name="T4" fmla="*/ 0 w 13"/>
                <a:gd name="T5" fmla="*/ 25 h 633"/>
                <a:gd name="T6" fmla="*/ 1 w 13"/>
                <a:gd name="T7" fmla="*/ 25 h 633"/>
                <a:gd name="T8" fmla="*/ 1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89" name="Freeform 135"/>
            <p:cNvSpPr>
              <a:spLocks/>
            </p:cNvSpPr>
            <p:nvPr/>
          </p:nvSpPr>
          <p:spPr bwMode="auto">
            <a:xfrm>
              <a:off x="4414" y="2794"/>
              <a:ext cx="2" cy="127"/>
            </a:xfrm>
            <a:custGeom>
              <a:avLst/>
              <a:gdLst>
                <a:gd name="T0" fmla="*/ 0 w 13"/>
                <a:gd name="T1" fmla="*/ 0 h 633"/>
                <a:gd name="T2" fmla="*/ 0 w 13"/>
                <a:gd name="T3" fmla="*/ 0 h 633"/>
                <a:gd name="T4" fmla="*/ 0 w 13"/>
                <a:gd name="T5" fmla="*/ 25 h 633"/>
                <a:gd name="T6" fmla="*/ 0 w 13"/>
                <a:gd name="T7" fmla="*/ 25 h 633"/>
                <a:gd name="T8" fmla="*/ 0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90" name="Freeform 136"/>
            <p:cNvSpPr>
              <a:spLocks/>
            </p:cNvSpPr>
            <p:nvPr/>
          </p:nvSpPr>
          <p:spPr bwMode="auto">
            <a:xfrm>
              <a:off x="4385" y="2794"/>
              <a:ext cx="2" cy="127"/>
            </a:xfrm>
            <a:custGeom>
              <a:avLst/>
              <a:gdLst>
                <a:gd name="T0" fmla="*/ 0 w 13"/>
                <a:gd name="T1" fmla="*/ 0 h 633"/>
                <a:gd name="T2" fmla="*/ 0 w 13"/>
                <a:gd name="T3" fmla="*/ 0 h 633"/>
                <a:gd name="T4" fmla="*/ 0 w 13"/>
                <a:gd name="T5" fmla="*/ 25 h 633"/>
                <a:gd name="T6" fmla="*/ 0 w 13"/>
                <a:gd name="T7" fmla="*/ 25 h 633"/>
                <a:gd name="T8" fmla="*/ 0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91" name="Freeform 137"/>
            <p:cNvSpPr>
              <a:spLocks/>
            </p:cNvSpPr>
            <p:nvPr/>
          </p:nvSpPr>
          <p:spPr bwMode="auto">
            <a:xfrm>
              <a:off x="4356" y="2794"/>
              <a:ext cx="2" cy="127"/>
            </a:xfrm>
            <a:custGeom>
              <a:avLst/>
              <a:gdLst>
                <a:gd name="T0" fmla="*/ 0 w 13"/>
                <a:gd name="T1" fmla="*/ 0 h 633"/>
                <a:gd name="T2" fmla="*/ 0 w 13"/>
                <a:gd name="T3" fmla="*/ 0 h 633"/>
                <a:gd name="T4" fmla="*/ 0 w 13"/>
                <a:gd name="T5" fmla="*/ 25 h 633"/>
                <a:gd name="T6" fmla="*/ 0 w 13"/>
                <a:gd name="T7" fmla="*/ 25 h 633"/>
                <a:gd name="T8" fmla="*/ 0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92" name="Freeform 138"/>
            <p:cNvSpPr>
              <a:spLocks/>
            </p:cNvSpPr>
            <p:nvPr/>
          </p:nvSpPr>
          <p:spPr bwMode="auto">
            <a:xfrm>
              <a:off x="4327" y="2794"/>
              <a:ext cx="3" cy="127"/>
            </a:xfrm>
            <a:custGeom>
              <a:avLst/>
              <a:gdLst>
                <a:gd name="T0" fmla="*/ 0 w 13"/>
                <a:gd name="T1" fmla="*/ 0 h 633"/>
                <a:gd name="T2" fmla="*/ 0 w 13"/>
                <a:gd name="T3" fmla="*/ 0 h 633"/>
                <a:gd name="T4" fmla="*/ 0 w 13"/>
                <a:gd name="T5" fmla="*/ 25 h 633"/>
                <a:gd name="T6" fmla="*/ 1 w 13"/>
                <a:gd name="T7" fmla="*/ 25 h 633"/>
                <a:gd name="T8" fmla="*/ 1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93" name="Rectangle 139"/>
            <p:cNvSpPr>
              <a:spLocks noChangeArrowheads="1"/>
            </p:cNvSpPr>
            <p:nvPr/>
          </p:nvSpPr>
          <p:spPr bwMode="auto">
            <a:xfrm>
              <a:off x="4876" y="2736"/>
              <a:ext cx="15" cy="27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de-DE" altLang="de-DE" sz="1600">
                <a:latin typeface="Arial" pitchFamily="34" charset="0"/>
              </a:endParaRPr>
            </a:p>
          </p:txBody>
        </p:sp>
        <p:sp>
          <p:nvSpPr>
            <p:cNvPr id="10394" name="Freeform 140"/>
            <p:cNvSpPr>
              <a:spLocks/>
            </p:cNvSpPr>
            <p:nvPr/>
          </p:nvSpPr>
          <p:spPr bwMode="auto">
            <a:xfrm>
              <a:off x="4873" y="3010"/>
              <a:ext cx="18" cy="6"/>
            </a:xfrm>
            <a:custGeom>
              <a:avLst/>
              <a:gdLst>
                <a:gd name="T0" fmla="*/ 0 w 93"/>
                <a:gd name="T1" fmla="*/ 1 h 30"/>
                <a:gd name="T2" fmla="*/ 1 w 93"/>
                <a:gd name="T3" fmla="*/ 1 h 30"/>
                <a:gd name="T4" fmla="*/ 3 w 93"/>
                <a:gd name="T5" fmla="*/ 1 h 30"/>
                <a:gd name="T6" fmla="*/ 3 w 93"/>
                <a:gd name="T7" fmla="*/ 0 h 30"/>
                <a:gd name="T8" fmla="*/ 1 w 93"/>
                <a:gd name="T9" fmla="*/ 0 h 30"/>
                <a:gd name="T10" fmla="*/ 1 w 93"/>
                <a:gd name="T11" fmla="*/ 1 h 30"/>
                <a:gd name="T12" fmla="*/ 0 w 93"/>
                <a:gd name="T13" fmla="*/ 1 h 30"/>
                <a:gd name="T14" fmla="*/ 0 w 93"/>
                <a:gd name="T15" fmla="*/ 1 h 30"/>
                <a:gd name="T16" fmla="*/ 1 w 93"/>
                <a:gd name="T17" fmla="*/ 1 h 30"/>
                <a:gd name="T18" fmla="*/ 0 w 93"/>
                <a:gd name="T19" fmla="*/ 1 h 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3" h="30">
                  <a:moveTo>
                    <a:pt x="0" y="15"/>
                  </a:moveTo>
                  <a:lnTo>
                    <a:pt x="15" y="30"/>
                  </a:lnTo>
                  <a:lnTo>
                    <a:pt x="93" y="30"/>
                  </a:lnTo>
                  <a:lnTo>
                    <a:pt x="93" y="0"/>
                  </a:lnTo>
                  <a:lnTo>
                    <a:pt x="15" y="0"/>
                  </a:lnTo>
                  <a:lnTo>
                    <a:pt x="31" y="15"/>
                  </a:lnTo>
                  <a:lnTo>
                    <a:pt x="0" y="15"/>
                  </a:lnTo>
                  <a:lnTo>
                    <a:pt x="0" y="30"/>
                  </a:lnTo>
                  <a:lnTo>
                    <a:pt x="15" y="30"/>
                  </a:lnTo>
                  <a:lnTo>
                    <a:pt x="0"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95" name="Freeform 141"/>
            <p:cNvSpPr>
              <a:spLocks/>
            </p:cNvSpPr>
            <p:nvPr/>
          </p:nvSpPr>
          <p:spPr bwMode="auto">
            <a:xfrm>
              <a:off x="4873" y="2733"/>
              <a:ext cx="6" cy="280"/>
            </a:xfrm>
            <a:custGeom>
              <a:avLst/>
              <a:gdLst>
                <a:gd name="T0" fmla="*/ 1 w 31"/>
                <a:gd name="T1" fmla="*/ 0 h 1400"/>
                <a:gd name="T2" fmla="*/ 0 w 31"/>
                <a:gd name="T3" fmla="*/ 1 h 1400"/>
                <a:gd name="T4" fmla="*/ 0 w 31"/>
                <a:gd name="T5" fmla="*/ 56 h 1400"/>
                <a:gd name="T6" fmla="*/ 1 w 31"/>
                <a:gd name="T7" fmla="*/ 56 h 1400"/>
                <a:gd name="T8" fmla="*/ 1 w 31"/>
                <a:gd name="T9" fmla="*/ 1 h 1400"/>
                <a:gd name="T10" fmla="*/ 1 w 31"/>
                <a:gd name="T11" fmla="*/ 1 h 1400"/>
                <a:gd name="T12" fmla="*/ 1 w 31"/>
                <a:gd name="T13" fmla="*/ 0 h 1400"/>
                <a:gd name="T14" fmla="*/ 0 w 31"/>
                <a:gd name="T15" fmla="*/ 0 h 1400"/>
                <a:gd name="T16" fmla="*/ 0 w 31"/>
                <a:gd name="T17" fmla="*/ 1 h 1400"/>
                <a:gd name="T18" fmla="*/ 1 w 31"/>
                <a:gd name="T19" fmla="*/ 0 h 14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1400">
                  <a:moveTo>
                    <a:pt x="15" y="0"/>
                  </a:moveTo>
                  <a:lnTo>
                    <a:pt x="0" y="15"/>
                  </a:lnTo>
                  <a:lnTo>
                    <a:pt x="0" y="1400"/>
                  </a:lnTo>
                  <a:lnTo>
                    <a:pt x="31" y="1400"/>
                  </a:lnTo>
                  <a:lnTo>
                    <a:pt x="31" y="15"/>
                  </a:lnTo>
                  <a:lnTo>
                    <a:pt x="15" y="30"/>
                  </a:lnTo>
                  <a:lnTo>
                    <a:pt x="15" y="0"/>
                  </a:lnTo>
                  <a:lnTo>
                    <a:pt x="0" y="0"/>
                  </a:lnTo>
                  <a:lnTo>
                    <a:pt x="0" y="15"/>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96" name="Freeform 142"/>
            <p:cNvSpPr>
              <a:spLocks/>
            </p:cNvSpPr>
            <p:nvPr/>
          </p:nvSpPr>
          <p:spPr bwMode="auto">
            <a:xfrm>
              <a:off x="4876" y="2733"/>
              <a:ext cx="19" cy="6"/>
            </a:xfrm>
            <a:custGeom>
              <a:avLst/>
              <a:gdLst>
                <a:gd name="T0" fmla="*/ 4 w 94"/>
                <a:gd name="T1" fmla="*/ 1 h 30"/>
                <a:gd name="T2" fmla="*/ 3 w 94"/>
                <a:gd name="T3" fmla="*/ 0 h 30"/>
                <a:gd name="T4" fmla="*/ 0 w 94"/>
                <a:gd name="T5" fmla="*/ 0 h 30"/>
                <a:gd name="T6" fmla="*/ 0 w 94"/>
                <a:gd name="T7" fmla="*/ 1 h 30"/>
                <a:gd name="T8" fmla="*/ 3 w 94"/>
                <a:gd name="T9" fmla="*/ 1 h 30"/>
                <a:gd name="T10" fmla="*/ 3 w 94"/>
                <a:gd name="T11" fmla="*/ 1 h 30"/>
                <a:gd name="T12" fmla="*/ 4 w 94"/>
                <a:gd name="T13" fmla="*/ 1 h 30"/>
                <a:gd name="T14" fmla="*/ 4 w 94"/>
                <a:gd name="T15" fmla="*/ 0 h 30"/>
                <a:gd name="T16" fmla="*/ 3 w 94"/>
                <a:gd name="T17" fmla="*/ 0 h 30"/>
                <a:gd name="T18" fmla="*/ 4 w 94"/>
                <a:gd name="T19" fmla="*/ 1 h 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4" h="30">
                  <a:moveTo>
                    <a:pt x="94" y="15"/>
                  </a:moveTo>
                  <a:lnTo>
                    <a:pt x="78" y="0"/>
                  </a:lnTo>
                  <a:lnTo>
                    <a:pt x="0" y="0"/>
                  </a:lnTo>
                  <a:lnTo>
                    <a:pt x="0" y="30"/>
                  </a:lnTo>
                  <a:lnTo>
                    <a:pt x="78" y="30"/>
                  </a:lnTo>
                  <a:lnTo>
                    <a:pt x="63" y="15"/>
                  </a:lnTo>
                  <a:lnTo>
                    <a:pt x="94" y="15"/>
                  </a:lnTo>
                  <a:lnTo>
                    <a:pt x="94" y="0"/>
                  </a:lnTo>
                  <a:lnTo>
                    <a:pt x="78" y="0"/>
                  </a:lnTo>
                  <a:lnTo>
                    <a:pt x="94"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97" name="Freeform 143"/>
            <p:cNvSpPr>
              <a:spLocks/>
            </p:cNvSpPr>
            <p:nvPr/>
          </p:nvSpPr>
          <p:spPr bwMode="auto">
            <a:xfrm>
              <a:off x="4888" y="2736"/>
              <a:ext cx="7" cy="280"/>
            </a:xfrm>
            <a:custGeom>
              <a:avLst/>
              <a:gdLst>
                <a:gd name="T0" fmla="*/ 1 w 31"/>
                <a:gd name="T1" fmla="*/ 56 h 1400"/>
                <a:gd name="T2" fmla="*/ 2 w 31"/>
                <a:gd name="T3" fmla="*/ 55 h 1400"/>
                <a:gd name="T4" fmla="*/ 2 w 31"/>
                <a:gd name="T5" fmla="*/ 0 h 1400"/>
                <a:gd name="T6" fmla="*/ 0 w 31"/>
                <a:gd name="T7" fmla="*/ 0 h 1400"/>
                <a:gd name="T8" fmla="*/ 0 w 31"/>
                <a:gd name="T9" fmla="*/ 55 h 1400"/>
                <a:gd name="T10" fmla="*/ 1 w 31"/>
                <a:gd name="T11" fmla="*/ 55 h 1400"/>
                <a:gd name="T12" fmla="*/ 1 w 31"/>
                <a:gd name="T13" fmla="*/ 56 h 1400"/>
                <a:gd name="T14" fmla="*/ 2 w 31"/>
                <a:gd name="T15" fmla="*/ 56 h 1400"/>
                <a:gd name="T16" fmla="*/ 2 w 31"/>
                <a:gd name="T17" fmla="*/ 55 h 1400"/>
                <a:gd name="T18" fmla="*/ 1 w 31"/>
                <a:gd name="T19" fmla="*/ 56 h 14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1400">
                  <a:moveTo>
                    <a:pt x="15" y="1400"/>
                  </a:moveTo>
                  <a:lnTo>
                    <a:pt x="31" y="1385"/>
                  </a:lnTo>
                  <a:lnTo>
                    <a:pt x="31" y="0"/>
                  </a:lnTo>
                  <a:lnTo>
                    <a:pt x="0" y="0"/>
                  </a:lnTo>
                  <a:lnTo>
                    <a:pt x="0" y="1385"/>
                  </a:lnTo>
                  <a:lnTo>
                    <a:pt x="15" y="1370"/>
                  </a:lnTo>
                  <a:lnTo>
                    <a:pt x="15" y="1400"/>
                  </a:lnTo>
                  <a:lnTo>
                    <a:pt x="31" y="1400"/>
                  </a:lnTo>
                  <a:lnTo>
                    <a:pt x="31" y="1385"/>
                  </a:lnTo>
                  <a:lnTo>
                    <a:pt x="15" y="140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grpSp>
      <p:sp>
        <p:nvSpPr>
          <p:cNvPr id="158" name="Text Box 12"/>
          <p:cNvSpPr txBox="1">
            <a:spLocks noChangeArrowheads="1"/>
          </p:cNvSpPr>
          <p:nvPr/>
        </p:nvSpPr>
        <p:spPr bwMode="auto">
          <a:xfrm>
            <a:off x="5321374" y="1435448"/>
            <a:ext cx="30670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marL="187325" indent="-187325">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spcAft>
                <a:spcPts val="600"/>
              </a:spcAft>
              <a:buFontTx/>
              <a:buNone/>
            </a:pPr>
            <a:r>
              <a:rPr lang="de-DE" altLang="de-DE" sz="1800" b="1">
                <a:solidFill>
                  <a:srgbClr val="067EBB"/>
                </a:solidFill>
                <a:latin typeface="Arial" pitchFamily="34" charset="0"/>
              </a:rPr>
              <a:t>Gefährdung der Bewohner</a:t>
            </a: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380"/>
          <p:cNvSpPr txBox="1">
            <a:spLocks noChangeArrowheads="1"/>
          </p:cNvSpPr>
          <p:nvPr/>
        </p:nvSpPr>
        <p:spPr bwMode="auto">
          <a:xfrm>
            <a:off x="250825" y="1963738"/>
            <a:ext cx="3770313" cy="1754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marL="285750" indent="-285750">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Clr>
                <a:srgbClr val="067EBB"/>
              </a:buClr>
              <a:buSzPct val="180000"/>
            </a:pPr>
            <a:r>
              <a:rPr lang="de-DE" altLang="de-DE" sz="1800">
                <a:latin typeface="Arial" pitchFamily="34" charset="0"/>
                <a:sym typeface="Wingdings" pitchFamily="2" charset="2"/>
              </a:rPr>
              <a:t>Arbeitsschutzgesetz</a:t>
            </a:r>
          </a:p>
          <a:p>
            <a:pPr>
              <a:spcBef>
                <a:spcPct val="0"/>
              </a:spcBef>
              <a:buClr>
                <a:srgbClr val="067EBB"/>
              </a:buClr>
              <a:buSzPct val="180000"/>
            </a:pPr>
            <a:r>
              <a:rPr lang="de-DE" altLang="de-DE" sz="1800">
                <a:latin typeface="Arial" pitchFamily="34" charset="0"/>
                <a:sym typeface="Wingdings" pitchFamily="2" charset="2"/>
              </a:rPr>
              <a:t>Biostoffverordnung</a:t>
            </a:r>
          </a:p>
          <a:p>
            <a:pPr>
              <a:spcBef>
                <a:spcPct val="0"/>
              </a:spcBef>
              <a:buClr>
                <a:srgbClr val="067EBB"/>
              </a:buClr>
              <a:buSzPct val="180000"/>
            </a:pPr>
            <a:r>
              <a:rPr lang="de-DE" altLang="de-DE" sz="1800">
                <a:latin typeface="Arial" pitchFamily="34" charset="0"/>
                <a:sym typeface="Wingdings" pitchFamily="2" charset="2"/>
              </a:rPr>
              <a:t>Gefahrstoffverordnung</a:t>
            </a:r>
          </a:p>
          <a:p>
            <a:pPr>
              <a:spcBef>
                <a:spcPct val="0"/>
              </a:spcBef>
              <a:buClr>
                <a:srgbClr val="067EBB"/>
              </a:buClr>
              <a:buSzPct val="180000"/>
            </a:pPr>
            <a:r>
              <a:rPr lang="de-DE" altLang="de-DE" sz="1800">
                <a:latin typeface="Arial" pitchFamily="34" charset="0"/>
                <a:sym typeface="Wingdings" pitchFamily="2" charset="2"/>
              </a:rPr>
              <a:t>Berufsgenossenschaftliche</a:t>
            </a:r>
            <a:br>
              <a:rPr lang="de-DE" altLang="de-DE" sz="1800">
                <a:latin typeface="Arial" pitchFamily="34" charset="0"/>
                <a:sym typeface="Wingdings" pitchFamily="2" charset="2"/>
              </a:rPr>
            </a:br>
            <a:r>
              <a:rPr lang="de-DE" altLang="de-DE" sz="1800">
                <a:latin typeface="Arial" pitchFamily="34" charset="0"/>
                <a:sym typeface="Wingdings" pitchFamily="2" charset="2"/>
              </a:rPr>
              <a:t>Vorschriften und Regelwerke</a:t>
            </a:r>
            <a:br>
              <a:rPr lang="de-DE" altLang="de-DE" sz="1800">
                <a:latin typeface="Arial" pitchFamily="34" charset="0"/>
                <a:sym typeface="Wingdings" pitchFamily="2" charset="2"/>
              </a:rPr>
            </a:br>
            <a:r>
              <a:rPr lang="de-DE" altLang="de-DE" sz="1800">
                <a:latin typeface="Arial" pitchFamily="34" charset="0"/>
                <a:sym typeface="Wingdings" pitchFamily="2" charset="2"/>
              </a:rPr>
              <a:t>(„Unfallverhütungsvorschriften“).</a:t>
            </a:r>
          </a:p>
        </p:txBody>
      </p:sp>
      <p:sp>
        <p:nvSpPr>
          <p:cNvPr id="11267" name="Text Box 381"/>
          <p:cNvSpPr txBox="1">
            <a:spLocks noChangeArrowheads="1"/>
          </p:cNvSpPr>
          <p:nvPr/>
        </p:nvSpPr>
        <p:spPr bwMode="auto">
          <a:xfrm>
            <a:off x="4365625" y="1963738"/>
            <a:ext cx="4665663"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marL="285750" indent="-285750">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Clr>
                <a:srgbClr val="067EBB"/>
              </a:buClr>
              <a:buSzPct val="180000"/>
            </a:pPr>
            <a:r>
              <a:rPr lang="de-DE" altLang="de-DE" sz="1800">
                <a:latin typeface="Arial" pitchFamily="34" charset="0"/>
                <a:sym typeface="Wingdings" pitchFamily="2" charset="2"/>
              </a:rPr>
              <a:t>Richtlinien und Empfehlungen</a:t>
            </a:r>
            <a:br>
              <a:rPr lang="de-DE" altLang="de-DE" sz="1800">
                <a:latin typeface="Arial" pitchFamily="34" charset="0"/>
                <a:sym typeface="Wingdings" pitchFamily="2" charset="2"/>
              </a:rPr>
            </a:br>
            <a:r>
              <a:rPr lang="de-DE" altLang="de-DE" sz="1800">
                <a:latin typeface="Arial" pitchFamily="34" charset="0"/>
                <a:sym typeface="Wingdings" pitchFamily="2" charset="2"/>
              </a:rPr>
              <a:t>der Kommission für Krankanhaus-</a:t>
            </a:r>
            <a:br>
              <a:rPr lang="de-DE" altLang="de-DE" sz="1800">
                <a:latin typeface="Arial" pitchFamily="34" charset="0"/>
                <a:sym typeface="Wingdings" pitchFamily="2" charset="2"/>
              </a:rPr>
            </a:br>
            <a:r>
              <a:rPr lang="de-DE" altLang="de-DE" sz="1800">
                <a:latin typeface="Arial" pitchFamily="34" charset="0"/>
                <a:sym typeface="Wingdings" pitchFamily="2" charset="2"/>
              </a:rPr>
              <a:t>hygiene und Infektionsprävention</a:t>
            </a:r>
            <a:br>
              <a:rPr lang="de-DE" altLang="de-DE" sz="1800">
                <a:latin typeface="Arial" pitchFamily="34" charset="0"/>
                <a:sym typeface="Wingdings" pitchFamily="2" charset="2"/>
              </a:rPr>
            </a:br>
            <a:r>
              <a:rPr lang="de-DE" altLang="de-DE" sz="1800">
                <a:latin typeface="Arial" pitchFamily="34" charset="0"/>
                <a:sym typeface="Wingdings" pitchFamily="2" charset="2"/>
              </a:rPr>
              <a:t>(KRINKO) am Robert Koch-Institut (RKI).</a:t>
            </a:r>
          </a:p>
        </p:txBody>
      </p:sp>
      <p:sp>
        <p:nvSpPr>
          <p:cNvPr id="11268" name="Text Box 383"/>
          <p:cNvSpPr txBox="1">
            <a:spLocks noChangeArrowheads="1"/>
          </p:cNvSpPr>
          <p:nvPr/>
        </p:nvSpPr>
        <p:spPr bwMode="auto">
          <a:xfrm>
            <a:off x="250825" y="1441450"/>
            <a:ext cx="3092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de-DE" sz="1800" b="1">
                <a:solidFill>
                  <a:srgbClr val="067EBB"/>
                </a:solidFill>
                <a:latin typeface="Arial" pitchFamily="34" charset="0"/>
              </a:rPr>
              <a:t>Gefährdung des Personals</a:t>
            </a:r>
          </a:p>
        </p:txBody>
      </p:sp>
      <p:sp>
        <p:nvSpPr>
          <p:cNvPr id="11269" name="Text Box 385"/>
          <p:cNvSpPr txBox="1">
            <a:spLocks noChangeArrowheads="1"/>
          </p:cNvSpPr>
          <p:nvPr/>
        </p:nvSpPr>
        <p:spPr bwMode="auto">
          <a:xfrm>
            <a:off x="4365625" y="1452563"/>
            <a:ext cx="30670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de-DE" sz="1800" b="1">
                <a:solidFill>
                  <a:srgbClr val="067EBB"/>
                </a:solidFill>
                <a:latin typeface="Arial" pitchFamily="34" charset="0"/>
              </a:rPr>
              <a:t>Gefährdung der Bewohner</a:t>
            </a:r>
          </a:p>
        </p:txBody>
      </p:sp>
      <p:sp>
        <p:nvSpPr>
          <p:cNvPr id="11270" name="Line 386"/>
          <p:cNvSpPr>
            <a:spLocks noChangeShapeType="1"/>
          </p:cNvSpPr>
          <p:nvPr/>
        </p:nvSpPr>
        <p:spPr bwMode="auto">
          <a:xfrm>
            <a:off x="4140200" y="1341438"/>
            <a:ext cx="0" cy="25146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1271" name="Line 387"/>
          <p:cNvSpPr>
            <a:spLocks noChangeShapeType="1"/>
          </p:cNvSpPr>
          <p:nvPr/>
        </p:nvSpPr>
        <p:spPr bwMode="auto">
          <a:xfrm>
            <a:off x="0" y="1884363"/>
            <a:ext cx="91440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1272" name="Text Box 390"/>
          <p:cNvSpPr txBox="1">
            <a:spLocks noChangeArrowheads="1"/>
          </p:cNvSpPr>
          <p:nvPr/>
        </p:nvSpPr>
        <p:spPr bwMode="auto">
          <a:xfrm rot="1964334">
            <a:off x="4751388" y="4043363"/>
            <a:ext cx="862012" cy="155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de-DE" sz="9600">
                <a:latin typeface="Arial" pitchFamily="34" charset="0"/>
              </a:rPr>
              <a:t>§</a:t>
            </a:r>
          </a:p>
        </p:txBody>
      </p:sp>
      <p:pic>
        <p:nvPicPr>
          <p:cNvPr id="11273" name="Picture 392" descr="978343722266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2588" y="4149725"/>
            <a:ext cx="1593850"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4" name="Picture 397" descr="neu-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650" y="4149725"/>
            <a:ext cx="2947988" cy="120015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275" name="Foliennummernplatzhalter 4"/>
          <p:cNvSpPr>
            <a:spLocks noGrp="1"/>
          </p:cNvSpPr>
          <p:nvPr>
            <p:ph type="sldNum" sz="quarter" idx="12"/>
          </p:nvPr>
        </p:nvSpPr>
        <p:spPr>
          <a:noFill/>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de-DE" sz="1400" smtClean="0">
                <a:latin typeface="Arial" pitchFamily="34" charset="0"/>
              </a:rPr>
              <a:t>Seite </a:t>
            </a:r>
            <a:fld id="{C0AA634F-7AE8-490F-A303-62D9E3882D28}" type="slidenum">
              <a:rPr lang="de-DE" altLang="de-DE" sz="1400" smtClean="0">
                <a:latin typeface="Arial" pitchFamily="34" charset="0"/>
              </a:rPr>
              <a:pPr>
                <a:spcBef>
                  <a:spcPct val="0"/>
                </a:spcBef>
                <a:buFontTx/>
                <a:buNone/>
              </a:pPr>
              <a:t>4</a:t>
            </a:fld>
            <a:r>
              <a:rPr lang="de-DE" altLang="de-DE" sz="1400" smtClean="0">
                <a:latin typeface="Arial" pitchFamily="34" charset="0"/>
              </a:rPr>
              <a:t> / </a:t>
            </a:r>
            <a:r>
              <a:rPr lang="de-DE" altLang="de-DE" sz="1400" smtClean="0">
                <a:latin typeface="Arial" pitchFamily="34" charset="0"/>
              </a:rPr>
              <a:t>25</a:t>
            </a:r>
            <a:endParaRPr lang="de-DE" altLang="de-DE" sz="1400" smtClean="0">
              <a:latin typeface="Arial" pitchFamily="34" charset="0"/>
            </a:endParaRPr>
          </a:p>
        </p:txBody>
      </p:sp>
      <p:sp>
        <p:nvSpPr>
          <p:cNvPr id="11276" name="Bedeutung der Flora"/>
          <p:cNvSpPr txBox="1">
            <a:spLocks/>
          </p:cNvSpPr>
          <p:nvPr/>
        </p:nvSpPr>
        <p:spPr bwMode="auto">
          <a:xfrm>
            <a:off x="3419475" y="14288"/>
            <a:ext cx="575945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a:spcBef>
                <a:spcPct val="0"/>
              </a:spcBef>
              <a:buFontTx/>
              <a:buNone/>
            </a:pPr>
            <a:r>
              <a:rPr lang="de-DE" altLang="de-DE" sz="2800">
                <a:latin typeface="Arial" pitchFamily="34" charset="0"/>
                <a:ea typeface="Merriweather Bold"/>
                <a:cs typeface="Arial" pitchFamily="34" charset="0"/>
                <a:sym typeface="Merriweather Bold"/>
              </a:rPr>
              <a:t>Regelwerke</a:t>
            </a:r>
          </a:p>
          <a:p>
            <a:pPr eaLnBrk="1">
              <a:spcBef>
                <a:spcPct val="0"/>
              </a:spcBef>
              <a:buFontTx/>
              <a:buNone/>
            </a:pPr>
            <a:r>
              <a:rPr lang="de-DE" altLang="de-DE" sz="2000">
                <a:latin typeface="Arial" pitchFamily="34" charset="0"/>
                <a:ea typeface="Merriweather Bold"/>
                <a:cs typeface="Arial" pitchFamily="34" charset="0"/>
                <a:sym typeface="Merriweather Bold"/>
              </a:rPr>
              <a:t>Regelwerke zur Personalhygiene</a:t>
            </a:r>
            <a:r>
              <a:rPr lang="de-DE" altLang="de-DE" sz="4400" b="1">
                <a:latin typeface="Merriweather Bold"/>
                <a:ea typeface="Merriweather Bold"/>
                <a:cs typeface="Arial" pitchFamily="34" charset="0"/>
                <a:sym typeface="Merriweather Bold"/>
              </a:rPr>
              <a:t/>
            </a:r>
            <a:br>
              <a:rPr lang="de-DE" altLang="de-DE" sz="4400" b="1">
                <a:latin typeface="Merriweather Bold"/>
                <a:ea typeface="Merriweather Bold"/>
                <a:cs typeface="Arial" pitchFamily="34" charset="0"/>
                <a:sym typeface="Merriweather Bold"/>
              </a:rPr>
            </a:br>
            <a:endParaRPr lang="de-DE" altLang="de-DE" sz="4400">
              <a:latin typeface="Merriweather Bold"/>
              <a:ea typeface="Merriweather Bold"/>
              <a:cs typeface="Arial" pitchFamily="34" charset="0"/>
              <a:sym typeface="Merriweather Bold"/>
            </a:endParaRPr>
          </a:p>
        </p:txBody>
      </p:sp>
      <p:sp>
        <p:nvSpPr>
          <p:cNvPr id="21" name="Textfeld 20"/>
          <p:cNvSpPr txBox="1"/>
          <p:nvPr/>
        </p:nvSpPr>
        <p:spPr>
          <a:xfrm>
            <a:off x="0" y="994718"/>
            <a:ext cx="9144000"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a:spcBef>
                <a:spcPts val="0"/>
              </a:spcBef>
              <a:spcAft>
                <a:spcPts val="0"/>
              </a:spcAft>
              <a:defRPr/>
            </a:pPr>
            <a:r>
              <a:rPr lang="de-DE" sz="1400" kern="0" dirty="0">
                <a:latin typeface="Arial" charset="0"/>
                <a:ea typeface="+mj-ea"/>
                <a:cs typeface="Arial" pitchFamily="34" charset="0"/>
                <a:sym typeface="Times New Roman"/>
              </a:rPr>
              <a:t>Grundlagen</a:t>
            </a:r>
            <a:r>
              <a:rPr lang="de-DE" sz="1400" b="1" kern="0" dirty="0">
                <a:solidFill>
                  <a:srgbClr val="067EBB"/>
                </a:solidFill>
                <a:latin typeface="Arial" charset="0"/>
                <a:ea typeface="+mj-ea"/>
                <a:cs typeface="Arial" pitchFamily="34" charset="0"/>
                <a:sym typeface="Times New Roman"/>
              </a:rPr>
              <a:t>         Regelwerke</a:t>
            </a:r>
            <a:r>
              <a:rPr lang="de-DE" sz="1400" kern="0" dirty="0">
                <a:latin typeface="Arial" charset="0"/>
                <a:ea typeface="+mj-ea"/>
                <a:cs typeface="Arial" pitchFamily="34" charset="0"/>
                <a:sym typeface="Times New Roman"/>
              </a:rPr>
              <a:t>         Hepatitis-B-Impfung         PSA         Händehygiene         Verletzungsschutz</a:t>
            </a:r>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503" descr="HBV"/>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5600" y="2062163"/>
            <a:ext cx="3506788" cy="238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1" name="Text Box 500"/>
          <p:cNvSpPr txBox="1">
            <a:spLocks noChangeArrowheads="1"/>
          </p:cNvSpPr>
          <p:nvPr/>
        </p:nvSpPr>
        <p:spPr bwMode="auto">
          <a:xfrm>
            <a:off x="179388" y="1547813"/>
            <a:ext cx="5256212" cy="3800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4" tIns="45717" rIns="91434" bIns="45717">
            <a:spAutoFit/>
          </a:bodyPr>
          <a:lstStyle>
            <a:lvl1pPr marL="285750" indent="-285750">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ts val="600"/>
              </a:spcBef>
              <a:buClr>
                <a:srgbClr val="067EBB"/>
              </a:buClr>
              <a:buSzPct val="180000"/>
            </a:pPr>
            <a:r>
              <a:rPr lang="de-DE" altLang="de-DE" sz="1800">
                <a:latin typeface="Arial" pitchFamily="34" charset="0"/>
                <a:sym typeface="Wingdings" pitchFamily="2" charset="2"/>
              </a:rPr>
              <a:t>Der Erreger ist ein umhülltes Virus.</a:t>
            </a:r>
          </a:p>
          <a:p>
            <a:pPr>
              <a:spcBef>
                <a:spcPts val="600"/>
              </a:spcBef>
              <a:buClr>
                <a:srgbClr val="067EBB"/>
              </a:buClr>
              <a:buSzPct val="180000"/>
            </a:pPr>
            <a:r>
              <a:rPr lang="de-DE" altLang="de-DE" sz="1800">
                <a:latin typeface="Arial" pitchFamily="34" charset="0"/>
                <a:sym typeface="Wingdings" pitchFamily="2" charset="2"/>
              </a:rPr>
              <a:t>Ca. 0,6% der Bevölkerung sind HBV-Träger.</a:t>
            </a:r>
          </a:p>
          <a:p>
            <a:pPr>
              <a:spcBef>
                <a:spcPts val="600"/>
              </a:spcBef>
              <a:buClr>
                <a:srgbClr val="067EBB"/>
              </a:buClr>
              <a:buSzPct val="180000"/>
            </a:pPr>
            <a:r>
              <a:rPr lang="de-DE" altLang="de-DE" sz="1800">
                <a:latin typeface="Arial" pitchFamily="34" charset="0"/>
                <a:sym typeface="Wingdings" pitchFamily="2" charset="2"/>
              </a:rPr>
              <a:t>Eine hämatogene Übertragung ist in Pflegeeinrichtungen möglich (Kanülen-Stichverletzungen).</a:t>
            </a:r>
          </a:p>
          <a:p>
            <a:pPr>
              <a:spcBef>
                <a:spcPts val="600"/>
              </a:spcBef>
              <a:buClr>
                <a:srgbClr val="067EBB"/>
              </a:buClr>
              <a:buSzPct val="180000"/>
            </a:pPr>
            <a:r>
              <a:rPr lang="de-DE" altLang="de-DE" sz="1800">
                <a:latin typeface="Arial" pitchFamily="34" charset="0"/>
                <a:sym typeface="Wingdings" pitchFamily="2" charset="2"/>
              </a:rPr>
              <a:t>Die Inkubationszeit beträgt im Durchschnitt 60 bis 90 Tage.</a:t>
            </a:r>
          </a:p>
          <a:p>
            <a:pPr>
              <a:spcBef>
                <a:spcPts val="600"/>
              </a:spcBef>
              <a:buClr>
                <a:srgbClr val="067EBB"/>
              </a:buClr>
              <a:buSzPct val="180000"/>
            </a:pPr>
            <a:r>
              <a:rPr lang="de-DE" altLang="de-DE" sz="1800">
                <a:latin typeface="Arial" pitchFamily="34" charset="0"/>
                <a:sym typeface="Wingdings" pitchFamily="2" charset="2"/>
              </a:rPr>
              <a:t>Sehr unterschiedliche Krankheitsverläufe, mit und ohne Gelbsucht in 5 – 10% chronisch, in 1% tödlich.</a:t>
            </a:r>
          </a:p>
          <a:p>
            <a:pPr>
              <a:spcBef>
                <a:spcPts val="600"/>
              </a:spcBef>
              <a:buClr>
                <a:srgbClr val="067EBB"/>
              </a:buClr>
              <a:buSzPct val="180000"/>
            </a:pPr>
            <a:r>
              <a:rPr lang="de-DE" altLang="de-DE" sz="1800">
                <a:latin typeface="Arial" pitchFamily="34" charset="0"/>
                <a:sym typeface="Wingdings" pitchFamily="2" charset="2"/>
              </a:rPr>
              <a:t>Die üblicherweise verwendeten Desinfektionsmittel sind HBV-wirksam.</a:t>
            </a:r>
          </a:p>
        </p:txBody>
      </p:sp>
      <p:sp>
        <p:nvSpPr>
          <p:cNvPr id="12292" name="Foliennummernplatzhalter 4"/>
          <p:cNvSpPr>
            <a:spLocks noGrp="1"/>
          </p:cNvSpPr>
          <p:nvPr>
            <p:ph type="sldNum" sz="quarter" idx="12"/>
          </p:nvPr>
        </p:nvSpPr>
        <p:spPr>
          <a:noFill/>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de-DE" sz="1400" smtClean="0">
                <a:latin typeface="Arial" pitchFamily="34" charset="0"/>
              </a:rPr>
              <a:t>Seite </a:t>
            </a:r>
            <a:fld id="{594C8FC1-74A7-413A-A068-50C8C7F2544E}" type="slidenum">
              <a:rPr lang="de-DE" altLang="de-DE" sz="1400" smtClean="0">
                <a:latin typeface="Arial" pitchFamily="34" charset="0"/>
              </a:rPr>
              <a:pPr>
                <a:spcBef>
                  <a:spcPct val="0"/>
                </a:spcBef>
                <a:buFontTx/>
                <a:buNone/>
              </a:pPr>
              <a:t>5</a:t>
            </a:fld>
            <a:r>
              <a:rPr lang="de-DE" altLang="de-DE" sz="1400" smtClean="0">
                <a:latin typeface="Arial" pitchFamily="34" charset="0"/>
              </a:rPr>
              <a:t> / </a:t>
            </a:r>
            <a:r>
              <a:rPr lang="de-DE" altLang="de-DE" sz="1400" smtClean="0">
                <a:latin typeface="Arial" pitchFamily="34" charset="0"/>
              </a:rPr>
              <a:t>25</a:t>
            </a:r>
            <a:endParaRPr lang="de-DE" altLang="de-DE" sz="1400" smtClean="0">
              <a:latin typeface="Arial" pitchFamily="34" charset="0"/>
            </a:endParaRPr>
          </a:p>
        </p:txBody>
      </p:sp>
      <p:sp>
        <p:nvSpPr>
          <p:cNvPr id="12293" name="Bedeutung der Flora"/>
          <p:cNvSpPr txBox="1">
            <a:spLocks/>
          </p:cNvSpPr>
          <p:nvPr/>
        </p:nvSpPr>
        <p:spPr bwMode="auto">
          <a:xfrm>
            <a:off x="3419475" y="14288"/>
            <a:ext cx="575945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a:spcBef>
                <a:spcPct val="0"/>
              </a:spcBef>
              <a:buFontTx/>
              <a:buNone/>
            </a:pPr>
            <a:r>
              <a:rPr lang="de-DE" altLang="de-DE" sz="2800">
                <a:latin typeface="Arial" pitchFamily="34" charset="0"/>
                <a:ea typeface="Merriweather Bold"/>
                <a:cs typeface="Arial" pitchFamily="34" charset="0"/>
                <a:sym typeface="Merriweather Bold"/>
              </a:rPr>
              <a:t>Hepatitis B Impfung</a:t>
            </a:r>
          </a:p>
          <a:p>
            <a:pPr eaLnBrk="1">
              <a:spcBef>
                <a:spcPct val="0"/>
              </a:spcBef>
              <a:buFontTx/>
              <a:buNone/>
            </a:pPr>
            <a:r>
              <a:rPr lang="de-DE" altLang="de-DE" sz="2000">
                <a:latin typeface="Arial" pitchFamily="34" charset="0"/>
                <a:ea typeface="Merriweather Bold"/>
                <a:cs typeface="Arial" pitchFamily="34" charset="0"/>
                <a:sym typeface="Merriweather Bold"/>
              </a:rPr>
              <a:t>Infos zu Hepatitis B</a:t>
            </a:r>
            <a:r>
              <a:rPr lang="de-DE" altLang="de-DE" sz="4400" b="1">
                <a:latin typeface="Merriweather Bold"/>
                <a:ea typeface="Merriweather Bold"/>
                <a:cs typeface="Arial" pitchFamily="34" charset="0"/>
                <a:sym typeface="Merriweather Bold"/>
              </a:rPr>
              <a:t/>
            </a:r>
            <a:br>
              <a:rPr lang="de-DE" altLang="de-DE" sz="4400" b="1">
                <a:latin typeface="Merriweather Bold"/>
                <a:ea typeface="Merriweather Bold"/>
                <a:cs typeface="Arial" pitchFamily="34" charset="0"/>
                <a:sym typeface="Merriweather Bold"/>
              </a:rPr>
            </a:br>
            <a:endParaRPr lang="de-DE" altLang="de-DE" sz="4400">
              <a:latin typeface="Merriweather Bold"/>
              <a:ea typeface="Merriweather Bold"/>
              <a:cs typeface="Arial" pitchFamily="34" charset="0"/>
              <a:sym typeface="Merriweather Bold"/>
            </a:endParaRPr>
          </a:p>
        </p:txBody>
      </p:sp>
      <p:sp>
        <p:nvSpPr>
          <p:cNvPr id="14" name="Textfeld 13"/>
          <p:cNvSpPr txBox="1"/>
          <p:nvPr/>
        </p:nvSpPr>
        <p:spPr>
          <a:xfrm>
            <a:off x="0" y="994718"/>
            <a:ext cx="9144000"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a:spcBef>
                <a:spcPts val="0"/>
              </a:spcBef>
              <a:spcAft>
                <a:spcPts val="0"/>
              </a:spcAft>
              <a:defRPr/>
            </a:pPr>
            <a:r>
              <a:rPr lang="de-DE" sz="1400" kern="0" dirty="0">
                <a:latin typeface="Arial" charset="0"/>
                <a:ea typeface="+mj-ea"/>
                <a:cs typeface="Arial" pitchFamily="34" charset="0"/>
                <a:sym typeface="Times New Roman"/>
              </a:rPr>
              <a:t>Grundlagen</a:t>
            </a:r>
            <a:r>
              <a:rPr lang="de-DE" sz="1400" b="1" kern="0" dirty="0">
                <a:solidFill>
                  <a:srgbClr val="067EBB"/>
                </a:solidFill>
                <a:latin typeface="Arial" charset="0"/>
                <a:ea typeface="+mj-ea"/>
                <a:cs typeface="Arial" pitchFamily="34" charset="0"/>
                <a:sym typeface="Times New Roman"/>
              </a:rPr>
              <a:t>         </a:t>
            </a:r>
            <a:r>
              <a:rPr lang="de-DE" sz="1400" kern="0" dirty="0">
                <a:latin typeface="Arial" charset="0"/>
                <a:ea typeface="+mj-ea"/>
                <a:cs typeface="Arial" pitchFamily="34" charset="0"/>
                <a:sym typeface="Times New Roman"/>
              </a:rPr>
              <a:t>Regelwerke         </a:t>
            </a:r>
            <a:r>
              <a:rPr lang="de-DE" sz="1400" b="1" kern="0" dirty="0">
                <a:solidFill>
                  <a:srgbClr val="067EBB"/>
                </a:solidFill>
                <a:latin typeface="Arial" charset="0"/>
                <a:ea typeface="+mj-ea"/>
                <a:cs typeface="Arial" pitchFamily="34" charset="0"/>
                <a:sym typeface="Times New Roman"/>
              </a:rPr>
              <a:t>Hepatitis-B-Impfung</a:t>
            </a:r>
            <a:r>
              <a:rPr lang="de-DE" sz="1400" kern="0" dirty="0">
                <a:latin typeface="Arial" charset="0"/>
                <a:ea typeface="+mj-ea"/>
                <a:cs typeface="Arial" pitchFamily="34" charset="0"/>
                <a:sym typeface="Times New Roman"/>
              </a:rPr>
              <a:t>         PSA         Händehygiene         Verletzungsschutz</a:t>
            </a:r>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5" name="Text Box 5"/>
          <p:cNvSpPr txBox="1">
            <a:spLocks noChangeArrowheads="1"/>
          </p:cNvSpPr>
          <p:nvPr/>
        </p:nvSpPr>
        <p:spPr bwMode="auto">
          <a:xfrm>
            <a:off x="179388" y="1547813"/>
            <a:ext cx="7065962" cy="1477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marL="187325" indent="-187325">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eaLnBrk="0" fontAlgn="base" hangingPunct="0">
              <a:spcBef>
                <a:spcPct val="0"/>
              </a:spcBef>
              <a:spcAft>
                <a:spcPct val="0"/>
              </a:spcAft>
              <a:defRPr sz="2400">
                <a:solidFill>
                  <a:schemeClr val="tx1"/>
                </a:solidFill>
                <a:latin typeface="Times New Roman" pitchFamily="18" charset="0"/>
              </a:defRPr>
            </a:lvl6pPr>
            <a:lvl7pPr eaLnBrk="0" fontAlgn="base" hangingPunct="0">
              <a:spcBef>
                <a:spcPct val="0"/>
              </a:spcBef>
              <a:spcAft>
                <a:spcPct val="0"/>
              </a:spcAft>
              <a:defRPr sz="2400">
                <a:solidFill>
                  <a:schemeClr val="tx1"/>
                </a:solidFill>
                <a:latin typeface="Times New Roman" pitchFamily="18" charset="0"/>
              </a:defRPr>
            </a:lvl7pPr>
            <a:lvl8pPr eaLnBrk="0" fontAlgn="base" hangingPunct="0">
              <a:spcBef>
                <a:spcPct val="0"/>
              </a:spcBef>
              <a:spcAft>
                <a:spcPct val="0"/>
              </a:spcAft>
              <a:defRPr sz="2400">
                <a:solidFill>
                  <a:schemeClr val="tx1"/>
                </a:solidFill>
                <a:latin typeface="Times New Roman" pitchFamily="18" charset="0"/>
              </a:defRPr>
            </a:lvl8pPr>
            <a:lvl9pPr eaLnBrk="0" fontAlgn="base" hangingPunct="0">
              <a:spcBef>
                <a:spcPct val="0"/>
              </a:spcBef>
              <a:spcAft>
                <a:spcPct val="0"/>
              </a:spcAft>
              <a:defRPr sz="2400">
                <a:solidFill>
                  <a:schemeClr val="tx1"/>
                </a:solidFill>
                <a:latin typeface="Times New Roman" pitchFamily="18" charset="0"/>
              </a:defRPr>
            </a:lvl9pPr>
          </a:lstStyle>
          <a:p>
            <a:pPr>
              <a:buFont typeface="Wingdings" pitchFamily="2" charset="2"/>
              <a:buNone/>
              <a:defRPr/>
            </a:pPr>
            <a:r>
              <a:rPr lang="de-DE" sz="1800" b="1" dirty="0" smtClean="0">
                <a:solidFill>
                  <a:srgbClr val="0070C0"/>
                </a:solidFill>
                <a:latin typeface="Arial" charset="0"/>
                <a:sym typeface="Wingdings" pitchFamily="2" charset="2"/>
              </a:rPr>
              <a:t>Passive Impfung:</a:t>
            </a:r>
          </a:p>
          <a:p>
            <a:pPr marL="285750" indent="-285750">
              <a:buClr>
                <a:srgbClr val="067EBB"/>
              </a:buClr>
              <a:buSzPct val="180000"/>
              <a:buFont typeface="Arial" pitchFamily="34" charset="0"/>
              <a:buChar char="•"/>
              <a:defRPr/>
            </a:pPr>
            <a:r>
              <a:rPr lang="de-DE" sz="1800" dirty="0" smtClean="0">
                <a:latin typeface="Arial" pitchFamily="34" charset="0"/>
                <a:sym typeface="Wingdings" pitchFamily="2" charset="2"/>
              </a:rPr>
              <a:t>Gabe von fertigen Abwehrstoffen.</a:t>
            </a:r>
          </a:p>
          <a:p>
            <a:pPr marL="285750" indent="-285750">
              <a:buClr>
                <a:srgbClr val="067EBB"/>
              </a:buClr>
              <a:buSzPct val="180000"/>
              <a:buFont typeface="Arial" pitchFamily="34" charset="0"/>
              <a:buChar char="•"/>
              <a:defRPr/>
            </a:pPr>
            <a:r>
              <a:rPr lang="de-DE" sz="1800" dirty="0" smtClean="0">
                <a:latin typeface="Arial" pitchFamily="34" charset="0"/>
                <a:sym typeface="Wingdings" pitchFamily="2" charset="2"/>
              </a:rPr>
              <a:t>Als Sofortschutz im Verletzungsfall bei ungeschützten Personen.</a:t>
            </a:r>
          </a:p>
          <a:p>
            <a:pPr marL="285750" indent="-285750">
              <a:buClr>
                <a:srgbClr val="067EBB"/>
              </a:buClr>
              <a:buSzPct val="180000"/>
              <a:buFont typeface="Arial" pitchFamily="34" charset="0"/>
              <a:buChar char="•"/>
              <a:defRPr/>
            </a:pPr>
            <a:r>
              <a:rPr lang="de-DE" sz="1800" dirty="0" smtClean="0">
                <a:latin typeface="Arial" pitchFamily="34" charset="0"/>
                <a:sym typeface="Wingdings" pitchFamily="2" charset="2"/>
              </a:rPr>
              <a:t>Soll möglichst unmittelbar nach der Verletzung erfolgen.</a:t>
            </a:r>
          </a:p>
          <a:p>
            <a:pPr marL="285750" indent="-285750">
              <a:buClr>
                <a:srgbClr val="067EBB"/>
              </a:buClr>
              <a:buSzPct val="180000"/>
              <a:buFont typeface="Arial" pitchFamily="34" charset="0"/>
              <a:buChar char="•"/>
              <a:defRPr/>
            </a:pPr>
            <a:r>
              <a:rPr lang="de-DE" sz="1800" dirty="0" smtClean="0">
                <a:solidFill>
                  <a:srgbClr val="FF0000"/>
                </a:solidFill>
                <a:latin typeface="Arial" pitchFamily="34" charset="0"/>
                <a:sym typeface="Wingdings" pitchFamily="2" charset="2"/>
              </a:rPr>
              <a:t>Erzeugt keinen dauerhaften Schutz!</a:t>
            </a:r>
          </a:p>
        </p:txBody>
      </p:sp>
      <p:grpSp>
        <p:nvGrpSpPr>
          <p:cNvPr id="13315" name="Group 6"/>
          <p:cNvGrpSpPr>
            <a:grpSpLocks/>
          </p:cNvGrpSpPr>
          <p:nvPr/>
        </p:nvGrpSpPr>
        <p:grpSpPr bwMode="auto">
          <a:xfrm rot="19987368" flipH="1">
            <a:off x="7264400" y="2143125"/>
            <a:ext cx="1697038" cy="347663"/>
            <a:chOff x="3667" y="2733"/>
            <a:chExt cx="1424" cy="283"/>
          </a:xfrm>
        </p:grpSpPr>
        <p:sp>
          <p:nvSpPr>
            <p:cNvPr id="13321" name="Freeform 7"/>
            <p:cNvSpPr>
              <a:spLocks/>
            </p:cNvSpPr>
            <p:nvPr/>
          </p:nvSpPr>
          <p:spPr bwMode="auto">
            <a:xfrm>
              <a:off x="4231" y="2785"/>
              <a:ext cx="645" cy="146"/>
            </a:xfrm>
            <a:custGeom>
              <a:avLst/>
              <a:gdLst>
                <a:gd name="T0" fmla="*/ 3 w 3223"/>
                <a:gd name="T1" fmla="*/ 0 h 726"/>
                <a:gd name="T2" fmla="*/ 129 w 3223"/>
                <a:gd name="T3" fmla="*/ 0 h 726"/>
                <a:gd name="T4" fmla="*/ 129 w 3223"/>
                <a:gd name="T5" fmla="*/ 29 h 726"/>
                <a:gd name="T6" fmla="*/ 3 w 3223"/>
                <a:gd name="T7" fmla="*/ 29 h 726"/>
                <a:gd name="T8" fmla="*/ 3 w 3223"/>
                <a:gd name="T9" fmla="*/ 29 h 726"/>
                <a:gd name="T10" fmla="*/ 2 w 3223"/>
                <a:gd name="T11" fmla="*/ 29 h 726"/>
                <a:gd name="T12" fmla="*/ 1 w 3223"/>
                <a:gd name="T13" fmla="*/ 29 h 726"/>
                <a:gd name="T14" fmla="*/ 1 w 3223"/>
                <a:gd name="T15" fmla="*/ 28 h 726"/>
                <a:gd name="T16" fmla="*/ 1 w 3223"/>
                <a:gd name="T17" fmla="*/ 28 h 726"/>
                <a:gd name="T18" fmla="*/ 0 w 3223"/>
                <a:gd name="T19" fmla="*/ 27 h 726"/>
                <a:gd name="T20" fmla="*/ 0 w 3223"/>
                <a:gd name="T21" fmla="*/ 27 h 726"/>
                <a:gd name="T22" fmla="*/ 0 w 3223"/>
                <a:gd name="T23" fmla="*/ 26 h 726"/>
                <a:gd name="T24" fmla="*/ 0 w 3223"/>
                <a:gd name="T25" fmla="*/ 3 h 726"/>
                <a:gd name="T26" fmla="*/ 0 w 3223"/>
                <a:gd name="T27" fmla="*/ 3 h 726"/>
                <a:gd name="T28" fmla="*/ 0 w 3223"/>
                <a:gd name="T29" fmla="*/ 2 h 726"/>
                <a:gd name="T30" fmla="*/ 1 w 3223"/>
                <a:gd name="T31" fmla="*/ 1 h 726"/>
                <a:gd name="T32" fmla="*/ 1 w 3223"/>
                <a:gd name="T33" fmla="*/ 1 h 726"/>
                <a:gd name="T34" fmla="*/ 1 w 3223"/>
                <a:gd name="T35" fmla="*/ 1 h 726"/>
                <a:gd name="T36" fmla="*/ 2 w 3223"/>
                <a:gd name="T37" fmla="*/ 0 h 726"/>
                <a:gd name="T38" fmla="*/ 3 w 3223"/>
                <a:gd name="T39" fmla="*/ 0 h 726"/>
                <a:gd name="T40" fmla="*/ 3 w 3223"/>
                <a:gd name="T41" fmla="*/ 0 h 72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223" h="726">
                  <a:moveTo>
                    <a:pt x="81" y="0"/>
                  </a:moveTo>
                  <a:lnTo>
                    <a:pt x="3223" y="0"/>
                  </a:lnTo>
                  <a:lnTo>
                    <a:pt x="3223" y="726"/>
                  </a:lnTo>
                  <a:lnTo>
                    <a:pt x="81" y="726"/>
                  </a:lnTo>
                  <a:lnTo>
                    <a:pt x="65" y="725"/>
                  </a:lnTo>
                  <a:lnTo>
                    <a:pt x="49" y="720"/>
                  </a:lnTo>
                  <a:lnTo>
                    <a:pt x="36" y="712"/>
                  </a:lnTo>
                  <a:lnTo>
                    <a:pt x="24" y="702"/>
                  </a:lnTo>
                  <a:lnTo>
                    <a:pt x="14" y="690"/>
                  </a:lnTo>
                  <a:lnTo>
                    <a:pt x="7" y="677"/>
                  </a:lnTo>
                  <a:lnTo>
                    <a:pt x="1" y="661"/>
                  </a:lnTo>
                  <a:lnTo>
                    <a:pt x="0" y="645"/>
                  </a:lnTo>
                  <a:lnTo>
                    <a:pt x="0" y="81"/>
                  </a:lnTo>
                  <a:lnTo>
                    <a:pt x="1" y="65"/>
                  </a:lnTo>
                  <a:lnTo>
                    <a:pt x="7" y="49"/>
                  </a:lnTo>
                  <a:lnTo>
                    <a:pt x="14" y="36"/>
                  </a:lnTo>
                  <a:lnTo>
                    <a:pt x="24" y="24"/>
                  </a:lnTo>
                  <a:lnTo>
                    <a:pt x="36" y="14"/>
                  </a:lnTo>
                  <a:lnTo>
                    <a:pt x="49" y="6"/>
                  </a:lnTo>
                  <a:lnTo>
                    <a:pt x="65" y="1"/>
                  </a:lnTo>
                  <a:lnTo>
                    <a:pt x="8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22" name="Freeform 8"/>
            <p:cNvSpPr>
              <a:spLocks/>
            </p:cNvSpPr>
            <p:nvPr/>
          </p:nvSpPr>
          <p:spPr bwMode="auto">
            <a:xfrm>
              <a:off x="4247" y="2782"/>
              <a:ext cx="632" cy="6"/>
            </a:xfrm>
            <a:custGeom>
              <a:avLst/>
              <a:gdLst>
                <a:gd name="T0" fmla="*/ 126 w 3158"/>
                <a:gd name="T1" fmla="*/ 1 h 31"/>
                <a:gd name="T2" fmla="*/ 126 w 3158"/>
                <a:gd name="T3" fmla="*/ 0 h 31"/>
                <a:gd name="T4" fmla="*/ 0 w 3158"/>
                <a:gd name="T5" fmla="*/ 0 h 31"/>
                <a:gd name="T6" fmla="*/ 0 w 3158"/>
                <a:gd name="T7" fmla="*/ 1 h 31"/>
                <a:gd name="T8" fmla="*/ 126 w 3158"/>
                <a:gd name="T9" fmla="*/ 1 h 31"/>
                <a:gd name="T10" fmla="*/ 125 w 3158"/>
                <a:gd name="T11" fmla="*/ 1 h 31"/>
                <a:gd name="T12" fmla="*/ 126 w 3158"/>
                <a:gd name="T13" fmla="*/ 1 h 31"/>
                <a:gd name="T14" fmla="*/ 126 w 3158"/>
                <a:gd name="T15" fmla="*/ 0 h 31"/>
                <a:gd name="T16" fmla="*/ 126 w 3158"/>
                <a:gd name="T17" fmla="*/ 0 h 31"/>
                <a:gd name="T18" fmla="*/ 126 w 3158"/>
                <a:gd name="T19" fmla="*/ 1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58" h="31">
                  <a:moveTo>
                    <a:pt x="3158" y="16"/>
                  </a:moveTo>
                  <a:lnTo>
                    <a:pt x="3142" y="0"/>
                  </a:lnTo>
                  <a:lnTo>
                    <a:pt x="0" y="0"/>
                  </a:lnTo>
                  <a:lnTo>
                    <a:pt x="0" y="31"/>
                  </a:lnTo>
                  <a:lnTo>
                    <a:pt x="3142" y="31"/>
                  </a:lnTo>
                  <a:lnTo>
                    <a:pt x="3127" y="16"/>
                  </a:lnTo>
                  <a:lnTo>
                    <a:pt x="3158" y="16"/>
                  </a:lnTo>
                  <a:lnTo>
                    <a:pt x="3158" y="0"/>
                  </a:lnTo>
                  <a:lnTo>
                    <a:pt x="3142" y="0"/>
                  </a:lnTo>
                  <a:lnTo>
                    <a:pt x="3158"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23" name="Freeform 9"/>
            <p:cNvSpPr>
              <a:spLocks/>
            </p:cNvSpPr>
            <p:nvPr/>
          </p:nvSpPr>
          <p:spPr bwMode="auto">
            <a:xfrm>
              <a:off x="4873" y="2785"/>
              <a:ext cx="6" cy="149"/>
            </a:xfrm>
            <a:custGeom>
              <a:avLst/>
              <a:gdLst>
                <a:gd name="T0" fmla="*/ 1 w 31"/>
                <a:gd name="T1" fmla="*/ 30 h 742"/>
                <a:gd name="T2" fmla="*/ 1 w 31"/>
                <a:gd name="T3" fmla="*/ 29 h 742"/>
                <a:gd name="T4" fmla="*/ 1 w 31"/>
                <a:gd name="T5" fmla="*/ 0 h 742"/>
                <a:gd name="T6" fmla="*/ 0 w 31"/>
                <a:gd name="T7" fmla="*/ 0 h 742"/>
                <a:gd name="T8" fmla="*/ 0 w 31"/>
                <a:gd name="T9" fmla="*/ 29 h 742"/>
                <a:gd name="T10" fmla="*/ 1 w 31"/>
                <a:gd name="T11" fmla="*/ 29 h 742"/>
                <a:gd name="T12" fmla="*/ 1 w 31"/>
                <a:gd name="T13" fmla="*/ 30 h 742"/>
                <a:gd name="T14" fmla="*/ 1 w 31"/>
                <a:gd name="T15" fmla="*/ 30 h 742"/>
                <a:gd name="T16" fmla="*/ 1 w 31"/>
                <a:gd name="T17" fmla="*/ 29 h 742"/>
                <a:gd name="T18" fmla="*/ 1 w 31"/>
                <a:gd name="T19" fmla="*/ 30 h 74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742">
                  <a:moveTo>
                    <a:pt x="15" y="742"/>
                  </a:moveTo>
                  <a:lnTo>
                    <a:pt x="31" y="726"/>
                  </a:lnTo>
                  <a:lnTo>
                    <a:pt x="31" y="0"/>
                  </a:lnTo>
                  <a:lnTo>
                    <a:pt x="0" y="0"/>
                  </a:lnTo>
                  <a:lnTo>
                    <a:pt x="0" y="726"/>
                  </a:lnTo>
                  <a:lnTo>
                    <a:pt x="15" y="711"/>
                  </a:lnTo>
                  <a:lnTo>
                    <a:pt x="15" y="742"/>
                  </a:lnTo>
                  <a:lnTo>
                    <a:pt x="31" y="742"/>
                  </a:lnTo>
                  <a:lnTo>
                    <a:pt x="31" y="726"/>
                  </a:lnTo>
                  <a:lnTo>
                    <a:pt x="15" y="74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24" name="Freeform 10"/>
            <p:cNvSpPr>
              <a:spLocks/>
            </p:cNvSpPr>
            <p:nvPr/>
          </p:nvSpPr>
          <p:spPr bwMode="auto">
            <a:xfrm>
              <a:off x="4247" y="2928"/>
              <a:ext cx="629" cy="6"/>
            </a:xfrm>
            <a:custGeom>
              <a:avLst/>
              <a:gdLst>
                <a:gd name="T0" fmla="*/ 0 w 3143"/>
                <a:gd name="T1" fmla="*/ 1 h 31"/>
                <a:gd name="T2" fmla="*/ 0 w 3143"/>
                <a:gd name="T3" fmla="*/ 1 h 31"/>
                <a:gd name="T4" fmla="*/ 126 w 3143"/>
                <a:gd name="T5" fmla="*/ 1 h 31"/>
                <a:gd name="T6" fmla="*/ 126 w 3143"/>
                <a:gd name="T7" fmla="*/ 0 h 31"/>
                <a:gd name="T8" fmla="*/ 0 w 3143"/>
                <a:gd name="T9" fmla="*/ 0 h 31"/>
                <a:gd name="T10" fmla="*/ 0 w 3143"/>
                <a:gd name="T11" fmla="*/ 0 h 31"/>
                <a:gd name="T12" fmla="*/ 0 w 3143"/>
                <a:gd name="T13" fmla="*/ 1 h 31"/>
                <a:gd name="T14" fmla="*/ 0 w 3143"/>
                <a:gd name="T15" fmla="*/ 1 h 31"/>
                <a:gd name="T16" fmla="*/ 0 w 3143"/>
                <a:gd name="T17" fmla="*/ 1 h 31"/>
                <a:gd name="T18" fmla="*/ 0 w 3143"/>
                <a:gd name="T19" fmla="*/ 1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43" h="31">
                  <a:moveTo>
                    <a:pt x="0" y="31"/>
                  </a:moveTo>
                  <a:lnTo>
                    <a:pt x="1" y="31"/>
                  </a:lnTo>
                  <a:lnTo>
                    <a:pt x="3143" y="31"/>
                  </a:lnTo>
                  <a:lnTo>
                    <a:pt x="3143" y="0"/>
                  </a:lnTo>
                  <a:lnTo>
                    <a:pt x="1" y="0"/>
                  </a:lnTo>
                  <a:lnTo>
                    <a:pt x="2" y="0"/>
                  </a:lnTo>
                  <a:lnTo>
                    <a:pt x="0" y="31"/>
                  </a:lnTo>
                  <a:lnTo>
                    <a:pt x="1" y="31"/>
                  </a:lnTo>
                  <a:lnTo>
                    <a:pt x="0" y="3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25" name="Freeform 11"/>
            <p:cNvSpPr>
              <a:spLocks/>
            </p:cNvSpPr>
            <p:nvPr/>
          </p:nvSpPr>
          <p:spPr bwMode="auto">
            <a:xfrm>
              <a:off x="4243" y="2927"/>
              <a:ext cx="4" cy="7"/>
            </a:xfrm>
            <a:custGeom>
              <a:avLst/>
              <a:gdLst>
                <a:gd name="T0" fmla="*/ 0 w 23"/>
                <a:gd name="T1" fmla="*/ 1 h 32"/>
                <a:gd name="T2" fmla="*/ 0 w 23"/>
                <a:gd name="T3" fmla="*/ 2 h 32"/>
                <a:gd name="T4" fmla="*/ 1 w 23"/>
                <a:gd name="T5" fmla="*/ 2 h 32"/>
                <a:gd name="T6" fmla="*/ 1 w 23"/>
                <a:gd name="T7" fmla="*/ 0 h 32"/>
                <a:gd name="T8" fmla="*/ 0 w 23"/>
                <a:gd name="T9" fmla="*/ 0 h 32"/>
                <a:gd name="T10" fmla="*/ 0 w 23"/>
                <a:gd name="T11" fmla="*/ 0 h 32"/>
                <a:gd name="T12" fmla="*/ 0 w 23"/>
                <a:gd name="T13" fmla="*/ 1 h 32"/>
                <a:gd name="T14" fmla="*/ 0 w 23"/>
                <a:gd name="T15" fmla="*/ 2 h 32"/>
                <a:gd name="T16" fmla="*/ 0 w 23"/>
                <a:gd name="T17" fmla="*/ 2 h 32"/>
                <a:gd name="T18" fmla="*/ 0 w 23"/>
                <a:gd name="T19" fmla="*/ 1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3" h="32">
                  <a:moveTo>
                    <a:pt x="0" y="29"/>
                  </a:moveTo>
                  <a:lnTo>
                    <a:pt x="5" y="31"/>
                  </a:lnTo>
                  <a:lnTo>
                    <a:pt x="21" y="32"/>
                  </a:lnTo>
                  <a:lnTo>
                    <a:pt x="23" y="1"/>
                  </a:lnTo>
                  <a:lnTo>
                    <a:pt x="7" y="0"/>
                  </a:lnTo>
                  <a:lnTo>
                    <a:pt x="11" y="1"/>
                  </a:lnTo>
                  <a:lnTo>
                    <a:pt x="0" y="29"/>
                  </a:lnTo>
                  <a:lnTo>
                    <a:pt x="3" y="31"/>
                  </a:lnTo>
                  <a:lnTo>
                    <a:pt x="5" y="31"/>
                  </a:lnTo>
                  <a:lnTo>
                    <a:pt x="0" y="2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26" name="Freeform 12"/>
            <p:cNvSpPr>
              <a:spLocks/>
            </p:cNvSpPr>
            <p:nvPr/>
          </p:nvSpPr>
          <p:spPr bwMode="auto">
            <a:xfrm>
              <a:off x="4239" y="2926"/>
              <a:ext cx="6" cy="7"/>
            </a:xfrm>
            <a:custGeom>
              <a:avLst/>
              <a:gdLst>
                <a:gd name="T0" fmla="*/ 0 w 28"/>
                <a:gd name="T1" fmla="*/ 1 h 34"/>
                <a:gd name="T2" fmla="*/ 0 w 28"/>
                <a:gd name="T3" fmla="*/ 1 h 34"/>
                <a:gd name="T4" fmla="*/ 1 w 28"/>
                <a:gd name="T5" fmla="*/ 1 h 34"/>
                <a:gd name="T6" fmla="*/ 1 w 28"/>
                <a:gd name="T7" fmla="*/ 0 h 34"/>
                <a:gd name="T8" fmla="*/ 1 w 28"/>
                <a:gd name="T9" fmla="*/ 0 h 34"/>
                <a:gd name="T10" fmla="*/ 1 w 28"/>
                <a:gd name="T11" fmla="*/ 0 h 34"/>
                <a:gd name="T12" fmla="*/ 0 w 28"/>
                <a:gd name="T13" fmla="*/ 1 h 34"/>
                <a:gd name="T14" fmla="*/ 0 w 28"/>
                <a:gd name="T15" fmla="*/ 1 h 34"/>
                <a:gd name="T16" fmla="*/ 0 w 28"/>
                <a:gd name="T17" fmla="*/ 1 h 34"/>
                <a:gd name="T18" fmla="*/ 0 w 28"/>
                <a:gd name="T19" fmla="*/ 1 h 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 h="34">
                  <a:moveTo>
                    <a:pt x="0" y="28"/>
                  </a:moveTo>
                  <a:lnTo>
                    <a:pt x="2" y="29"/>
                  </a:lnTo>
                  <a:lnTo>
                    <a:pt x="17" y="34"/>
                  </a:lnTo>
                  <a:lnTo>
                    <a:pt x="28" y="6"/>
                  </a:lnTo>
                  <a:lnTo>
                    <a:pt x="13" y="0"/>
                  </a:lnTo>
                  <a:lnTo>
                    <a:pt x="15" y="1"/>
                  </a:lnTo>
                  <a:lnTo>
                    <a:pt x="0" y="28"/>
                  </a:lnTo>
                  <a:lnTo>
                    <a:pt x="1" y="29"/>
                  </a:lnTo>
                  <a:lnTo>
                    <a:pt x="2" y="29"/>
                  </a:lnTo>
                  <a:lnTo>
                    <a:pt x="0"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27" name="Freeform 13"/>
            <p:cNvSpPr>
              <a:spLocks/>
            </p:cNvSpPr>
            <p:nvPr/>
          </p:nvSpPr>
          <p:spPr bwMode="auto">
            <a:xfrm>
              <a:off x="4236" y="2925"/>
              <a:ext cx="6" cy="7"/>
            </a:xfrm>
            <a:custGeom>
              <a:avLst/>
              <a:gdLst>
                <a:gd name="T0" fmla="*/ 0 w 31"/>
                <a:gd name="T1" fmla="*/ 1 h 34"/>
                <a:gd name="T2" fmla="*/ 0 w 31"/>
                <a:gd name="T3" fmla="*/ 1 h 34"/>
                <a:gd name="T4" fmla="*/ 1 w 31"/>
                <a:gd name="T5" fmla="*/ 1 h 34"/>
                <a:gd name="T6" fmla="*/ 1 w 31"/>
                <a:gd name="T7" fmla="*/ 0 h 34"/>
                <a:gd name="T8" fmla="*/ 1 w 31"/>
                <a:gd name="T9" fmla="*/ 0 h 34"/>
                <a:gd name="T10" fmla="*/ 1 w 31"/>
                <a:gd name="T11" fmla="*/ 0 h 34"/>
                <a:gd name="T12" fmla="*/ 0 w 31"/>
                <a:gd name="T13" fmla="*/ 1 h 34"/>
                <a:gd name="T14" fmla="*/ 0 w 31"/>
                <a:gd name="T15" fmla="*/ 1 h 34"/>
                <a:gd name="T16" fmla="*/ 0 w 31"/>
                <a:gd name="T17" fmla="*/ 1 h 34"/>
                <a:gd name="T18" fmla="*/ 0 w 31"/>
                <a:gd name="T19" fmla="*/ 1 h 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34">
                  <a:moveTo>
                    <a:pt x="0" y="25"/>
                  </a:moveTo>
                  <a:lnTo>
                    <a:pt x="3" y="26"/>
                  </a:lnTo>
                  <a:lnTo>
                    <a:pt x="16" y="34"/>
                  </a:lnTo>
                  <a:lnTo>
                    <a:pt x="31" y="7"/>
                  </a:lnTo>
                  <a:lnTo>
                    <a:pt x="18" y="0"/>
                  </a:lnTo>
                  <a:lnTo>
                    <a:pt x="20" y="1"/>
                  </a:lnTo>
                  <a:lnTo>
                    <a:pt x="0" y="25"/>
                  </a:lnTo>
                  <a:lnTo>
                    <a:pt x="1" y="25"/>
                  </a:lnTo>
                  <a:lnTo>
                    <a:pt x="3" y="26"/>
                  </a:lnTo>
                  <a:lnTo>
                    <a:pt x="0"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28" name="Freeform 14"/>
            <p:cNvSpPr>
              <a:spLocks/>
            </p:cNvSpPr>
            <p:nvPr/>
          </p:nvSpPr>
          <p:spPr bwMode="auto">
            <a:xfrm>
              <a:off x="4233" y="2923"/>
              <a:ext cx="7" cy="7"/>
            </a:xfrm>
            <a:custGeom>
              <a:avLst/>
              <a:gdLst>
                <a:gd name="T0" fmla="*/ 0 w 34"/>
                <a:gd name="T1" fmla="*/ 1 h 34"/>
                <a:gd name="T2" fmla="*/ 0 w 34"/>
                <a:gd name="T3" fmla="*/ 1 h 34"/>
                <a:gd name="T4" fmla="*/ 1 w 34"/>
                <a:gd name="T5" fmla="*/ 1 h 34"/>
                <a:gd name="T6" fmla="*/ 1 w 34"/>
                <a:gd name="T7" fmla="*/ 0 h 34"/>
                <a:gd name="T8" fmla="*/ 1 w 34"/>
                <a:gd name="T9" fmla="*/ 0 h 34"/>
                <a:gd name="T10" fmla="*/ 1 w 34"/>
                <a:gd name="T11" fmla="*/ 0 h 34"/>
                <a:gd name="T12" fmla="*/ 0 w 34"/>
                <a:gd name="T13" fmla="*/ 1 h 34"/>
                <a:gd name="T14" fmla="*/ 0 w 34"/>
                <a:gd name="T15" fmla="*/ 1 h 34"/>
                <a:gd name="T16" fmla="*/ 0 w 34"/>
                <a:gd name="T17" fmla="*/ 1 h 34"/>
                <a:gd name="T18" fmla="*/ 0 w 34"/>
                <a:gd name="T19" fmla="*/ 1 h 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 h="34">
                  <a:moveTo>
                    <a:pt x="0" y="22"/>
                  </a:moveTo>
                  <a:lnTo>
                    <a:pt x="2" y="24"/>
                  </a:lnTo>
                  <a:lnTo>
                    <a:pt x="14" y="34"/>
                  </a:lnTo>
                  <a:lnTo>
                    <a:pt x="34" y="10"/>
                  </a:lnTo>
                  <a:lnTo>
                    <a:pt x="22" y="0"/>
                  </a:lnTo>
                  <a:lnTo>
                    <a:pt x="24" y="2"/>
                  </a:lnTo>
                  <a:lnTo>
                    <a:pt x="0" y="22"/>
                  </a:lnTo>
                  <a:lnTo>
                    <a:pt x="1" y="23"/>
                  </a:lnTo>
                  <a:lnTo>
                    <a:pt x="2" y="24"/>
                  </a:lnTo>
                  <a:lnTo>
                    <a:pt x="0"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29" name="Freeform 15"/>
            <p:cNvSpPr>
              <a:spLocks/>
            </p:cNvSpPr>
            <p:nvPr/>
          </p:nvSpPr>
          <p:spPr bwMode="auto">
            <a:xfrm>
              <a:off x="4231" y="2921"/>
              <a:ext cx="7" cy="7"/>
            </a:xfrm>
            <a:custGeom>
              <a:avLst/>
              <a:gdLst>
                <a:gd name="T0" fmla="*/ 0 w 35"/>
                <a:gd name="T1" fmla="*/ 1 h 32"/>
                <a:gd name="T2" fmla="*/ 0 w 35"/>
                <a:gd name="T3" fmla="*/ 1 h 32"/>
                <a:gd name="T4" fmla="*/ 0 w 35"/>
                <a:gd name="T5" fmla="*/ 2 h 32"/>
                <a:gd name="T6" fmla="*/ 1 w 35"/>
                <a:gd name="T7" fmla="*/ 1 h 32"/>
                <a:gd name="T8" fmla="*/ 1 w 35"/>
                <a:gd name="T9" fmla="*/ 0 h 32"/>
                <a:gd name="T10" fmla="*/ 1 w 35"/>
                <a:gd name="T11" fmla="*/ 0 h 32"/>
                <a:gd name="T12" fmla="*/ 0 w 35"/>
                <a:gd name="T13" fmla="*/ 1 h 32"/>
                <a:gd name="T14" fmla="*/ 0 w 35"/>
                <a:gd name="T15" fmla="*/ 1 h 32"/>
                <a:gd name="T16" fmla="*/ 0 w 35"/>
                <a:gd name="T17" fmla="*/ 1 h 32"/>
                <a:gd name="T18" fmla="*/ 0 w 35"/>
                <a:gd name="T19" fmla="*/ 1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 h="32">
                  <a:moveTo>
                    <a:pt x="0" y="18"/>
                  </a:moveTo>
                  <a:lnTo>
                    <a:pt x="1" y="20"/>
                  </a:lnTo>
                  <a:lnTo>
                    <a:pt x="11" y="32"/>
                  </a:lnTo>
                  <a:lnTo>
                    <a:pt x="35" y="12"/>
                  </a:lnTo>
                  <a:lnTo>
                    <a:pt x="25" y="0"/>
                  </a:lnTo>
                  <a:lnTo>
                    <a:pt x="26" y="2"/>
                  </a:lnTo>
                  <a:lnTo>
                    <a:pt x="0" y="18"/>
                  </a:lnTo>
                  <a:lnTo>
                    <a:pt x="1" y="19"/>
                  </a:lnTo>
                  <a:lnTo>
                    <a:pt x="1" y="20"/>
                  </a:lnTo>
                  <a:lnTo>
                    <a:pt x="0"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30" name="Freeform 16"/>
            <p:cNvSpPr>
              <a:spLocks/>
            </p:cNvSpPr>
            <p:nvPr/>
          </p:nvSpPr>
          <p:spPr bwMode="auto">
            <a:xfrm>
              <a:off x="4229" y="2919"/>
              <a:ext cx="7" cy="6"/>
            </a:xfrm>
            <a:custGeom>
              <a:avLst/>
              <a:gdLst>
                <a:gd name="T0" fmla="*/ 0 w 35"/>
                <a:gd name="T1" fmla="*/ 1 h 29"/>
                <a:gd name="T2" fmla="*/ 0 w 35"/>
                <a:gd name="T3" fmla="*/ 1 h 29"/>
                <a:gd name="T4" fmla="*/ 0 w 35"/>
                <a:gd name="T5" fmla="*/ 1 h 29"/>
                <a:gd name="T6" fmla="*/ 1 w 35"/>
                <a:gd name="T7" fmla="*/ 1 h 29"/>
                <a:gd name="T8" fmla="*/ 1 w 35"/>
                <a:gd name="T9" fmla="*/ 0 h 29"/>
                <a:gd name="T10" fmla="*/ 1 w 35"/>
                <a:gd name="T11" fmla="*/ 0 h 29"/>
                <a:gd name="T12" fmla="*/ 0 w 35"/>
                <a:gd name="T13" fmla="*/ 1 h 29"/>
                <a:gd name="T14" fmla="*/ 0 w 35"/>
                <a:gd name="T15" fmla="*/ 1 h 29"/>
                <a:gd name="T16" fmla="*/ 0 w 35"/>
                <a:gd name="T17" fmla="*/ 1 h 29"/>
                <a:gd name="T18" fmla="*/ 0 w 35"/>
                <a:gd name="T19" fmla="*/ 1 h 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 h="29">
                  <a:moveTo>
                    <a:pt x="0" y="13"/>
                  </a:moveTo>
                  <a:lnTo>
                    <a:pt x="1" y="15"/>
                  </a:lnTo>
                  <a:lnTo>
                    <a:pt x="9" y="29"/>
                  </a:lnTo>
                  <a:lnTo>
                    <a:pt x="35" y="13"/>
                  </a:lnTo>
                  <a:lnTo>
                    <a:pt x="28" y="0"/>
                  </a:lnTo>
                  <a:lnTo>
                    <a:pt x="29" y="2"/>
                  </a:lnTo>
                  <a:lnTo>
                    <a:pt x="0" y="13"/>
                  </a:lnTo>
                  <a:lnTo>
                    <a:pt x="0" y="14"/>
                  </a:lnTo>
                  <a:lnTo>
                    <a:pt x="1" y="15"/>
                  </a:lnTo>
                  <a:lnTo>
                    <a:pt x="0"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31" name="Freeform 17"/>
            <p:cNvSpPr>
              <a:spLocks/>
            </p:cNvSpPr>
            <p:nvPr/>
          </p:nvSpPr>
          <p:spPr bwMode="auto">
            <a:xfrm>
              <a:off x="4228" y="2917"/>
              <a:ext cx="7" cy="5"/>
            </a:xfrm>
            <a:custGeom>
              <a:avLst/>
              <a:gdLst>
                <a:gd name="T0" fmla="*/ 0 w 35"/>
                <a:gd name="T1" fmla="*/ 0 h 26"/>
                <a:gd name="T2" fmla="*/ 0 w 35"/>
                <a:gd name="T3" fmla="*/ 0 h 26"/>
                <a:gd name="T4" fmla="*/ 0 w 35"/>
                <a:gd name="T5" fmla="*/ 1 h 26"/>
                <a:gd name="T6" fmla="*/ 1 w 35"/>
                <a:gd name="T7" fmla="*/ 1 h 26"/>
                <a:gd name="T8" fmla="*/ 1 w 35"/>
                <a:gd name="T9" fmla="*/ 0 h 26"/>
                <a:gd name="T10" fmla="*/ 1 w 35"/>
                <a:gd name="T11" fmla="*/ 0 h 26"/>
                <a:gd name="T12" fmla="*/ 0 w 35"/>
                <a:gd name="T13" fmla="*/ 0 h 26"/>
                <a:gd name="T14" fmla="*/ 0 w 35"/>
                <a:gd name="T15" fmla="*/ 0 h 26"/>
                <a:gd name="T16" fmla="*/ 0 w 35"/>
                <a:gd name="T17" fmla="*/ 0 h 26"/>
                <a:gd name="T18" fmla="*/ 0 w 35"/>
                <a:gd name="T19" fmla="*/ 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 h="26">
                  <a:moveTo>
                    <a:pt x="0" y="6"/>
                  </a:moveTo>
                  <a:lnTo>
                    <a:pt x="1" y="11"/>
                  </a:lnTo>
                  <a:lnTo>
                    <a:pt x="6" y="26"/>
                  </a:lnTo>
                  <a:lnTo>
                    <a:pt x="35" y="15"/>
                  </a:lnTo>
                  <a:lnTo>
                    <a:pt x="29" y="0"/>
                  </a:lnTo>
                  <a:lnTo>
                    <a:pt x="30" y="4"/>
                  </a:lnTo>
                  <a:lnTo>
                    <a:pt x="0" y="6"/>
                  </a:lnTo>
                  <a:lnTo>
                    <a:pt x="0" y="9"/>
                  </a:lnTo>
                  <a:lnTo>
                    <a:pt x="1" y="11"/>
                  </a:ln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32" name="Freeform 18"/>
            <p:cNvSpPr>
              <a:spLocks/>
            </p:cNvSpPr>
            <p:nvPr/>
          </p:nvSpPr>
          <p:spPr bwMode="auto">
            <a:xfrm>
              <a:off x="4228" y="2914"/>
              <a:ext cx="6" cy="4"/>
            </a:xfrm>
            <a:custGeom>
              <a:avLst/>
              <a:gdLst>
                <a:gd name="T0" fmla="*/ 0 w 31"/>
                <a:gd name="T1" fmla="*/ 0 h 18"/>
                <a:gd name="T2" fmla="*/ 0 w 31"/>
                <a:gd name="T3" fmla="*/ 0 h 18"/>
                <a:gd name="T4" fmla="*/ 0 w 31"/>
                <a:gd name="T5" fmla="*/ 1 h 18"/>
                <a:gd name="T6" fmla="*/ 1 w 31"/>
                <a:gd name="T7" fmla="*/ 1 h 18"/>
                <a:gd name="T8" fmla="*/ 1 w 31"/>
                <a:gd name="T9" fmla="*/ 0 h 18"/>
                <a:gd name="T10" fmla="*/ 1 w 31"/>
                <a:gd name="T11" fmla="*/ 0 h 18"/>
                <a:gd name="T12" fmla="*/ 0 w 31"/>
                <a:gd name="T13" fmla="*/ 0 h 18"/>
                <a:gd name="T14" fmla="*/ 0 w 31"/>
                <a:gd name="T15" fmla="*/ 0 h 18"/>
                <a:gd name="T16" fmla="*/ 0 w 31"/>
                <a:gd name="T17" fmla="*/ 0 h 18"/>
                <a:gd name="T18" fmla="*/ 0 w 31"/>
                <a:gd name="T19" fmla="*/ 0 h 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18">
                  <a:moveTo>
                    <a:pt x="0" y="1"/>
                  </a:moveTo>
                  <a:lnTo>
                    <a:pt x="0" y="2"/>
                  </a:lnTo>
                  <a:lnTo>
                    <a:pt x="1" y="18"/>
                  </a:lnTo>
                  <a:lnTo>
                    <a:pt x="31" y="16"/>
                  </a:lnTo>
                  <a:lnTo>
                    <a:pt x="30" y="0"/>
                  </a:lnTo>
                  <a:lnTo>
                    <a:pt x="30" y="1"/>
                  </a:lnTo>
                  <a:lnTo>
                    <a:pt x="0" y="1"/>
                  </a:lnTo>
                  <a:lnTo>
                    <a:pt x="0" y="2"/>
                  </a:lnTo>
                  <a:lnTo>
                    <a:pt x="0" y="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33" name="Freeform 19"/>
            <p:cNvSpPr>
              <a:spLocks/>
            </p:cNvSpPr>
            <p:nvPr/>
          </p:nvSpPr>
          <p:spPr bwMode="auto">
            <a:xfrm>
              <a:off x="4228" y="2801"/>
              <a:ext cx="6" cy="113"/>
            </a:xfrm>
            <a:custGeom>
              <a:avLst/>
              <a:gdLst>
                <a:gd name="T0" fmla="*/ 0 w 30"/>
                <a:gd name="T1" fmla="*/ 0 h 565"/>
                <a:gd name="T2" fmla="*/ 0 w 30"/>
                <a:gd name="T3" fmla="*/ 0 h 565"/>
                <a:gd name="T4" fmla="*/ 0 w 30"/>
                <a:gd name="T5" fmla="*/ 23 h 565"/>
                <a:gd name="T6" fmla="*/ 1 w 30"/>
                <a:gd name="T7" fmla="*/ 23 h 565"/>
                <a:gd name="T8" fmla="*/ 1 w 30"/>
                <a:gd name="T9" fmla="*/ 0 h 565"/>
                <a:gd name="T10" fmla="*/ 1 w 30"/>
                <a:gd name="T11" fmla="*/ 0 h 565"/>
                <a:gd name="T12" fmla="*/ 0 w 30"/>
                <a:gd name="T13" fmla="*/ 0 h 565"/>
                <a:gd name="T14" fmla="*/ 0 w 30"/>
                <a:gd name="T15" fmla="*/ 0 h 565"/>
                <a:gd name="T16" fmla="*/ 0 w 30"/>
                <a:gd name="T17" fmla="*/ 0 h 565"/>
                <a:gd name="T18" fmla="*/ 0 w 30"/>
                <a:gd name="T19" fmla="*/ 0 h 56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565">
                  <a:moveTo>
                    <a:pt x="0" y="0"/>
                  </a:moveTo>
                  <a:lnTo>
                    <a:pt x="0" y="1"/>
                  </a:lnTo>
                  <a:lnTo>
                    <a:pt x="0" y="565"/>
                  </a:lnTo>
                  <a:lnTo>
                    <a:pt x="30" y="565"/>
                  </a:lnTo>
                  <a:lnTo>
                    <a:pt x="30" y="1"/>
                  </a:lnTo>
                  <a:lnTo>
                    <a:pt x="30" y="2"/>
                  </a:lnTo>
                  <a:lnTo>
                    <a:pt x="0" y="0"/>
                  </a:lnTo>
                  <a:lnTo>
                    <a:pt x="0" y="1"/>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34" name="Freeform 20"/>
            <p:cNvSpPr>
              <a:spLocks/>
            </p:cNvSpPr>
            <p:nvPr/>
          </p:nvSpPr>
          <p:spPr bwMode="auto">
            <a:xfrm>
              <a:off x="4228" y="2797"/>
              <a:ext cx="6" cy="5"/>
            </a:xfrm>
            <a:custGeom>
              <a:avLst/>
              <a:gdLst>
                <a:gd name="T0" fmla="*/ 0 w 31"/>
                <a:gd name="T1" fmla="*/ 0 h 23"/>
                <a:gd name="T2" fmla="*/ 0 w 31"/>
                <a:gd name="T3" fmla="*/ 0 h 23"/>
                <a:gd name="T4" fmla="*/ 0 w 31"/>
                <a:gd name="T5" fmla="*/ 1 h 23"/>
                <a:gd name="T6" fmla="*/ 1 w 31"/>
                <a:gd name="T7" fmla="*/ 1 h 23"/>
                <a:gd name="T8" fmla="*/ 1 w 31"/>
                <a:gd name="T9" fmla="*/ 0 h 23"/>
                <a:gd name="T10" fmla="*/ 1 w 31"/>
                <a:gd name="T11" fmla="*/ 0 h 23"/>
                <a:gd name="T12" fmla="*/ 0 w 31"/>
                <a:gd name="T13" fmla="*/ 0 h 23"/>
                <a:gd name="T14" fmla="*/ 0 w 31"/>
                <a:gd name="T15" fmla="*/ 0 h 23"/>
                <a:gd name="T16" fmla="*/ 0 w 31"/>
                <a:gd name="T17" fmla="*/ 0 h 23"/>
                <a:gd name="T18" fmla="*/ 0 w 31"/>
                <a:gd name="T19" fmla="*/ 0 h 2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23">
                  <a:moveTo>
                    <a:pt x="2" y="0"/>
                  </a:moveTo>
                  <a:lnTo>
                    <a:pt x="1" y="4"/>
                  </a:lnTo>
                  <a:lnTo>
                    <a:pt x="0" y="21"/>
                  </a:lnTo>
                  <a:lnTo>
                    <a:pt x="30" y="23"/>
                  </a:lnTo>
                  <a:lnTo>
                    <a:pt x="31" y="7"/>
                  </a:lnTo>
                  <a:lnTo>
                    <a:pt x="30" y="11"/>
                  </a:lnTo>
                  <a:lnTo>
                    <a:pt x="2" y="0"/>
                  </a:lnTo>
                  <a:lnTo>
                    <a:pt x="1" y="2"/>
                  </a:lnTo>
                  <a:lnTo>
                    <a:pt x="1" y="4"/>
                  </a:ln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35" name="Freeform 21"/>
            <p:cNvSpPr>
              <a:spLocks/>
            </p:cNvSpPr>
            <p:nvPr/>
          </p:nvSpPr>
          <p:spPr bwMode="auto">
            <a:xfrm>
              <a:off x="4228" y="2794"/>
              <a:ext cx="7" cy="5"/>
            </a:xfrm>
            <a:custGeom>
              <a:avLst/>
              <a:gdLst>
                <a:gd name="T0" fmla="*/ 0 w 34"/>
                <a:gd name="T1" fmla="*/ 0 h 29"/>
                <a:gd name="T2" fmla="*/ 0 w 34"/>
                <a:gd name="T3" fmla="*/ 0 h 29"/>
                <a:gd name="T4" fmla="*/ 0 w 34"/>
                <a:gd name="T5" fmla="*/ 1 h 29"/>
                <a:gd name="T6" fmla="*/ 1 w 34"/>
                <a:gd name="T7" fmla="*/ 1 h 29"/>
                <a:gd name="T8" fmla="*/ 1 w 34"/>
                <a:gd name="T9" fmla="*/ 0 h 29"/>
                <a:gd name="T10" fmla="*/ 1 w 34"/>
                <a:gd name="T11" fmla="*/ 1 h 29"/>
                <a:gd name="T12" fmla="*/ 0 w 34"/>
                <a:gd name="T13" fmla="*/ 0 h 29"/>
                <a:gd name="T14" fmla="*/ 0 w 34"/>
                <a:gd name="T15" fmla="*/ 0 h 29"/>
                <a:gd name="T16" fmla="*/ 0 w 34"/>
                <a:gd name="T17" fmla="*/ 0 h 29"/>
                <a:gd name="T18" fmla="*/ 0 w 34"/>
                <a:gd name="T19" fmla="*/ 0 h 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 h="29">
                  <a:moveTo>
                    <a:pt x="6" y="0"/>
                  </a:moveTo>
                  <a:lnTo>
                    <a:pt x="5" y="3"/>
                  </a:lnTo>
                  <a:lnTo>
                    <a:pt x="0" y="18"/>
                  </a:lnTo>
                  <a:lnTo>
                    <a:pt x="28" y="29"/>
                  </a:lnTo>
                  <a:lnTo>
                    <a:pt x="34" y="14"/>
                  </a:lnTo>
                  <a:lnTo>
                    <a:pt x="33" y="16"/>
                  </a:lnTo>
                  <a:lnTo>
                    <a:pt x="6" y="0"/>
                  </a:lnTo>
                  <a:lnTo>
                    <a:pt x="5" y="2"/>
                  </a:lnTo>
                  <a:lnTo>
                    <a:pt x="5" y="3"/>
                  </a:lnTo>
                  <a:lnTo>
                    <a:pt x="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36" name="Freeform 22"/>
            <p:cNvSpPr>
              <a:spLocks/>
            </p:cNvSpPr>
            <p:nvPr/>
          </p:nvSpPr>
          <p:spPr bwMode="auto">
            <a:xfrm>
              <a:off x="4230" y="2791"/>
              <a:ext cx="6" cy="6"/>
            </a:xfrm>
            <a:custGeom>
              <a:avLst/>
              <a:gdLst>
                <a:gd name="T0" fmla="*/ 0 w 34"/>
                <a:gd name="T1" fmla="*/ 0 h 31"/>
                <a:gd name="T2" fmla="*/ 0 w 34"/>
                <a:gd name="T3" fmla="*/ 0 h 31"/>
                <a:gd name="T4" fmla="*/ 0 w 34"/>
                <a:gd name="T5" fmla="*/ 1 h 31"/>
                <a:gd name="T6" fmla="*/ 1 w 34"/>
                <a:gd name="T7" fmla="*/ 1 h 31"/>
                <a:gd name="T8" fmla="*/ 1 w 34"/>
                <a:gd name="T9" fmla="*/ 1 h 31"/>
                <a:gd name="T10" fmla="*/ 1 w 34"/>
                <a:gd name="T11" fmla="*/ 1 h 31"/>
                <a:gd name="T12" fmla="*/ 0 w 34"/>
                <a:gd name="T13" fmla="*/ 0 h 31"/>
                <a:gd name="T14" fmla="*/ 0 w 34"/>
                <a:gd name="T15" fmla="*/ 0 h 31"/>
                <a:gd name="T16" fmla="*/ 0 w 34"/>
                <a:gd name="T17" fmla="*/ 0 h 31"/>
                <a:gd name="T18" fmla="*/ 0 w 34"/>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 h="31">
                  <a:moveTo>
                    <a:pt x="9" y="0"/>
                  </a:moveTo>
                  <a:lnTo>
                    <a:pt x="8" y="2"/>
                  </a:lnTo>
                  <a:lnTo>
                    <a:pt x="0" y="15"/>
                  </a:lnTo>
                  <a:lnTo>
                    <a:pt x="27" y="31"/>
                  </a:lnTo>
                  <a:lnTo>
                    <a:pt x="34" y="18"/>
                  </a:lnTo>
                  <a:lnTo>
                    <a:pt x="33" y="20"/>
                  </a:lnTo>
                  <a:lnTo>
                    <a:pt x="9" y="0"/>
                  </a:lnTo>
                  <a:lnTo>
                    <a:pt x="9" y="1"/>
                  </a:lnTo>
                  <a:lnTo>
                    <a:pt x="8" y="2"/>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37" name="Freeform 23"/>
            <p:cNvSpPr>
              <a:spLocks/>
            </p:cNvSpPr>
            <p:nvPr/>
          </p:nvSpPr>
          <p:spPr bwMode="auto">
            <a:xfrm>
              <a:off x="4231" y="2788"/>
              <a:ext cx="7" cy="7"/>
            </a:xfrm>
            <a:custGeom>
              <a:avLst/>
              <a:gdLst>
                <a:gd name="T0" fmla="*/ 0 w 34"/>
                <a:gd name="T1" fmla="*/ 0 h 34"/>
                <a:gd name="T2" fmla="*/ 0 w 34"/>
                <a:gd name="T3" fmla="*/ 0 h 34"/>
                <a:gd name="T4" fmla="*/ 0 w 34"/>
                <a:gd name="T5" fmla="*/ 1 h 34"/>
                <a:gd name="T6" fmla="*/ 1 w 34"/>
                <a:gd name="T7" fmla="*/ 1 h 34"/>
                <a:gd name="T8" fmla="*/ 1 w 34"/>
                <a:gd name="T9" fmla="*/ 1 h 34"/>
                <a:gd name="T10" fmla="*/ 1 w 34"/>
                <a:gd name="T11" fmla="*/ 1 h 34"/>
                <a:gd name="T12" fmla="*/ 0 w 34"/>
                <a:gd name="T13" fmla="*/ 0 h 34"/>
                <a:gd name="T14" fmla="*/ 0 w 34"/>
                <a:gd name="T15" fmla="*/ 0 h 34"/>
                <a:gd name="T16" fmla="*/ 0 w 34"/>
                <a:gd name="T17" fmla="*/ 0 h 34"/>
                <a:gd name="T18" fmla="*/ 0 w 34"/>
                <a:gd name="T19" fmla="*/ 0 h 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 h="34">
                  <a:moveTo>
                    <a:pt x="12" y="0"/>
                  </a:moveTo>
                  <a:lnTo>
                    <a:pt x="10" y="2"/>
                  </a:lnTo>
                  <a:lnTo>
                    <a:pt x="0" y="14"/>
                  </a:lnTo>
                  <a:lnTo>
                    <a:pt x="24" y="34"/>
                  </a:lnTo>
                  <a:lnTo>
                    <a:pt x="34" y="22"/>
                  </a:lnTo>
                  <a:lnTo>
                    <a:pt x="32" y="24"/>
                  </a:lnTo>
                  <a:lnTo>
                    <a:pt x="12" y="0"/>
                  </a:lnTo>
                  <a:lnTo>
                    <a:pt x="11" y="1"/>
                  </a:lnTo>
                  <a:lnTo>
                    <a:pt x="10" y="2"/>
                  </a:lnTo>
                  <a:lnTo>
                    <a:pt x="1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38" name="Freeform 24"/>
            <p:cNvSpPr>
              <a:spLocks/>
            </p:cNvSpPr>
            <p:nvPr/>
          </p:nvSpPr>
          <p:spPr bwMode="auto">
            <a:xfrm>
              <a:off x="4234" y="2786"/>
              <a:ext cx="6" cy="7"/>
            </a:xfrm>
            <a:custGeom>
              <a:avLst/>
              <a:gdLst>
                <a:gd name="T0" fmla="*/ 1 w 32"/>
                <a:gd name="T1" fmla="*/ 0 h 35"/>
                <a:gd name="T2" fmla="*/ 0 w 32"/>
                <a:gd name="T3" fmla="*/ 0 h 35"/>
                <a:gd name="T4" fmla="*/ 0 w 32"/>
                <a:gd name="T5" fmla="*/ 0 h 35"/>
                <a:gd name="T6" fmla="*/ 1 w 32"/>
                <a:gd name="T7" fmla="*/ 1 h 35"/>
                <a:gd name="T8" fmla="*/ 1 w 32"/>
                <a:gd name="T9" fmla="*/ 1 h 35"/>
                <a:gd name="T10" fmla="*/ 1 w 32"/>
                <a:gd name="T11" fmla="*/ 1 h 35"/>
                <a:gd name="T12" fmla="*/ 1 w 32"/>
                <a:gd name="T13" fmla="*/ 0 h 35"/>
                <a:gd name="T14" fmla="*/ 0 w 32"/>
                <a:gd name="T15" fmla="*/ 0 h 35"/>
                <a:gd name="T16" fmla="*/ 0 w 32"/>
                <a:gd name="T17" fmla="*/ 0 h 35"/>
                <a:gd name="T18" fmla="*/ 1 w 32"/>
                <a:gd name="T19" fmla="*/ 0 h 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2" h="35">
                  <a:moveTo>
                    <a:pt x="15" y="0"/>
                  </a:moveTo>
                  <a:lnTo>
                    <a:pt x="12" y="1"/>
                  </a:lnTo>
                  <a:lnTo>
                    <a:pt x="0" y="11"/>
                  </a:lnTo>
                  <a:lnTo>
                    <a:pt x="20" y="35"/>
                  </a:lnTo>
                  <a:lnTo>
                    <a:pt x="32" y="25"/>
                  </a:lnTo>
                  <a:lnTo>
                    <a:pt x="30" y="26"/>
                  </a:lnTo>
                  <a:lnTo>
                    <a:pt x="15" y="0"/>
                  </a:lnTo>
                  <a:lnTo>
                    <a:pt x="13" y="1"/>
                  </a:lnTo>
                  <a:lnTo>
                    <a:pt x="12" y="1"/>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39" name="Freeform 25"/>
            <p:cNvSpPr>
              <a:spLocks/>
            </p:cNvSpPr>
            <p:nvPr/>
          </p:nvSpPr>
          <p:spPr bwMode="auto">
            <a:xfrm>
              <a:off x="4237" y="2784"/>
              <a:ext cx="5" cy="7"/>
            </a:xfrm>
            <a:custGeom>
              <a:avLst/>
              <a:gdLst>
                <a:gd name="T0" fmla="*/ 1 w 28"/>
                <a:gd name="T1" fmla="*/ 0 h 35"/>
                <a:gd name="T2" fmla="*/ 0 w 28"/>
                <a:gd name="T3" fmla="*/ 0 h 35"/>
                <a:gd name="T4" fmla="*/ 0 w 28"/>
                <a:gd name="T5" fmla="*/ 0 h 35"/>
                <a:gd name="T6" fmla="*/ 1 w 28"/>
                <a:gd name="T7" fmla="*/ 1 h 35"/>
                <a:gd name="T8" fmla="*/ 1 w 28"/>
                <a:gd name="T9" fmla="*/ 1 h 35"/>
                <a:gd name="T10" fmla="*/ 1 w 28"/>
                <a:gd name="T11" fmla="*/ 1 h 35"/>
                <a:gd name="T12" fmla="*/ 1 w 28"/>
                <a:gd name="T13" fmla="*/ 0 h 35"/>
                <a:gd name="T14" fmla="*/ 1 w 28"/>
                <a:gd name="T15" fmla="*/ 0 h 35"/>
                <a:gd name="T16" fmla="*/ 0 w 28"/>
                <a:gd name="T17" fmla="*/ 0 h 35"/>
                <a:gd name="T18" fmla="*/ 1 w 28"/>
                <a:gd name="T19" fmla="*/ 0 h 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 h="35">
                  <a:moveTo>
                    <a:pt x="15" y="0"/>
                  </a:moveTo>
                  <a:lnTo>
                    <a:pt x="13" y="1"/>
                  </a:lnTo>
                  <a:lnTo>
                    <a:pt x="0" y="9"/>
                  </a:lnTo>
                  <a:lnTo>
                    <a:pt x="15" y="35"/>
                  </a:lnTo>
                  <a:lnTo>
                    <a:pt x="28" y="27"/>
                  </a:lnTo>
                  <a:lnTo>
                    <a:pt x="26" y="29"/>
                  </a:lnTo>
                  <a:lnTo>
                    <a:pt x="15" y="0"/>
                  </a:lnTo>
                  <a:lnTo>
                    <a:pt x="14" y="0"/>
                  </a:lnTo>
                  <a:lnTo>
                    <a:pt x="13" y="1"/>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40" name="Freeform 26"/>
            <p:cNvSpPr>
              <a:spLocks/>
            </p:cNvSpPr>
            <p:nvPr/>
          </p:nvSpPr>
          <p:spPr bwMode="auto">
            <a:xfrm>
              <a:off x="4240" y="2782"/>
              <a:ext cx="5" cy="8"/>
            </a:xfrm>
            <a:custGeom>
              <a:avLst/>
              <a:gdLst>
                <a:gd name="T0" fmla="*/ 1 w 26"/>
                <a:gd name="T1" fmla="*/ 0 h 36"/>
                <a:gd name="T2" fmla="*/ 1 w 26"/>
                <a:gd name="T3" fmla="*/ 0 h 36"/>
                <a:gd name="T4" fmla="*/ 0 w 26"/>
                <a:gd name="T5" fmla="*/ 0 h 36"/>
                <a:gd name="T6" fmla="*/ 0 w 26"/>
                <a:gd name="T7" fmla="*/ 2 h 36"/>
                <a:gd name="T8" fmla="*/ 1 w 26"/>
                <a:gd name="T9" fmla="*/ 2 h 36"/>
                <a:gd name="T10" fmla="*/ 1 w 26"/>
                <a:gd name="T11" fmla="*/ 2 h 36"/>
                <a:gd name="T12" fmla="*/ 1 w 26"/>
                <a:gd name="T13" fmla="*/ 0 h 36"/>
                <a:gd name="T14" fmla="*/ 1 w 26"/>
                <a:gd name="T15" fmla="*/ 0 h 36"/>
                <a:gd name="T16" fmla="*/ 1 w 26"/>
                <a:gd name="T17" fmla="*/ 0 h 36"/>
                <a:gd name="T18" fmla="*/ 1 w 26"/>
                <a:gd name="T19" fmla="*/ 0 h 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6" h="36">
                  <a:moveTo>
                    <a:pt x="20" y="0"/>
                  </a:moveTo>
                  <a:lnTo>
                    <a:pt x="15" y="1"/>
                  </a:lnTo>
                  <a:lnTo>
                    <a:pt x="0" y="7"/>
                  </a:lnTo>
                  <a:lnTo>
                    <a:pt x="11" y="36"/>
                  </a:lnTo>
                  <a:lnTo>
                    <a:pt x="26" y="30"/>
                  </a:lnTo>
                  <a:lnTo>
                    <a:pt x="22" y="31"/>
                  </a:lnTo>
                  <a:lnTo>
                    <a:pt x="20" y="0"/>
                  </a:lnTo>
                  <a:lnTo>
                    <a:pt x="18" y="0"/>
                  </a:lnTo>
                  <a:lnTo>
                    <a:pt x="15" y="1"/>
                  </a:lnTo>
                  <a:lnTo>
                    <a:pt x="2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41" name="Freeform 27"/>
            <p:cNvSpPr>
              <a:spLocks/>
            </p:cNvSpPr>
            <p:nvPr/>
          </p:nvSpPr>
          <p:spPr bwMode="auto">
            <a:xfrm>
              <a:off x="4244" y="2782"/>
              <a:ext cx="3" cy="7"/>
            </a:xfrm>
            <a:custGeom>
              <a:avLst/>
              <a:gdLst>
                <a:gd name="T0" fmla="*/ 1 w 18"/>
                <a:gd name="T1" fmla="*/ 0 h 32"/>
                <a:gd name="T2" fmla="*/ 1 w 18"/>
                <a:gd name="T3" fmla="*/ 0 h 32"/>
                <a:gd name="T4" fmla="*/ 0 w 18"/>
                <a:gd name="T5" fmla="*/ 0 h 32"/>
                <a:gd name="T6" fmla="*/ 0 w 18"/>
                <a:gd name="T7" fmla="*/ 2 h 32"/>
                <a:gd name="T8" fmla="*/ 1 w 18"/>
                <a:gd name="T9" fmla="*/ 2 h 32"/>
                <a:gd name="T10" fmla="*/ 1 w 18"/>
                <a:gd name="T11" fmla="*/ 2 h 32"/>
                <a:gd name="T12" fmla="*/ 1 w 18"/>
                <a:gd name="T13" fmla="*/ 0 h 32"/>
                <a:gd name="T14" fmla="*/ 1 w 18"/>
                <a:gd name="T15" fmla="*/ 0 h 32"/>
                <a:gd name="T16" fmla="*/ 1 w 18"/>
                <a:gd name="T17" fmla="*/ 0 h 32"/>
                <a:gd name="T18" fmla="*/ 1 w 18"/>
                <a:gd name="T19" fmla="*/ 0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8" h="32">
                  <a:moveTo>
                    <a:pt x="17" y="0"/>
                  </a:moveTo>
                  <a:lnTo>
                    <a:pt x="16" y="0"/>
                  </a:lnTo>
                  <a:lnTo>
                    <a:pt x="0" y="1"/>
                  </a:lnTo>
                  <a:lnTo>
                    <a:pt x="2" y="32"/>
                  </a:lnTo>
                  <a:lnTo>
                    <a:pt x="18" y="31"/>
                  </a:lnTo>
                  <a:lnTo>
                    <a:pt x="17" y="31"/>
                  </a:lnTo>
                  <a:lnTo>
                    <a:pt x="17" y="0"/>
                  </a:lnTo>
                  <a:lnTo>
                    <a:pt x="16"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42" name="Freeform 28"/>
            <p:cNvSpPr>
              <a:spLocks/>
            </p:cNvSpPr>
            <p:nvPr/>
          </p:nvSpPr>
          <p:spPr bwMode="auto">
            <a:xfrm>
              <a:off x="4129" y="2879"/>
              <a:ext cx="89" cy="7"/>
            </a:xfrm>
            <a:custGeom>
              <a:avLst/>
              <a:gdLst>
                <a:gd name="T0" fmla="*/ 0 w 448"/>
                <a:gd name="T1" fmla="*/ 1 h 31"/>
                <a:gd name="T2" fmla="*/ 1 w 448"/>
                <a:gd name="T3" fmla="*/ 2 h 31"/>
                <a:gd name="T4" fmla="*/ 18 w 448"/>
                <a:gd name="T5" fmla="*/ 2 h 31"/>
                <a:gd name="T6" fmla="*/ 18 w 448"/>
                <a:gd name="T7" fmla="*/ 0 h 31"/>
                <a:gd name="T8" fmla="*/ 1 w 448"/>
                <a:gd name="T9" fmla="*/ 0 h 31"/>
                <a:gd name="T10" fmla="*/ 1 w 448"/>
                <a:gd name="T11" fmla="*/ 1 h 31"/>
                <a:gd name="T12" fmla="*/ 0 w 448"/>
                <a:gd name="T13" fmla="*/ 1 h 31"/>
                <a:gd name="T14" fmla="*/ 0 w 448"/>
                <a:gd name="T15" fmla="*/ 2 h 31"/>
                <a:gd name="T16" fmla="*/ 1 w 448"/>
                <a:gd name="T17" fmla="*/ 2 h 31"/>
                <a:gd name="T18" fmla="*/ 0 w 448"/>
                <a:gd name="T19" fmla="*/ 1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48" h="31">
                  <a:moveTo>
                    <a:pt x="0" y="15"/>
                  </a:moveTo>
                  <a:lnTo>
                    <a:pt x="15" y="31"/>
                  </a:lnTo>
                  <a:lnTo>
                    <a:pt x="448" y="31"/>
                  </a:lnTo>
                  <a:lnTo>
                    <a:pt x="448" y="0"/>
                  </a:lnTo>
                  <a:lnTo>
                    <a:pt x="15" y="0"/>
                  </a:lnTo>
                  <a:lnTo>
                    <a:pt x="31" y="15"/>
                  </a:lnTo>
                  <a:lnTo>
                    <a:pt x="0" y="15"/>
                  </a:lnTo>
                  <a:lnTo>
                    <a:pt x="0" y="31"/>
                  </a:lnTo>
                  <a:lnTo>
                    <a:pt x="15" y="31"/>
                  </a:lnTo>
                  <a:lnTo>
                    <a:pt x="0"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43" name="Freeform 29"/>
            <p:cNvSpPr>
              <a:spLocks/>
            </p:cNvSpPr>
            <p:nvPr/>
          </p:nvSpPr>
          <p:spPr bwMode="auto">
            <a:xfrm>
              <a:off x="4129" y="2821"/>
              <a:ext cx="6" cy="61"/>
            </a:xfrm>
            <a:custGeom>
              <a:avLst/>
              <a:gdLst>
                <a:gd name="T0" fmla="*/ 1 w 31"/>
                <a:gd name="T1" fmla="*/ 0 h 305"/>
                <a:gd name="T2" fmla="*/ 0 w 31"/>
                <a:gd name="T3" fmla="*/ 1 h 305"/>
                <a:gd name="T4" fmla="*/ 0 w 31"/>
                <a:gd name="T5" fmla="*/ 12 h 305"/>
                <a:gd name="T6" fmla="*/ 1 w 31"/>
                <a:gd name="T7" fmla="*/ 12 h 305"/>
                <a:gd name="T8" fmla="*/ 1 w 31"/>
                <a:gd name="T9" fmla="*/ 1 h 305"/>
                <a:gd name="T10" fmla="*/ 1 w 31"/>
                <a:gd name="T11" fmla="*/ 1 h 305"/>
                <a:gd name="T12" fmla="*/ 1 w 31"/>
                <a:gd name="T13" fmla="*/ 0 h 305"/>
                <a:gd name="T14" fmla="*/ 0 w 31"/>
                <a:gd name="T15" fmla="*/ 0 h 305"/>
                <a:gd name="T16" fmla="*/ 0 w 31"/>
                <a:gd name="T17" fmla="*/ 1 h 305"/>
                <a:gd name="T18" fmla="*/ 1 w 31"/>
                <a:gd name="T19" fmla="*/ 0 h 30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305">
                  <a:moveTo>
                    <a:pt x="15" y="0"/>
                  </a:moveTo>
                  <a:lnTo>
                    <a:pt x="0" y="16"/>
                  </a:lnTo>
                  <a:lnTo>
                    <a:pt x="0" y="305"/>
                  </a:lnTo>
                  <a:lnTo>
                    <a:pt x="31" y="305"/>
                  </a:lnTo>
                  <a:lnTo>
                    <a:pt x="31" y="16"/>
                  </a:lnTo>
                  <a:lnTo>
                    <a:pt x="15" y="31"/>
                  </a:lnTo>
                  <a:lnTo>
                    <a:pt x="15" y="0"/>
                  </a:lnTo>
                  <a:lnTo>
                    <a:pt x="0" y="0"/>
                  </a:lnTo>
                  <a:lnTo>
                    <a:pt x="0" y="16"/>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44" name="Freeform 30"/>
            <p:cNvSpPr>
              <a:spLocks/>
            </p:cNvSpPr>
            <p:nvPr/>
          </p:nvSpPr>
          <p:spPr bwMode="auto">
            <a:xfrm>
              <a:off x="4132" y="2821"/>
              <a:ext cx="90" cy="7"/>
            </a:xfrm>
            <a:custGeom>
              <a:avLst/>
              <a:gdLst>
                <a:gd name="T0" fmla="*/ 18 w 449"/>
                <a:gd name="T1" fmla="*/ 1 h 31"/>
                <a:gd name="T2" fmla="*/ 17 w 449"/>
                <a:gd name="T3" fmla="*/ 0 h 31"/>
                <a:gd name="T4" fmla="*/ 0 w 449"/>
                <a:gd name="T5" fmla="*/ 0 h 31"/>
                <a:gd name="T6" fmla="*/ 0 w 449"/>
                <a:gd name="T7" fmla="*/ 2 h 31"/>
                <a:gd name="T8" fmla="*/ 17 w 449"/>
                <a:gd name="T9" fmla="*/ 2 h 31"/>
                <a:gd name="T10" fmla="*/ 17 w 449"/>
                <a:gd name="T11" fmla="*/ 1 h 31"/>
                <a:gd name="T12" fmla="*/ 18 w 449"/>
                <a:gd name="T13" fmla="*/ 1 h 31"/>
                <a:gd name="T14" fmla="*/ 18 w 449"/>
                <a:gd name="T15" fmla="*/ 0 h 31"/>
                <a:gd name="T16" fmla="*/ 17 w 449"/>
                <a:gd name="T17" fmla="*/ 0 h 31"/>
                <a:gd name="T18" fmla="*/ 18 w 449"/>
                <a:gd name="T19" fmla="*/ 1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49" h="31">
                  <a:moveTo>
                    <a:pt x="449" y="16"/>
                  </a:moveTo>
                  <a:lnTo>
                    <a:pt x="433" y="0"/>
                  </a:lnTo>
                  <a:lnTo>
                    <a:pt x="0" y="0"/>
                  </a:lnTo>
                  <a:lnTo>
                    <a:pt x="0" y="31"/>
                  </a:lnTo>
                  <a:lnTo>
                    <a:pt x="433" y="31"/>
                  </a:lnTo>
                  <a:lnTo>
                    <a:pt x="418" y="16"/>
                  </a:lnTo>
                  <a:lnTo>
                    <a:pt x="449" y="16"/>
                  </a:lnTo>
                  <a:lnTo>
                    <a:pt x="449" y="0"/>
                  </a:lnTo>
                  <a:lnTo>
                    <a:pt x="433" y="0"/>
                  </a:lnTo>
                  <a:lnTo>
                    <a:pt x="449"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45" name="Freeform 31"/>
            <p:cNvSpPr>
              <a:spLocks/>
            </p:cNvSpPr>
            <p:nvPr/>
          </p:nvSpPr>
          <p:spPr bwMode="auto">
            <a:xfrm>
              <a:off x="4215" y="2825"/>
              <a:ext cx="7" cy="61"/>
            </a:xfrm>
            <a:custGeom>
              <a:avLst/>
              <a:gdLst>
                <a:gd name="T0" fmla="*/ 1 w 31"/>
                <a:gd name="T1" fmla="*/ 12 h 305"/>
                <a:gd name="T2" fmla="*/ 2 w 31"/>
                <a:gd name="T3" fmla="*/ 12 h 305"/>
                <a:gd name="T4" fmla="*/ 2 w 31"/>
                <a:gd name="T5" fmla="*/ 0 h 305"/>
                <a:gd name="T6" fmla="*/ 0 w 31"/>
                <a:gd name="T7" fmla="*/ 0 h 305"/>
                <a:gd name="T8" fmla="*/ 0 w 31"/>
                <a:gd name="T9" fmla="*/ 12 h 305"/>
                <a:gd name="T10" fmla="*/ 1 w 31"/>
                <a:gd name="T11" fmla="*/ 11 h 305"/>
                <a:gd name="T12" fmla="*/ 1 w 31"/>
                <a:gd name="T13" fmla="*/ 12 h 305"/>
                <a:gd name="T14" fmla="*/ 2 w 31"/>
                <a:gd name="T15" fmla="*/ 12 h 305"/>
                <a:gd name="T16" fmla="*/ 2 w 31"/>
                <a:gd name="T17" fmla="*/ 12 h 305"/>
                <a:gd name="T18" fmla="*/ 1 w 31"/>
                <a:gd name="T19" fmla="*/ 12 h 30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305">
                  <a:moveTo>
                    <a:pt x="15" y="305"/>
                  </a:moveTo>
                  <a:lnTo>
                    <a:pt x="31" y="289"/>
                  </a:lnTo>
                  <a:lnTo>
                    <a:pt x="31" y="0"/>
                  </a:lnTo>
                  <a:lnTo>
                    <a:pt x="0" y="0"/>
                  </a:lnTo>
                  <a:lnTo>
                    <a:pt x="0" y="289"/>
                  </a:lnTo>
                  <a:lnTo>
                    <a:pt x="15" y="274"/>
                  </a:lnTo>
                  <a:lnTo>
                    <a:pt x="15" y="305"/>
                  </a:lnTo>
                  <a:lnTo>
                    <a:pt x="31" y="305"/>
                  </a:lnTo>
                  <a:lnTo>
                    <a:pt x="31" y="289"/>
                  </a:lnTo>
                  <a:lnTo>
                    <a:pt x="15" y="30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46" name="Freeform 32"/>
            <p:cNvSpPr>
              <a:spLocks/>
            </p:cNvSpPr>
            <p:nvPr/>
          </p:nvSpPr>
          <p:spPr bwMode="auto">
            <a:xfrm>
              <a:off x="4215" y="2890"/>
              <a:ext cx="17" cy="7"/>
            </a:xfrm>
            <a:custGeom>
              <a:avLst/>
              <a:gdLst>
                <a:gd name="T0" fmla="*/ 0 w 81"/>
                <a:gd name="T1" fmla="*/ 1 h 31"/>
                <a:gd name="T2" fmla="*/ 1 w 81"/>
                <a:gd name="T3" fmla="*/ 2 h 31"/>
                <a:gd name="T4" fmla="*/ 4 w 81"/>
                <a:gd name="T5" fmla="*/ 2 h 31"/>
                <a:gd name="T6" fmla="*/ 4 w 81"/>
                <a:gd name="T7" fmla="*/ 0 h 31"/>
                <a:gd name="T8" fmla="*/ 1 w 81"/>
                <a:gd name="T9" fmla="*/ 0 h 31"/>
                <a:gd name="T10" fmla="*/ 1 w 81"/>
                <a:gd name="T11" fmla="*/ 1 h 31"/>
                <a:gd name="T12" fmla="*/ 0 w 81"/>
                <a:gd name="T13" fmla="*/ 1 h 31"/>
                <a:gd name="T14" fmla="*/ 0 w 81"/>
                <a:gd name="T15" fmla="*/ 2 h 31"/>
                <a:gd name="T16" fmla="*/ 1 w 81"/>
                <a:gd name="T17" fmla="*/ 2 h 31"/>
                <a:gd name="T18" fmla="*/ 0 w 81"/>
                <a:gd name="T19" fmla="*/ 1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1" h="31">
                  <a:moveTo>
                    <a:pt x="0" y="15"/>
                  </a:moveTo>
                  <a:lnTo>
                    <a:pt x="15" y="31"/>
                  </a:lnTo>
                  <a:lnTo>
                    <a:pt x="81" y="31"/>
                  </a:lnTo>
                  <a:lnTo>
                    <a:pt x="81" y="0"/>
                  </a:lnTo>
                  <a:lnTo>
                    <a:pt x="15" y="0"/>
                  </a:lnTo>
                  <a:lnTo>
                    <a:pt x="31" y="15"/>
                  </a:lnTo>
                  <a:lnTo>
                    <a:pt x="0" y="15"/>
                  </a:lnTo>
                  <a:lnTo>
                    <a:pt x="0" y="31"/>
                  </a:lnTo>
                  <a:lnTo>
                    <a:pt x="15" y="31"/>
                  </a:lnTo>
                  <a:lnTo>
                    <a:pt x="0"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47" name="Freeform 33"/>
            <p:cNvSpPr>
              <a:spLocks/>
            </p:cNvSpPr>
            <p:nvPr/>
          </p:nvSpPr>
          <p:spPr bwMode="auto">
            <a:xfrm>
              <a:off x="4215" y="2810"/>
              <a:ext cx="7" cy="83"/>
            </a:xfrm>
            <a:custGeom>
              <a:avLst/>
              <a:gdLst>
                <a:gd name="T0" fmla="*/ 1 w 31"/>
                <a:gd name="T1" fmla="*/ 0 h 416"/>
                <a:gd name="T2" fmla="*/ 0 w 31"/>
                <a:gd name="T3" fmla="*/ 1 h 416"/>
                <a:gd name="T4" fmla="*/ 0 w 31"/>
                <a:gd name="T5" fmla="*/ 17 h 416"/>
                <a:gd name="T6" fmla="*/ 2 w 31"/>
                <a:gd name="T7" fmla="*/ 17 h 416"/>
                <a:gd name="T8" fmla="*/ 2 w 31"/>
                <a:gd name="T9" fmla="*/ 1 h 416"/>
                <a:gd name="T10" fmla="*/ 1 w 31"/>
                <a:gd name="T11" fmla="*/ 1 h 416"/>
                <a:gd name="T12" fmla="*/ 1 w 31"/>
                <a:gd name="T13" fmla="*/ 0 h 416"/>
                <a:gd name="T14" fmla="*/ 0 w 31"/>
                <a:gd name="T15" fmla="*/ 0 h 416"/>
                <a:gd name="T16" fmla="*/ 0 w 31"/>
                <a:gd name="T17" fmla="*/ 1 h 416"/>
                <a:gd name="T18" fmla="*/ 1 w 31"/>
                <a:gd name="T19" fmla="*/ 0 h 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416">
                  <a:moveTo>
                    <a:pt x="15" y="0"/>
                  </a:moveTo>
                  <a:lnTo>
                    <a:pt x="0" y="15"/>
                  </a:lnTo>
                  <a:lnTo>
                    <a:pt x="0" y="416"/>
                  </a:lnTo>
                  <a:lnTo>
                    <a:pt x="31" y="416"/>
                  </a:lnTo>
                  <a:lnTo>
                    <a:pt x="31" y="15"/>
                  </a:lnTo>
                  <a:lnTo>
                    <a:pt x="15" y="31"/>
                  </a:lnTo>
                  <a:lnTo>
                    <a:pt x="15" y="0"/>
                  </a:lnTo>
                  <a:lnTo>
                    <a:pt x="0" y="0"/>
                  </a:lnTo>
                  <a:lnTo>
                    <a:pt x="0" y="15"/>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48" name="Freeform 34"/>
            <p:cNvSpPr>
              <a:spLocks/>
            </p:cNvSpPr>
            <p:nvPr/>
          </p:nvSpPr>
          <p:spPr bwMode="auto">
            <a:xfrm>
              <a:off x="4218" y="2810"/>
              <a:ext cx="17" cy="6"/>
            </a:xfrm>
            <a:custGeom>
              <a:avLst/>
              <a:gdLst>
                <a:gd name="T0" fmla="*/ 4 w 82"/>
                <a:gd name="T1" fmla="*/ 1 h 31"/>
                <a:gd name="T2" fmla="*/ 3 w 82"/>
                <a:gd name="T3" fmla="*/ 0 h 31"/>
                <a:gd name="T4" fmla="*/ 0 w 82"/>
                <a:gd name="T5" fmla="*/ 0 h 31"/>
                <a:gd name="T6" fmla="*/ 0 w 82"/>
                <a:gd name="T7" fmla="*/ 1 h 31"/>
                <a:gd name="T8" fmla="*/ 3 w 82"/>
                <a:gd name="T9" fmla="*/ 1 h 31"/>
                <a:gd name="T10" fmla="*/ 2 w 82"/>
                <a:gd name="T11" fmla="*/ 1 h 31"/>
                <a:gd name="T12" fmla="*/ 4 w 82"/>
                <a:gd name="T13" fmla="*/ 1 h 31"/>
                <a:gd name="T14" fmla="*/ 4 w 82"/>
                <a:gd name="T15" fmla="*/ 0 h 31"/>
                <a:gd name="T16" fmla="*/ 3 w 82"/>
                <a:gd name="T17" fmla="*/ 0 h 31"/>
                <a:gd name="T18" fmla="*/ 4 w 82"/>
                <a:gd name="T19" fmla="*/ 1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2" h="31">
                  <a:moveTo>
                    <a:pt x="82" y="15"/>
                  </a:moveTo>
                  <a:lnTo>
                    <a:pt x="66" y="0"/>
                  </a:lnTo>
                  <a:lnTo>
                    <a:pt x="0" y="0"/>
                  </a:lnTo>
                  <a:lnTo>
                    <a:pt x="0" y="31"/>
                  </a:lnTo>
                  <a:lnTo>
                    <a:pt x="66" y="31"/>
                  </a:lnTo>
                  <a:lnTo>
                    <a:pt x="51" y="15"/>
                  </a:lnTo>
                  <a:lnTo>
                    <a:pt x="82" y="15"/>
                  </a:lnTo>
                  <a:lnTo>
                    <a:pt x="82" y="0"/>
                  </a:lnTo>
                  <a:lnTo>
                    <a:pt x="66" y="0"/>
                  </a:lnTo>
                  <a:lnTo>
                    <a:pt x="82"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49" name="Freeform 35"/>
            <p:cNvSpPr>
              <a:spLocks/>
            </p:cNvSpPr>
            <p:nvPr/>
          </p:nvSpPr>
          <p:spPr bwMode="auto">
            <a:xfrm>
              <a:off x="4229" y="2813"/>
              <a:ext cx="6" cy="84"/>
            </a:xfrm>
            <a:custGeom>
              <a:avLst/>
              <a:gdLst>
                <a:gd name="T0" fmla="*/ 1 w 31"/>
                <a:gd name="T1" fmla="*/ 17 h 417"/>
                <a:gd name="T2" fmla="*/ 1 w 31"/>
                <a:gd name="T3" fmla="*/ 16 h 417"/>
                <a:gd name="T4" fmla="*/ 1 w 31"/>
                <a:gd name="T5" fmla="*/ 0 h 417"/>
                <a:gd name="T6" fmla="*/ 0 w 31"/>
                <a:gd name="T7" fmla="*/ 0 h 417"/>
                <a:gd name="T8" fmla="*/ 0 w 31"/>
                <a:gd name="T9" fmla="*/ 16 h 417"/>
                <a:gd name="T10" fmla="*/ 1 w 31"/>
                <a:gd name="T11" fmla="*/ 16 h 417"/>
                <a:gd name="T12" fmla="*/ 1 w 31"/>
                <a:gd name="T13" fmla="*/ 17 h 417"/>
                <a:gd name="T14" fmla="*/ 1 w 31"/>
                <a:gd name="T15" fmla="*/ 17 h 417"/>
                <a:gd name="T16" fmla="*/ 1 w 31"/>
                <a:gd name="T17" fmla="*/ 16 h 417"/>
                <a:gd name="T18" fmla="*/ 1 w 31"/>
                <a:gd name="T19" fmla="*/ 17 h 4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417">
                  <a:moveTo>
                    <a:pt x="15" y="417"/>
                  </a:moveTo>
                  <a:lnTo>
                    <a:pt x="31" y="401"/>
                  </a:lnTo>
                  <a:lnTo>
                    <a:pt x="31" y="0"/>
                  </a:lnTo>
                  <a:lnTo>
                    <a:pt x="0" y="0"/>
                  </a:lnTo>
                  <a:lnTo>
                    <a:pt x="0" y="401"/>
                  </a:lnTo>
                  <a:lnTo>
                    <a:pt x="15" y="386"/>
                  </a:lnTo>
                  <a:lnTo>
                    <a:pt x="15" y="417"/>
                  </a:lnTo>
                  <a:lnTo>
                    <a:pt x="31" y="417"/>
                  </a:lnTo>
                  <a:lnTo>
                    <a:pt x="31" y="401"/>
                  </a:lnTo>
                  <a:lnTo>
                    <a:pt x="15" y="4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50" name="Freeform 36"/>
            <p:cNvSpPr>
              <a:spLocks/>
            </p:cNvSpPr>
            <p:nvPr/>
          </p:nvSpPr>
          <p:spPr bwMode="auto">
            <a:xfrm>
              <a:off x="4049" y="2820"/>
              <a:ext cx="126" cy="65"/>
            </a:xfrm>
            <a:custGeom>
              <a:avLst/>
              <a:gdLst>
                <a:gd name="T0" fmla="*/ 7 w 629"/>
                <a:gd name="T1" fmla="*/ 0 h 324"/>
                <a:gd name="T2" fmla="*/ 25 w 629"/>
                <a:gd name="T3" fmla="*/ 0 h 324"/>
                <a:gd name="T4" fmla="*/ 25 w 629"/>
                <a:gd name="T5" fmla="*/ 13 h 324"/>
                <a:gd name="T6" fmla="*/ 7 w 629"/>
                <a:gd name="T7" fmla="*/ 13 h 324"/>
                <a:gd name="T8" fmla="*/ 0 w 629"/>
                <a:gd name="T9" fmla="*/ 9 h 324"/>
                <a:gd name="T10" fmla="*/ 0 w 629"/>
                <a:gd name="T11" fmla="*/ 4 h 324"/>
                <a:gd name="T12" fmla="*/ 7 w 629"/>
                <a:gd name="T13" fmla="*/ 0 h 32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29" h="324">
                  <a:moveTo>
                    <a:pt x="176" y="0"/>
                  </a:moveTo>
                  <a:lnTo>
                    <a:pt x="629" y="0"/>
                  </a:lnTo>
                  <a:lnTo>
                    <a:pt x="629" y="324"/>
                  </a:lnTo>
                  <a:lnTo>
                    <a:pt x="176" y="324"/>
                  </a:lnTo>
                  <a:lnTo>
                    <a:pt x="0" y="216"/>
                  </a:lnTo>
                  <a:lnTo>
                    <a:pt x="0" y="107"/>
                  </a:lnTo>
                  <a:lnTo>
                    <a:pt x="17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51" name="Freeform 37"/>
            <p:cNvSpPr>
              <a:spLocks/>
            </p:cNvSpPr>
            <p:nvPr/>
          </p:nvSpPr>
          <p:spPr bwMode="auto">
            <a:xfrm>
              <a:off x="4084" y="2817"/>
              <a:ext cx="94" cy="6"/>
            </a:xfrm>
            <a:custGeom>
              <a:avLst/>
              <a:gdLst>
                <a:gd name="T0" fmla="*/ 19 w 468"/>
                <a:gd name="T1" fmla="*/ 1 h 31"/>
                <a:gd name="T2" fmla="*/ 18 w 468"/>
                <a:gd name="T3" fmla="*/ 0 h 31"/>
                <a:gd name="T4" fmla="*/ 0 w 468"/>
                <a:gd name="T5" fmla="*/ 0 h 31"/>
                <a:gd name="T6" fmla="*/ 0 w 468"/>
                <a:gd name="T7" fmla="*/ 1 h 31"/>
                <a:gd name="T8" fmla="*/ 18 w 468"/>
                <a:gd name="T9" fmla="*/ 1 h 31"/>
                <a:gd name="T10" fmla="*/ 18 w 468"/>
                <a:gd name="T11" fmla="*/ 1 h 31"/>
                <a:gd name="T12" fmla="*/ 19 w 468"/>
                <a:gd name="T13" fmla="*/ 1 h 31"/>
                <a:gd name="T14" fmla="*/ 19 w 468"/>
                <a:gd name="T15" fmla="*/ 0 h 31"/>
                <a:gd name="T16" fmla="*/ 18 w 468"/>
                <a:gd name="T17" fmla="*/ 0 h 31"/>
                <a:gd name="T18" fmla="*/ 19 w 468"/>
                <a:gd name="T19" fmla="*/ 1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68" h="31">
                  <a:moveTo>
                    <a:pt x="468" y="16"/>
                  </a:moveTo>
                  <a:lnTo>
                    <a:pt x="453" y="0"/>
                  </a:lnTo>
                  <a:lnTo>
                    <a:pt x="0" y="0"/>
                  </a:lnTo>
                  <a:lnTo>
                    <a:pt x="0" y="31"/>
                  </a:lnTo>
                  <a:lnTo>
                    <a:pt x="453" y="31"/>
                  </a:lnTo>
                  <a:lnTo>
                    <a:pt x="437" y="16"/>
                  </a:lnTo>
                  <a:lnTo>
                    <a:pt x="468" y="16"/>
                  </a:lnTo>
                  <a:lnTo>
                    <a:pt x="468" y="0"/>
                  </a:lnTo>
                  <a:lnTo>
                    <a:pt x="453" y="0"/>
                  </a:lnTo>
                  <a:lnTo>
                    <a:pt x="468"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52" name="Freeform 38"/>
            <p:cNvSpPr>
              <a:spLocks/>
            </p:cNvSpPr>
            <p:nvPr/>
          </p:nvSpPr>
          <p:spPr bwMode="auto">
            <a:xfrm>
              <a:off x="4172" y="2820"/>
              <a:ext cx="6" cy="68"/>
            </a:xfrm>
            <a:custGeom>
              <a:avLst/>
              <a:gdLst>
                <a:gd name="T0" fmla="*/ 1 w 31"/>
                <a:gd name="T1" fmla="*/ 14 h 340"/>
                <a:gd name="T2" fmla="*/ 1 w 31"/>
                <a:gd name="T3" fmla="*/ 13 h 340"/>
                <a:gd name="T4" fmla="*/ 1 w 31"/>
                <a:gd name="T5" fmla="*/ 0 h 340"/>
                <a:gd name="T6" fmla="*/ 0 w 31"/>
                <a:gd name="T7" fmla="*/ 0 h 340"/>
                <a:gd name="T8" fmla="*/ 0 w 31"/>
                <a:gd name="T9" fmla="*/ 13 h 340"/>
                <a:gd name="T10" fmla="*/ 1 w 31"/>
                <a:gd name="T11" fmla="*/ 12 h 340"/>
                <a:gd name="T12" fmla="*/ 1 w 31"/>
                <a:gd name="T13" fmla="*/ 14 h 340"/>
                <a:gd name="T14" fmla="*/ 1 w 31"/>
                <a:gd name="T15" fmla="*/ 14 h 340"/>
                <a:gd name="T16" fmla="*/ 1 w 31"/>
                <a:gd name="T17" fmla="*/ 13 h 340"/>
                <a:gd name="T18" fmla="*/ 1 w 31"/>
                <a:gd name="T19" fmla="*/ 14 h 3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340">
                  <a:moveTo>
                    <a:pt x="16" y="340"/>
                  </a:moveTo>
                  <a:lnTo>
                    <a:pt x="31" y="324"/>
                  </a:lnTo>
                  <a:lnTo>
                    <a:pt x="31" y="0"/>
                  </a:lnTo>
                  <a:lnTo>
                    <a:pt x="0" y="0"/>
                  </a:lnTo>
                  <a:lnTo>
                    <a:pt x="0" y="324"/>
                  </a:lnTo>
                  <a:lnTo>
                    <a:pt x="16" y="309"/>
                  </a:lnTo>
                  <a:lnTo>
                    <a:pt x="16" y="340"/>
                  </a:lnTo>
                  <a:lnTo>
                    <a:pt x="31" y="340"/>
                  </a:lnTo>
                  <a:lnTo>
                    <a:pt x="31" y="324"/>
                  </a:lnTo>
                  <a:lnTo>
                    <a:pt x="16" y="34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53" name="Freeform 39"/>
            <p:cNvSpPr>
              <a:spLocks/>
            </p:cNvSpPr>
            <p:nvPr/>
          </p:nvSpPr>
          <p:spPr bwMode="auto">
            <a:xfrm>
              <a:off x="4083" y="2882"/>
              <a:ext cx="92" cy="6"/>
            </a:xfrm>
            <a:custGeom>
              <a:avLst/>
              <a:gdLst>
                <a:gd name="T0" fmla="*/ 0 w 461"/>
                <a:gd name="T1" fmla="*/ 1 h 31"/>
                <a:gd name="T2" fmla="*/ 0 w 461"/>
                <a:gd name="T3" fmla="*/ 1 h 31"/>
                <a:gd name="T4" fmla="*/ 18 w 461"/>
                <a:gd name="T5" fmla="*/ 1 h 31"/>
                <a:gd name="T6" fmla="*/ 18 w 461"/>
                <a:gd name="T7" fmla="*/ 0 h 31"/>
                <a:gd name="T8" fmla="*/ 0 w 461"/>
                <a:gd name="T9" fmla="*/ 0 h 31"/>
                <a:gd name="T10" fmla="*/ 1 w 461"/>
                <a:gd name="T11" fmla="*/ 0 h 31"/>
                <a:gd name="T12" fmla="*/ 0 w 461"/>
                <a:gd name="T13" fmla="*/ 1 h 31"/>
                <a:gd name="T14" fmla="*/ 0 w 461"/>
                <a:gd name="T15" fmla="*/ 1 h 31"/>
                <a:gd name="T16" fmla="*/ 0 w 461"/>
                <a:gd name="T17" fmla="*/ 1 h 31"/>
                <a:gd name="T18" fmla="*/ 0 w 461"/>
                <a:gd name="T19" fmla="*/ 1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61" h="31">
                  <a:moveTo>
                    <a:pt x="0" y="29"/>
                  </a:moveTo>
                  <a:lnTo>
                    <a:pt x="8" y="31"/>
                  </a:lnTo>
                  <a:lnTo>
                    <a:pt x="461" y="31"/>
                  </a:lnTo>
                  <a:lnTo>
                    <a:pt x="461" y="0"/>
                  </a:lnTo>
                  <a:lnTo>
                    <a:pt x="8" y="0"/>
                  </a:lnTo>
                  <a:lnTo>
                    <a:pt x="16" y="2"/>
                  </a:lnTo>
                  <a:lnTo>
                    <a:pt x="0" y="29"/>
                  </a:lnTo>
                  <a:lnTo>
                    <a:pt x="3" y="31"/>
                  </a:lnTo>
                  <a:lnTo>
                    <a:pt x="8" y="31"/>
                  </a:lnTo>
                  <a:lnTo>
                    <a:pt x="0" y="2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54" name="Freeform 40"/>
            <p:cNvSpPr>
              <a:spLocks/>
            </p:cNvSpPr>
            <p:nvPr/>
          </p:nvSpPr>
          <p:spPr bwMode="auto">
            <a:xfrm>
              <a:off x="4046" y="2861"/>
              <a:ext cx="40" cy="27"/>
            </a:xfrm>
            <a:custGeom>
              <a:avLst/>
              <a:gdLst>
                <a:gd name="T0" fmla="*/ 0 w 199"/>
                <a:gd name="T1" fmla="*/ 1 h 135"/>
                <a:gd name="T2" fmla="*/ 0 w 199"/>
                <a:gd name="T3" fmla="*/ 1 h 135"/>
                <a:gd name="T4" fmla="*/ 7 w 199"/>
                <a:gd name="T5" fmla="*/ 5 h 135"/>
                <a:gd name="T6" fmla="*/ 8 w 199"/>
                <a:gd name="T7" fmla="*/ 4 h 135"/>
                <a:gd name="T8" fmla="*/ 1 w 199"/>
                <a:gd name="T9" fmla="*/ 0 h 135"/>
                <a:gd name="T10" fmla="*/ 1 w 199"/>
                <a:gd name="T11" fmla="*/ 1 h 135"/>
                <a:gd name="T12" fmla="*/ 0 w 199"/>
                <a:gd name="T13" fmla="*/ 1 h 135"/>
                <a:gd name="T14" fmla="*/ 0 w 199"/>
                <a:gd name="T15" fmla="*/ 1 h 135"/>
                <a:gd name="T16" fmla="*/ 0 w 199"/>
                <a:gd name="T17" fmla="*/ 1 h 135"/>
                <a:gd name="T18" fmla="*/ 0 w 199"/>
                <a:gd name="T19" fmla="*/ 1 h 1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9" h="135">
                  <a:moveTo>
                    <a:pt x="0" y="13"/>
                  </a:moveTo>
                  <a:lnTo>
                    <a:pt x="7" y="27"/>
                  </a:lnTo>
                  <a:lnTo>
                    <a:pt x="183" y="135"/>
                  </a:lnTo>
                  <a:lnTo>
                    <a:pt x="199" y="108"/>
                  </a:lnTo>
                  <a:lnTo>
                    <a:pt x="23" y="0"/>
                  </a:lnTo>
                  <a:lnTo>
                    <a:pt x="30" y="13"/>
                  </a:lnTo>
                  <a:lnTo>
                    <a:pt x="0" y="13"/>
                  </a:lnTo>
                  <a:lnTo>
                    <a:pt x="0" y="22"/>
                  </a:lnTo>
                  <a:lnTo>
                    <a:pt x="7" y="27"/>
                  </a:lnTo>
                  <a:lnTo>
                    <a:pt x="0"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55" name="Freeform 41"/>
            <p:cNvSpPr>
              <a:spLocks/>
            </p:cNvSpPr>
            <p:nvPr/>
          </p:nvSpPr>
          <p:spPr bwMode="auto">
            <a:xfrm>
              <a:off x="4046" y="2839"/>
              <a:ext cx="6" cy="24"/>
            </a:xfrm>
            <a:custGeom>
              <a:avLst/>
              <a:gdLst>
                <a:gd name="T0" fmla="*/ 0 w 30"/>
                <a:gd name="T1" fmla="*/ 0 h 122"/>
                <a:gd name="T2" fmla="*/ 0 w 30"/>
                <a:gd name="T3" fmla="*/ 1 h 122"/>
                <a:gd name="T4" fmla="*/ 0 w 30"/>
                <a:gd name="T5" fmla="*/ 5 h 122"/>
                <a:gd name="T6" fmla="*/ 1 w 30"/>
                <a:gd name="T7" fmla="*/ 5 h 122"/>
                <a:gd name="T8" fmla="*/ 1 w 30"/>
                <a:gd name="T9" fmla="*/ 1 h 122"/>
                <a:gd name="T10" fmla="*/ 1 w 30"/>
                <a:gd name="T11" fmla="*/ 1 h 122"/>
                <a:gd name="T12" fmla="*/ 0 w 30"/>
                <a:gd name="T13" fmla="*/ 0 h 122"/>
                <a:gd name="T14" fmla="*/ 0 w 30"/>
                <a:gd name="T15" fmla="*/ 0 h 122"/>
                <a:gd name="T16" fmla="*/ 0 w 30"/>
                <a:gd name="T17" fmla="*/ 1 h 122"/>
                <a:gd name="T18" fmla="*/ 0 w 30"/>
                <a:gd name="T19" fmla="*/ 0 h 1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122">
                  <a:moveTo>
                    <a:pt x="7" y="0"/>
                  </a:moveTo>
                  <a:lnTo>
                    <a:pt x="0" y="13"/>
                  </a:lnTo>
                  <a:lnTo>
                    <a:pt x="0" y="122"/>
                  </a:lnTo>
                  <a:lnTo>
                    <a:pt x="30" y="122"/>
                  </a:lnTo>
                  <a:lnTo>
                    <a:pt x="30" y="13"/>
                  </a:lnTo>
                  <a:lnTo>
                    <a:pt x="23" y="27"/>
                  </a:lnTo>
                  <a:lnTo>
                    <a:pt x="7" y="0"/>
                  </a:lnTo>
                  <a:lnTo>
                    <a:pt x="0" y="5"/>
                  </a:lnTo>
                  <a:lnTo>
                    <a:pt x="0" y="13"/>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56" name="Freeform 42"/>
            <p:cNvSpPr>
              <a:spLocks/>
            </p:cNvSpPr>
            <p:nvPr/>
          </p:nvSpPr>
          <p:spPr bwMode="auto">
            <a:xfrm>
              <a:off x="4047" y="2817"/>
              <a:ext cx="39" cy="27"/>
            </a:xfrm>
            <a:custGeom>
              <a:avLst/>
              <a:gdLst>
                <a:gd name="T0" fmla="*/ 8 w 192"/>
                <a:gd name="T1" fmla="*/ 0 h 137"/>
                <a:gd name="T2" fmla="*/ 7 w 192"/>
                <a:gd name="T3" fmla="*/ 0 h 137"/>
                <a:gd name="T4" fmla="*/ 0 w 192"/>
                <a:gd name="T5" fmla="*/ 4 h 137"/>
                <a:gd name="T6" fmla="*/ 1 w 192"/>
                <a:gd name="T7" fmla="*/ 5 h 137"/>
                <a:gd name="T8" fmla="*/ 8 w 192"/>
                <a:gd name="T9" fmla="*/ 1 h 137"/>
                <a:gd name="T10" fmla="*/ 8 w 192"/>
                <a:gd name="T11" fmla="*/ 1 h 137"/>
                <a:gd name="T12" fmla="*/ 8 w 192"/>
                <a:gd name="T13" fmla="*/ 0 h 137"/>
                <a:gd name="T14" fmla="*/ 7 w 192"/>
                <a:gd name="T15" fmla="*/ 0 h 137"/>
                <a:gd name="T16" fmla="*/ 7 w 192"/>
                <a:gd name="T17" fmla="*/ 0 h 137"/>
                <a:gd name="T18" fmla="*/ 8 w 192"/>
                <a:gd name="T19" fmla="*/ 0 h 13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2" h="137">
                  <a:moveTo>
                    <a:pt x="184" y="0"/>
                  </a:moveTo>
                  <a:lnTo>
                    <a:pt x="176" y="2"/>
                  </a:lnTo>
                  <a:lnTo>
                    <a:pt x="0" y="110"/>
                  </a:lnTo>
                  <a:lnTo>
                    <a:pt x="16" y="137"/>
                  </a:lnTo>
                  <a:lnTo>
                    <a:pt x="192" y="29"/>
                  </a:lnTo>
                  <a:lnTo>
                    <a:pt x="184" y="31"/>
                  </a:lnTo>
                  <a:lnTo>
                    <a:pt x="184" y="0"/>
                  </a:lnTo>
                  <a:lnTo>
                    <a:pt x="179" y="0"/>
                  </a:lnTo>
                  <a:lnTo>
                    <a:pt x="176" y="2"/>
                  </a:lnTo>
                  <a:lnTo>
                    <a:pt x="18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57" name="Rectangle 43"/>
            <p:cNvSpPr>
              <a:spLocks noChangeArrowheads="1"/>
            </p:cNvSpPr>
            <p:nvPr/>
          </p:nvSpPr>
          <p:spPr bwMode="auto">
            <a:xfrm>
              <a:off x="4175" y="2814"/>
              <a:ext cx="17" cy="7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de-DE" altLang="de-DE" sz="1600">
                <a:latin typeface="Arial" pitchFamily="34" charset="0"/>
              </a:endParaRPr>
            </a:p>
          </p:txBody>
        </p:sp>
        <p:sp>
          <p:nvSpPr>
            <p:cNvPr id="13358" name="Freeform 44"/>
            <p:cNvSpPr>
              <a:spLocks/>
            </p:cNvSpPr>
            <p:nvPr/>
          </p:nvSpPr>
          <p:spPr bwMode="auto">
            <a:xfrm>
              <a:off x="4172" y="2887"/>
              <a:ext cx="20" cy="6"/>
            </a:xfrm>
            <a:custGeom>
              <a:avLst/>
              <a:gdLst>
                <a:gd name="T0" fmla="*/ 0 w 104"/>
                <a:gd name="T1" fmla="*/ 1 h 31"/>
                <a:gd name="T2" fmla="*/ 1 w 104"/>
                <a:gd name="T3" fmla="*/ 1 h 31"/>
                <a:gd name="T4" fmla="*/ 4 w 104"/>
                <a:gd name="T5" fmla="*/ 1 h 31"/>
                <a:gd name="T6" fmla="*/ 4 w 104"/>
                <a:gd name="T7" fmla="*/ 0 h 31"/>
                <a:gd name="T8" fmla="*/ 1 w 104"/>
                <a:gd name="T9" fmla="*/ 0 h 31"/>
                <a:gd name="T10" fmla="*/ 1 w 104"/>
                <a:gd name="T11" fmla="*/ 1 h 31"/>
                <a:gd name="T12" fmla="*/ 0 w 104"/>
                <a:gd name="T13" fmla="*/ 1 h 31"/>
                <a:gd name="T14" fmla="*/ 0 w 104"/>
                <a:gd name="T15" fmla="*/ 1 h 31"/>
                <a:gd name="T16" fmla="*/ 1 w 104"/>
                <a:gd name="T17" fmla="*/ 1 h 31"/>
                <a:gd name="T18" fmla="*/ 0 w 104"/>
                <a:gd name="T19" fmla="*/ 1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4" h="31">
                  <a:moveTo>
                    <a:pt x="0" y="16"/>
                  </a:moveTo>
                  <a:lnTo>
                    <a:pt x="16" y="31"/>
                  </a:lnTo>
                  <a:lnTo>
                    <a:pt x="104" y="31"/>
                  </a:lnTo>
                  <a:lnTo>
                    <a:pt x="104" y="0"/>
                  </a:lnTo>
                  <a:lnTo>
                    <a:pt x="16" y="0"/>
                  </a:lnTo>
                  <a:lnTo>
                    <a:pt x="31" y="16"/>
                  </a:lnTo>
                  <a:lnTo>
                    <a:pt x="0" y="16"/>
                  </a:lnTo>
                  <a:lnTo>
                    <a:pt x="0" y="31"/>
                  </a:lnTo>
                  <a:lnTo>
                    <a:pt x="16" y="31"/>
                  </a:ln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59" name="Freeform 45"/>
            <p:cNvSpPr>
              <a:spLocks/>
            </p:cNvSpPr>
            <p:nvPr/>
          </p:nvSpPr>
          <p:spPr bwMode="auto">
            <a:xfrm>
              <a:off x="4172" y="2811"/>
              <a:ext cx="6" cy="79"/>
            </a:xfrm>
            <a:custGeom>
              <a:avLst/>
              <a:gdLst>
                <a:gd name="T0" fmla="*/ 1 w 31"/>
                <a:gd name="T1" fmla="*/ 0 h 395"/>
                <a:gd name="T2" fmla="*/ 0 w 31"/>
                <a:gd name="T3" fmla="*/ 1 h 395"/>
                <a:gd name="T4" fmla="*/ 0 w 31"/>
                <a:gd name="T5" fmla="*/ 16 h 395"/>
                <a:gd name="T6" fmla="*/ 1 w 31"/>
                <a:gd name="T7" fmla="*/ 16 h 395"/>
                <a:gd name="T8" fmla="*/ 1 w 31"/>
                <a:gd name="T9" fmla="*/ 1 h 395"/>
                <a:gd name="T10" fmla="*/ 1 w 31"/>
                <a:gd name="T11" fmla="*/ 1 h 395"/>
                <a:gd name="T12" fmla="*/ 1 w 31"/>
                <a:gd name="T13" fmla="*/ 0 h 395"/>
                <a:gd name="T14" fmla="*/ 0 w 31"/>
                <a:gd name="T15" fmla="*/ 0 h 395"/>
                <a:gd name="T16" fmla="*/ 0 w 31"/>
                <a:gd name="T17" fmla="*/ 1 h 395"/>
                <a:gd name="T18" fmla="*/ 1 w 31"/>
                <a:gd name="T19" fmla="*/ 0 h 39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395">
                  <a:moveTo>
                    <a:pt x="16" y="0"/>
                  </a:moveTo>
                  <a:lnTo>
                    <a:pt x="0" y="15"/>
                  </a:lnTo>
                  <a:lnTo>
                    <a:pt x="0" y="395"/>
                  </a:lnTo>
                  <a:lnTo>
                    <a:pt x="31" y="395"/>
                  </a:lnTo>
                  <a:lnTo>
                    <a:pt x="31" y="15"/>
                  </a:lnTo>
                  <a:lnTo>
                    <a:pt x="16" y="30"/>
                  </a:lnTo>
                  <a:lnTo>
                    <a:pt x="16" y="0"/>
                  </a:lnTo>
                  <a:lnTo>
                    <a:pt x="0" y="0"/>
                  </a:lnTo>
                  <a:lnTo>
                    <a:pt x="0" y="15"/>
                  </a:lnTo>
                  <a:lnTo>
                    <a:pt x="1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60" name="Freeform 46"/>
            <p:cNvSpPr>
              <a:spLocks/>
            </p:cNvSpPr>
            <p:nvPr/>
          </p:nvSpPr>
          <p:spPr bwMode="auto">
            <a:xfrm>
              <a:off x="4175" y="2811"/>
              <a:ext cx="20" cy="6"/>
            </a:xfrm>
            <a:custGeom>
              <a:avLst/>
              <a:gdLst>
                <a:gd name="T0" fmla="*/ 4 w 103"/>
                <a:gd name="T1" fmla="*/ 1 h 30"/>
                <a:gd name="T2" fmla="*/ 3 w 103"/>
                <a:gd name="T3" fmla="*/ 0 h 30"/>
                <a:gd name="T4" fmla="*/ 0 w 103"/>
                <a:gd name="T5" fmla="*/ 0 h 30"/>
                <a:gd name="T6" fmla="*/ 0 w 103"/>
                <a:gd name="T7" fmla="*/ 1 h 30"/>
                <a:gd name="T8" fmla="*/ 3 w 103"/>
                <a:gd name="T9" fmla="*/ 1 h 30"/>
                <a:gd name="T10" fmla="*/ 3 w 103"/>
                <a:gd name="T11" fmla="*/ 1 h 30"/>
                <a:gd name="T12" fmla="*/ 4 w 103"/>
                <a:gd name="T13" fmla="*/ 1 h 30"/>
                <a:gd name="T14" fmla="*/ 4 w 103"/>
                <a:gd name="T15" fmla="*/ 0 h 30"/>
                <a:gd name="T16" fmla="*/ 3 w 103"/>
                <a:gd name="T17" fmla="*/ 0 h 30"/>
                <a:gd name="T18" fmla="*/ 4 w 103"/>
                <a:gd name="T19" fmla="*/ 1 h 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3" h="30">
                  <a:moveTo>
                    <a:pt x="103" y="15"/>
                  </a:moveTo>
                  <a:lnTo>
                    <a:pt x="88" y="0"/>
                  </a:lnTo>
                  <a:lnTo>
                    <a:pt x="0" y="0"/>
                  </a:lnTo>
                  <a:lnTo>
                    <a:pt x="0" y="30"/>
                  </a:lnTo>
                  <a:lnTo>
                    <a:pt x="88" y="30"/>
                  </a:lnTo>
                  <a:lnTo>
                    <a:pt x="72" y="15"/>
                  </a:lnTo>
                  <a:lnTo>
                    <a:pt x="103" y="15"/>
                  </a:lnTo>
                  <a:lnTo>
                    <a:pt x="103" y="0"/>
                  </a:lnTo>
                  <a:lnTo>
                    <a:pt x="88" y="0"/>
                  </a:lnTo>
                  <a:lnTo>
                    <a:pt x="103"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61" name="Freeform 47"/>
            <p:cNvSpPr>
              <a:spLocks/>
            </p:cNvSpPr>
            <p:nvPr/>
          </p:nvSpPr>
          <p:spPr bwMode="auto">
            <a:xfrm>
              <a:off x="4189" y="2814"/>
              <a:ext cx="6" cy="79"/>
            </a:xfrm>
            <a:custGeom>
              <a:avLst/>
              <a:gdLst>
                <a:gd name="T0" fmla="*/ 1 w 31"/>
                <a:gd name="T1" fmla="*/ 16 h 395"/>
                <a:gd name="T2" fmla="*/ 1 w 31"/>
                <a:gd name="T3" fmla="*/ 15 h 395"/>
                <a:gd name="T4" fmla="*/ 1 w 31"/>
                <a:gd name="T5" fmla="*/ 0 h 395"/>
                <a:gd name="T6" fmla="*/ 0 w 31"/>
                <a:gd name="T7" fmla="*/ 0 h 395"/>
                <a:gd name="T8" fmla="*/ 0 w 31"/>
                <a:gd name="T9" fmla="*/ 15 h 395"/>
                <a:gd name="T10" fmla="*/ 1 w 31"/>
                <a:gd name="T11" fmla="*/ 15 h 395"/>
                <a:gd name="T12" fmla="*/ 1 w 31"/>
                <a:gd name="T13" fmla="*/ 16 h 395"/>
                <a:gd name="T14" fmla="*/ 1 w 31"/>
                <a:gd name="T15" fmla="*/ 16 h 395"/>
                <a:gd name="T16" fmla="*/ 1 w 31"/>
                <a:gd name="T17" fmla="*/ 15 h 395"/>
                <a:gd name="T18" fmla="*/ 1 w 31"/>
                <a:gd name="T19" fmla="*/ 16 h 39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395">
                  <a:moveTo>
                    <a:pt x="16" y="395"/>
                  </a:moveTo>
                  <a:lnTo>
                    <a:pt x="31" y="380"/>
                  </a:lnTo>
                  <a:lnTo>
                    <a:pt x="31" y="0"/>
                  </a:lnTo>
                  <a:lnTo>
                    <a:pt x="0" y="0"/>
                  </a:lnTo>
                  <a:lnTo>
                    <a:pt x="0" y="380"/>
                  </a:lnTo>
                  <a:lnTo>
                    <a:pt x="16" y="364"/>
                  </a:lnTo>
                  <a:lnTo>
                    <a:pt x="16" y="395"/>
                  </a:lnTo>
                  <a:lnTo>
                    <a:pt x="31" y="395"/>
                  </a:lnTo>
                  <a:lnTo>
                    <a:pt x="31" y="380"/>
                  </a:lnTo>
                  <a:lnTo>
                    <a:pt x="16" y="39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62" name="Freeform 48"/>
            <p:cNvSpPr>
              <a:spLocks/>
            </p:cNvSpPr>
            <p:nvPr/>
          </p:nvSpPr>
          <p:spPr bwMode="auto">
            <a:xfrm>
              <a:off x="4055" y="2841"/>
              <a:ext cx="117" cy="3"/>
            </a:xfrm>
            <a:custGeom>
              <a:avLst/>
              <a:gdLst>
                <a:gd name="T0" fmla="*/ 24 w 582"/>
                <a:gd name="T1" fmla="*/ 0 h 15"/>
                <a:gd name="T2" fmla="*/ 24 w 582"/>
                <a:gd name="T3" fmla="*/ 0 h 15"/>
                <a:gd name="T4" fmla="*/ 0 w 582"/>
                <a:gd name="T5" fmla="*/ 0 h 15"/>
                <a:gd name="T6" fmla="*/ 0 w 582"/>
                <a:gd name="T7" fmla="*/ 1 h 15"/>
                <a:gd name="T8" fmla="*/ 24 w 582"/>
                <a:gd name="T9" fmla="*/ 1 h 15"/>
                <a:gd name="T10" fmla="*/ 24 w 582"/>
                <a:gd name="T11" fmla="*/ 0 h 1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82" h="15">
                  <a:moveTo>
                    <a:pt x="582" y="8"/>
                  </a:moveTo>
                  <a:lnTo>
                    <a:pt x="582" y="0"/>
                  </a:lnTo>
                  <a:lnTo>
                    <a:pt x="0" y="0"/>
                  </a:lnTo>
                  <a:lnTo>
                    <a:pt x="0" y="15"/>
                  </a:lnTo>
                  <a:lnTo>
                    <a:pt x="582" y="15"/>
                  </a:lnTo>
                  <a:lnTo>
                    <a:pt x="582"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63" name="Freeform 49"/>
            <p:cNvSpPr>
              <a:spLocks/>
            </p:cNvSpPr>
            <p:nvPr/>
          </p:nvSpPr>
          <p:spPr bwMode="auto">
            <a:xfrm>
              <a:off x="4055" y="2861"/>
              <a:ext cx="113" cy="3"/>
            </a:xfrm>
            <a:custGeom>
              <a:avLst/>
              <a:gdLst>
                <a:gd name="T0" fmla="*/ 23 w 561"/>
                <a:gd name="T1" fmla="*/ 0 h 16"/>
                <a:gd name="T2" fmla="*/ 23 w 561"/>
                <a:gd name="T3" fmla="*/ 0 h 16"/>
                <a:gd name="T4" fmla="*/ 0 w 561"/>
                <a:gd name="T5" fmla="*/ 0 h 16"/>
                <a:gd name="T6" fmla="*/ 0 w 561"/>
                <a:gd name="T7" fmla="*/ 1 h 16"/>
                <a:gd name="T8" fmla="*/ 23 w 561"/>
                <a:gd name="T9" fmla="*/ 1 h 16"/>
                <a:gd name="T10" fmla="*/ 23 w 561"/>
                <a:gd name="T11" fmla="*/ 0 h 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61" h="16">
                  <a:moveTo>
                    <a:pt x="561" y="8"/>
                  </a:moveTo>
                  <a:lnTo>
                    <a:pt x="561" y="0"/>
                  </a:lnTo>
                  <a:lnTo>
                    <a:pt x="0" y="0"/>
                  </a:lnTo>
                  <a:lnTo>
                    <a:pt x="0" y="16"/>
                  </a:lnTo>
                  <a:lnTo>
                    <a:pt x="561" y="16"/>
                  </a:lnTo>
                  <a:lnTo>
                    <a:pt x="561"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64" name="Freeform 50"/>
            <p:cNvSpPr>
              <a:spLocks/>
            </p:cNvSpPr>
            <p:nvPr/>
          </p:nvSpPr>
          <p:spPr bwMode="auto">
            <a:xfrm>
              <a:off x="3696" y="2847"/>
              <a:ext cx="354" cy="11"/>
            </a:xfrm>
            <a:custGeom>
              <a:avLst/>
              <a:gdLst>
                <a:gd name="T0" fmla="*/ 11 w 1769"/>
                <a:gd name="T1" fmla="*/ 2 h 55"/>
                <a:gd name="T2" fmla="*/ 71 w 1769"/>
                <a:gd name="T3" fmla="*/ 2 h 55"/>
                <a:gd name="T4" fmla="*/ 71 w 1769"/>
                <a:gd name="T5" fmla="*/ 0 h 55"/>
                <a:gd name="T6" fmla="*/ 0 w 1769"/>
                <a:gd name="T7" fmla="*/ 0 h 55"/>
                <a:gd name="T8" fmla="*/ 11 w 1769"/>
                <a:gd name="T9" fmla="*/ 2 h 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69" h="55">
                  <a:moveTo>
                    <a:pt x="282" y="54"/>
                  </a:moveTo>
                  <a:lnTo>
                    <a:pt x="1769" y="55"/>
                  </a:lnTo>
                  <a:lnTo>
                    <a:pt x="1769" y="0"/>
                  </a:lnTo>
                  <a:lnTo>
                    <a:pt x="0" y="0"/>
                  </a:lnTo>
                  <a:lnTo>
                    <a:pt x="282" y="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65" name="Freeform 51"/>
            <p:cNvSpPr>
              <a:spLocks/>
            </p:cNvSpPr>
            <p:nvPr/>
          </p:nvSpPr>
          <p:spPr bwMode="auto">
            <a:xfrm>
              <a:off x="3752" y="2854"/>
              <a:ext cx="301" cy="7"/>
            </a:xfrm>
            <a:custGeom>
              <a:avLst/>
              <a:gdLst>
                <a:gd name="T0" fmla="*/ 59 w 1503"/>
                <a:gd name="T1" fmla="*/ 1 h 32"/>
                <a:gd name="T2" fmla="*/ 60 w 1503"/>
                <a:gd name="T3" fmla="*/ 0 h 32"/>
                <a:gd name="T4" fmla="*/ 0 w 1503"/>
                <a:gd name="T5" fmla="*/ 0 h 32"/>
                <a:gd name="T6" fmla="*/ 0 w 1503"/>
                <a:gd name="T7" fmla="*/ 2 h 32"/>
                <a:gd name="T8" fmla="*/ 60 w 1503"/>
                <a:gd name="T9" fmla="*/ 2 h 32"/>
                <a:gd name="T10" fmla="*/ 60 w 1503"/>
                <a:gd name="T11" fmla="*/ 1 h 32"/>
                <a:gd name="T12" fmla="*/ 60 w 1503"/>
                <a:gd name="T13" fmla="*/ 2 h 32"/>
                <a:gd name="T14" fmla="*/ 60 w 1503"/>
                <a:gd name="T15" fmla="*/ 2 h 32"/>
                <a:gd name="T16" fmla="*/ 60 w 1503"/>
                <a:gd name="T17" fmla="*/ 1 h 32"/>
                <a:gd name="T18" fmla="*/ 59 w 1503"/>
                <a:gd name="T19" fmla="*/ 1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03" h="32">
                  <a:moveTo>
                    <a:pt x="1472" y="17"/>
                  </a:moveTo>
                  <a:lnTo>
                    <a:pt x="1487" y="1"/>
                  </a:lnTo>
                  <a:lnTo>
                    <a:pt x="0" y="0"/>
                  </a:lnTo>
                  <a:lnTo>
                    <a:pt x="0" y="31"/>
                  </a:lnTo>
                  <a:lnTo>
                    <a:pt x="1487" y="32"/>
                  </a:lnTo>
                  <a:lnTo>
                    <a:pt x="1503" y="17"/>
                  </a:lnTo>
                  <a:lnTo>
                    <a:pt x="1487" y="32"/>
                  </a:lnTo>
                  <a:lnTo>
                    <a:pt x="1503" y="32"/>
                  </a:lnTo>
                  <a:lnTo>
                    <a:pt x="1503" y="17"/>
                  </a:lnTo>
                  <a:lnTo>
                    <a:pt x="1472"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66" name="Freeform 52"/>
            <p:cNvSpPr>
              <a:spLocks/>
            </p:cNvSpPr>
            <p:nvPr/>
          </p:nvSpPr>
          <p:spPr bwMode="auto">
            <a:xfrm>
              <a:off x="4047" y="2844"/>
              <a:ext cx="6" cy="14"/>
            </a:xfrm>
            <a:custGeom>
              <a:avLst/>
              <a:gdLst>
                <a:gd name="T0" fmla="*/ 1 w 31"/>
                <a:gd name="T1" fmla="*/ 1 h 71"/>
                <a:gd name="T2" fmla="*/ 0 w 31"/>
                <a:gd name="T3" fmla="*/ 1 h 71"/>
                <a:gd name="T4" fmla="*/ 0 w 31"/>
                <a:gd name="T5" fmla="*/ 3 h 71"/>
                <a:gd name="T6" fmla="*/ 1 w 31"/>
                <a:gd name="T7" fmla="*/ 3 h 71"/>
                <a:gd name="T8" fmla="*/ 1 w 31"/>
                <a:gd name="T9" fmla="*/ 1 h 71"/>
                <a:gd name="T10" fmla="*/ 1 w 31"/>
                <a:gd name="T11" fmla="*/ 0 h 71"/>
                <a:gd name="T12" fmla="*/ 1 w 31"/>
                <a:gd name="T13" fmla="*/ 1 h 71"/>
                <a:gd name="T14" fmla="*/ 1 w 31"/>
                <a:gd name="T15" fmla="*/ 0 h 71"/>
                <a:gd name="T16" fmla="*/ 1 w 31"/>
                <a:gd name="T17" fmla="*/ 0 h 71"/>
                <a:gd name="T18" fmla="*/ 1 w 31"/>
                <a:gd name="T19" fmla="*/ 1 h 7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71">
                  <a:moveTo>
                    <a:pt x="15" y="31"/>
                  </a:moveTo>
                  <a:lnTo>
                    <a:pt x="0" y="16"/>
                  </a:lnTo>
                  <a:lnTo>
                    <a:pt x="0" y="71"/>
                  </a:lnTo>
                  <a:lnTo>
                    <a:pt x="31" y="71"/>
                  </a:lnTo>
                  <a:lnTo>
                    <a:pt x="31" y="16"/>
                  </a:lnTo>
                  <a:lnTo>
                    <a:pt x="15" y="0"/>
                  </a:lnTo>
                  <a:lnTo>
                    <a:pt x="31" y="16"/>
                  </a:lnTo>
                  <a:lnTo>
                    <a:pt x="31" y="0"/>
                  </a:lnTo>
                  <a:lnTo>
                    <a:pt x="15" y="0"/>
                  </a:lnTo>
                  <a:lnTo>
                    <a:pt x="15" y="3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67" name="Freeform 53"/>
            <p:cNvSpPr>
              <a:spLocks/>
            </p:cNvSpPr>
            <p:nvPr/>
          </p:nvSpPr>
          <p:spPr bwMode="auto">
            <a:xfrm>
              <a:off x="3667" y="2844"/>
              <a:ext cx="383" cy="6"/>
            </a:xfrm>
            <a:custGeom>
              <a:avLst/>
              <a:gdLst>
                <a:gd name="T0" fmla="*/ 6 w 1914"/>
                <a:gd name="T1" fmla="*/ 0 h 31"/>
                <a:gd name="T2" fmla="*/ 6 w 1914"/>
                <a:gd name="T3" fmla="*/ 1 h 31"/>
                <a:gd name="T4" fmla="*/ 77 w 1914"/>
                <a:gd name="T5" fmla="*/ 1 h 31"/>
                <a:gd name="T6" fmla="*/ 77 w 1914"/>
                <a:gd name="T7" fmla="*/ 0 h 31"/>
                <a:gd name="T8" fmla="*/ 6 w 1914"/>
                <a:gd name="T9" fmla="*/ 0 h 31"/>
                <a:gd name="T10" fmla="*/ 6 w 1914"/>
                <a:gd name="T11" fmla="*/ 1 h 31"/>
                <a:gd name="T12" fmla="*/ 6 w 1914"/>
                <a:gd name="T13" fmla="*/ 0 h 31"/>
                <a:gd name="T14" fmla="*/ 0 w 1914"/>
                <a:gd name="T15" fmla="*/ 0 h 31"/>
                <a:gd name="T16" fmla="*/ 6 w 1914"/>
                <a:gd name="T17" fmla="*/ 1 h 31"/>
                <a:gd name="T18" fmla="*/ 6 w 1914"/>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14" h="31">
                  <a:moveTo>
                    <a:pt x="148" y="0"/>
                  </a:moveTo>
                  <a:lnTo>
                    <a:pt x="145" y="31"/>
                  </a:lnTo>
                  <a:lnTo>
                    <a:pt x="1914" y="31"/>
                  </a:lnTo>
                  <a:lnTo>
                    <a:pt x="1914" y="0"/>
                  </a:lnTo>
                  <a:lnTo>
                    <a:pt x="145" y="0"/>
                  </a:lnTo>
                  <a:lnTo>
                    <a:pt x="142" y="31"/>
                  </a:lnTo>
                  <a:lnTo>
                    <a:pt x="145" y="0"/>
                  </a:lnTo>
                  <a:lnTo>
                    <a:pt x="0" y="0"/>
                  </a:lnTo>
                  <a:lnTo>
                    <a:pt x="142" y="31"/>
                  </a:lnTo>
                  <a:lnTo>
                    <a:pt x="14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68" name="Freeform 54"/>
            <p:cNvSpPr>
              <a:spLocks/>
            </p:cNvSpPr>
            <p:nvPr/>
          </p:nvSpPr>
          <p:spPr bwMode="auto">
            <a:xfrm>
              <a:off x="3695" y="2844"/>
              <a:ext cx="58" cy="17"/>
            </a:xfrm>
            <a:custGeom>
              <a:avLst/>
              <a:gdLst>
                <a:gd name="T0" fmla="*/ 11 w 289"/>
                <a:gd name="T1" fmla="*/ 2 h 85"/>
                <a:gd name="T2" fmla="*/ 12 w 289"/>
                <a:gd name="T3" fmla="*/ 2 h 85"/>
                <a:gd name="T4" fmla="*/ 0 w 289"/>
                <a:gd name="T5" fmla="*/ 0 h 85"/>
                <a:gd name="T6" fmla="*/ 0 w 289"/>
                <a:gd name="T7" fmla="*/ 1 h 85"/>
                <a:gd name="T8" fmla="*/ 11 w 289"/>
                <a:gd name="T9" fmla="*/ 3 h 85"/>
                <a:gd name="T10" fmla="*/ 11 w 289"/>
                <a:gd name="T11" fmla="*/ 3 h 85"/>
                <a:gd name="T12" fmla="*/ 11 w 289"/>
                <a:gd name="T13" fmla="*/ 3 h 85"/>
                <a:gd name="T14" fmla="*/ 11 w 289"/>
                <a:gd name="T15" fmla="*/ 3 h 85"/>
                <a:gd name="T16" fmla="*/ 11 w 289"/>
                <a:gd name="T17" fmla="*/ 3 h 85"/>
                <a:gd name="T18" fmla="*/ 11 w 289"/>
                <a:gd name="T19" fmla="*/ 2 h 8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9" h="85">
                  <a:moveTo>
                    <a:pt x="285" y="54"/>
                  </a:moveTo>
                  <a:lnTo>
                    <a:pt x="289" y="54"/>
                  </a:lnTo>
                  <a:lnTo>
                    <a:pt x="6" y="0"/>
                  </a:lnTo>
                  <a:lnTo>
                    <a:pt x="0" y="31"/>
                  </a:lnTo>
                  <a:lnTo>
                    <a:pt x="282" y="85"/>
                  </a:lnTo>
                  <a:lnTo>
                    <a:pt x="285" y="85"/>
                  </a:lnTo>
                  <a:lnTo>
                    <a:pt x="282" y="85"/>
                  </a:lnTo>
                  <a:lnTo>
                    <a:pt x="284" y="85"/>
                  </a:lnTo>
                  <a:lnTo>
                    <a:pt x="285" y="85"/>
                  </a:lnTo>
                  <a:lnTo>
                    <a:pt x="285"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69" name="Freeform 55"/>
            <p:cNvSpPr>
              <a:spLocks/>
            </p:cNvSpPr>
            <p:nvPr/>
          </p:nvSpPr>
          <p:spPr bwMode="auto">
            <a:xfrm>
              <a:off x="5064" y="2736"/>
              <a:ext cx="18" cy="6"/>
            </a:xfrm>
            <a:custGeom>
              <a:avLst/>
              <a:gdLst>
                <a:gd name="T0" fmla="*/ 4 w 92"/>
                <a:gd name="T1" fmla="*/ 0 h 31"/>
                <a:gd name="T2" fmla="*/ 4 w 92"/>
                <a:gd name="T3" fmla="*/ 0 h 31"/>
                <a:gd name="T4" fmla="*/ 0 w 92"/>
                <a:gd name="T5" fmla="*/ 0 h 31"/>
                <a:gd name="T6" fmla="*/ 0 w 92"/>
                <a:gd name="T7" fmla="*/ 1 h 31"/>
                <a:gd name="T8" fmla="*/ 4 w 92"/>
                <a:gd name="T9" fmla="*/ 1 h 31"/>
                <a:gd name="T10" fmla="*/ 3 w 92"/>
                <a:gd name="T11" fmla="*/ 1 h 31"/>
                <a:gd name="T12" fmla="*/ 4 w 92"/>
                <a:gd name="T13" fmla="*/ 0 h 31"/>
                <a:gd name="T14" fmla="*/ 4 w 92"/>
                <a:gd name="T15" fmla="*/ 0 h 31"/>
                <a:gd name="T16" fmla="*/ 4 w 92"/>
                <a:gd name="T17" fmla="*/ 0 h 31"/>
                <a:gd name="T18" fmla="*/ 4 w 92"/>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2" h="31">
                  <a:moveTo>
                    <a:pt x="92" y="0"/>
                  </a:moveTo>
                  <a:lnTo>
                    <a:pt x="90" y="0"/>
                  </a:lnTo>
                  <a:lnTo>
                    <a:pt x="0" y="0"/>
                  </a:lnTo>
                  <a:lnTo>
                    <a:pt x="0" y="31"/>
                  </a:lnTo>
                  <a:lnTo>
                    <a:pt x="90" y="31"/>
                  </a:lnTo>
                  <a:lnTo>
                    <a:pt x="88" y="31"/>
                  </a:lnTo>
                  <a:lnTo>
                    <a:pt x="92" y="0"/>
                  </a:lnTo>
                  <a:lnTo>
                    <a:pt x="91" y="0"/>
                  </a:lnTo>
                  <a:lnTo>
                    <a:pt x="90" y="0"/>
                  </a:ln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70" name="Freeform 56"/>
            <p:cNvSpPr>
              <a:spLocks/>
            </p:cNvSpPr>
            <p:nvPr/>
          </p:nvSpPr>
          <p:spPr bwMode="auto">
            <a:xfrm>
              <a:off x="5081" y="2736"/>
              <a:ext cx="5" cy="7"/>
            </a:xfrm>
            <a:custGeom>
              <a:avLst/>
              <a:gdLst>
                <a:gd name="T0" fmla="*/ 1 w 23"/>
                <a:gd name="T1" fmla="*/ 0 h 33"/>
                <a:gd name="T2" fmla="*/ 1 w 23"/>
                <a:gd name="T3" fmla="*/ 0 h 33"/>
                <a:gd name="T4" fmla="*/ 0 w 23"/>
                <a:gd name="T5" fmla="*/ 0 h 33"/>
                <a:gd name="T6" fmla="*/ 0 w 23"/>
                <a:gd name="T7" fmla="*/ 1 h 33"/>
                <a:gd name="T8" fmla="*/ 1 w 23"/>
                <a:gd name="T9" fmla="*/ 1 h 33"/>
                <a:gd name="T10" fmla="*/ 0 w 23"/>
                <a:gd name="T11" fmla="*/ 1 h 33"/>
                <a:gd name="T12" fmla="*/ 1 w 23"/>
                <a:gd name="T13" fmla="*/ 0 h 33"/>
                <a:gd name="T14" fmla="*/ 1 w 23"/>
                <a:gd name="T15" fmla="*/ 0 h 33"/>
                <a:gd name="T16" fmla="*/ 1 w 23"/>
                <a:gd name="T17" fmla="*/ 0 h 33"/>
                <a:gd name="T18" fmla="*/ 1 w 23"/>
                <a:gd name="T19" fmla="*/ 0 h 3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3" h="33">
                  <a:moveTo>
                    <a:pt x="23" y="6"/>
                  </a:moveTo>
                  <a:lnTo>
                    <a:pt x="16" y="2"/>
                  </a:lnTo>
                  <a:lnTo>
                    <a:pt x="4" y="0"/>
                  </a:lnTo>
                  <a:lnTo>
                    <a:pt x="0" y="31"/>
                  </a:lnTo>
                  <a:lnTo>
                    <a:pt x="12" y="33"/>
                  </a:lnTo>
                  <a:lnTo>
                    <a:pt x="5" y="30"/>
                  </a:lnTo>
                  <a:lnTo>
                    <a:pt x="23" y="6"/>
                  </a:lnTo>
                  <a:lnTo>
                    <a:pt x="20" y="3"/>
                  </a:lnTo>
                  <a:lnTo>
                    <a:pt x="16" y="2"/>
                  </a:lnTo>
                  <a:lnTo>
                    <a:pt x="23"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71" name="Freeform 57"/>
            <p:cNvSpPr>
              <a:spLocks/>
            </p:cNvSpPr>
            <p:nvPr/>
          </p:nvSpPr>
          <p:spPr bwMode="auto">
            <a:xfrm>
              <a:off x="5082" y="2737"/>
              <a:ext cx="7" cy="7"/>
            </a:xfrm>
            <a:custGeom>
              <a:avLst/>
              <a:gdLst>
                <a:gd name="T0" fmla="*/ 1 w 33"/>
                <a:gd name="T1" fmla="*/ 1 h 32"/>
                <a:gd name="T2" fmla="*/ 1 w 33"/>
                <a:gd name="T3" fmla="*/ 0 h 32"/>
                <a:gd name="T4" fmla="*/ 1 w 33"/>
                <a:gd name="T5" fmla="*/ 0 h 32"/>
                <a:gd name="T6" fmla="*/ 0 w 33"/>
                <a:gd name="T7" fmla="*/ 1 h 32"/>
                <a:gd name="T8" fmla="*/ 0 w 33"/>
                <a:gd name="T9" fmla="*/ 2 h 32"/>
                <a:gd name="T10" fmla="*/ 0 w 33"/>
                <a:gd name="T11" fmla="*/ 1 h 32"/>
                <a:gd name="T12" fmla="*/ 1 w 33"/>
                <a:gd name="T13" fmla="*/ 1 h 32"/>
                <a:gd name="T14" fmla="*/ 1 w 33"/>
                <a:gd name="T15" fmla="*/ 0 h 32"/>
                <a:gd name="T16" fmla="*/ 1 w 33"/>
                <a:gd name="T17" fmla="*/ 0 h 32"/>
                <a:gd name="T18" fmla="*/ 1 w 33"/>
                <a:gd name="T19" fmla="*/ 1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3" h="32">
                  <a:moveTo>
                    <a:pt x="33" y="12"/>
                  </a:moveTo>
                  <a:lnTo>
                    <a:pt x="29" y="7"/>
                  </a:lnTo>
                  <a:lnTo>
                    <a:pt x="18" y="0"/>
                  </a:lnTo>
                  <a:lnTo>
                    <a:pt x="0" y="24"/>
                  </a:lnTo>
                  <a:lnTo>
                    <a:pt x="11" y="32"/>
                  </a:lnTo>
                  <a:lnTo>
                    <a:pt x="7" y="27"/>
                  </a:lnTo>
                  <a:lnTo>
                    <a:pt x="33" y="12"/>
                  </a:lnTo>
                  <a:lnTo>
                    <a:pt x="31" y="8"/>
                  </a:lnTo>
                  <a:lnTo>
                    <a:pt x="29" y="7"/>
                  </a:lnTo>
                  <a:lnTo>
                    <a:pt x="33"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72" name="Freeform 58"/>
            <p:cNvSpPr>
              <a:spLocks/>
            </p:cNvSpPr>
            <p:nvPr/>
          </p:nvSpPr>
          <p:spPr bwMode="auto">
            <a:xfrm>
              <a:off x="5084" y="2740"/>
              <a:ext cx="7" cy="5"/>
            </a:xfrm>
            <a:custGeom>
              <a:avLst/>
              <a:gdLst>
                <a:gd name="T0" fmla="*/ 1 w 35"/>
                <a:gd name="T1" fmla="*/ 1 h 26"/>
                <a:gd name="T2" fmla="*/ 1 w 35"/>
                <a:gd name="T3" fmla="*/ 0 h 26"/>
                <a:gd name="T4" fmla="*/ 1 w 35"/>
                <a:gd name="T5" fmla="*/ 0 h 26"/>
                <a:gd name="T6" fmla="*/ 0 w 35"/>
                <a:gd name="T7" fmla="*/ 1 h 26"/>
                <a:gd name="T8" fmla="*/ 0 w 35"/>
                <a:gd name="T9" fmla="*/ 1 h 26"/>
                <a:gd name="T10" fmla="*/ 0 w 35"/>
                <a:gd name="T11" fmla="*/ 1 h 26"/>
                <a:gd name="T12" fmla="*/ 1 w 35"/>
                <a:gd name="T13" fmla="*/ 1 h 26"/>
                <a:gd name="T14" fmla="*/ 1 w 35"/>
                <a:gd name="T15" fmla="*/ 1 h 26"/>
                <a:gd name="T16" fmla="*/ 1 w 35"/>
                <a:gd name="T17" fmla="*/ 0 h 26"/>
                <a:gd name="T18" fmla="*/ 1 w 35"/>
                <a:gd name="T19" fmla="*/ 1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 h="26">
                  <a:moveTo>
                    <a:pt x="35" y="16"/>
                  </a:moveTo>
                  <a:lnTo>
                    <a:pt x="33" y="11"/>
                  </a:lnTo>
                  <a:lnTo>
                    <a:pt x="26" y="0"/>
                  </a:lnTo>
                  <a:lnTo>
                    <a:pt x="0" y="15"/>
                  </a:lnTo>
                  <a:lnTo>
                    <a:pt x="7" y="26"/>
                  </a:lnTo>
                  <a:lnTo>
                    <a:pt x="4" y="21"/>
                  </a:lnTo>
                  <a:lnTo>
                    <a:pt x="35" y="16"/>
                  </a:lnTo>
                  <a:lnTo>
                    <a:pt x="34" y="13"/>
                  </a:lnTo>
                  <a:lnTo>
                    <a:pt x="33" y="11"/>
                  </a:lnTo>
                  <a:lnTo>
                    <a:pt x="35"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73" name="Freeform 59"/>
            <p:cNvSpPr>
              <a:spLocks/>
            </p:cNvSpPr>
            <p:nvPr/>
          </p:nvSpPr>
          <p:spPr bwMode="auto">
            <a:xfrm>
              <a:off x="5084" y="2743"/>
              <a:ext cx="7" cy="4"/>
            </a:xfrm>
            <a:custGeom>
              <a:avLst/>
              <a:gdLst>
                <a:gd name="T0" fmla="*/ 1 w 33"/>
                <a:gd name="T1" fmla="*/ 1 h 18"/>
                <a:gd name="T2" fmla="*/ 1 w 33"/>
                <a:gd name="T3" fmla="*/ 1 h 18"/>
                <a:gd name="T4" fmla="*/ 1 w 33"/>
                <a:gd name="T5" fmla="*/ 0 h 18"/>
                <a:gd name="T6" fmla="*/ 0 w 33"/>
                <a:gd name="T7" fmla="*/ 0 h 18"/>
                <a:gd name="T8" fmla="*/ 0 w 33"/>
                <a:gd name="T9" fmla="*/ 1 h 18"/>
                <a:gd name="T10" fmla="*/ 0 w 33"/>
                <a:gd name="T11" fmla="*/ 1 h 18"/>
                <a:gd name="T12" fmla="*/ 1 w 33"/>
                <a:gd name="T13" fmla="*/ 1 h 18"/>
                <a:gd name="T14" fmla="*/ 1 w 33"/>
                <a:gd name="T15" fmla="*/ 1 h 18"/>
                <a:gd name="T16" fmla="*/ 1 w 33"/>
                <a:gd name="T17" fmla="*/ 1 h 18"/>
                <a:gd name="T18" fmla="*/ 1 w 33"/>
                <a:gd name="T19" fmla="*/ 1 h 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3" h="18">
                  <a:moveTo>
                    <a:pt x="33" y="16"/>
                  </a:moveTo>
                  <a:lnTo>
                    <a:pt x="33" y="13"/>
                  </a:lnTo>
                  <a:lnTo>
                    <a:pt x="31" y="0"/>
                  </a:lnTo>
                  <a:lnTo>
                    <a:pt x="0" y="5"/>
                  </a:lnTo>
                  <a:lnTo>
                    <a:pt x="3" y="18"/>
                  </a:lnTo>
                  <a:lnTo>
                    <a:pt x="3" y="16"/>
                  </a:lnTo>
                  <a:lnTo>
                    <a:pt x="33" y="16"/>
                  </a:lnTo>
                  <a:lnTo>
                    <a:pt x="33" y="15"/>
                  </a:lnTo>
                  <a:lnTo>
                    <a:pt x="33" y="13"/>
                  </a:lnTo>
                  <a:lnTo>
                    <a:pt x="33"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74" name="Freeform 60"/>
            <p:cNvSpPr>
              <a:spLocks/>
            </p:cNvSpPr>
            <p:nvPr/>
          </p:nvSpPr>
          <p:spPr bwMode="auto">
            <a:xfrm>
              <a:off x="5085" y="2746"/>
              <a:ext cx="6" cy="230"/>
            </a:xfrm>
            <a:custGeom>
              <a:avLst/>
              <a:gdLst>
                <a:gd name="T0" fmla="*/ 1 w 30"/>
                <a:gd name="T1" fmla="*/ 46 h 1150"/>
                <a:gd name="T2" fmla="*/ 1 w 30"/>
                <a:gd name="T3" fmla="*/ 46 h 1150"/>
                <a:gd name="T4" fmla="*/ 1 w 30"/>
                <a:gd name="T5" fmla="*/ 0 h 1150"/>
                <a:gd name="T6" fmla="*/ 0 w 30"/>
                <a:gd name="T7" fmla="*/ 0 h 1150"/>
                <a:gd name="T8" fmla="*/ 0 w 30"/>
                <a:gd name="T9" fmla="*/ 46 h 1150"/>
                <a:gd name="T10" fmla="*/ 0 w 30"/>
                <a:gd name="T11" fmla="*/ 46 h 1150"/>
                <a:gd name="T12" fmla="*/ 1 w 30"/>
                <a:gd name="T13" fmla="*/ 46 h 1150"/>
                <a:gd name="T14" fmla="*/ 1 w 30"/>
                <a:gd name="T15" fmla="*/ 46 h 1150"/>
                <a:gd name="T16" fmla="*/ 1 w 30"/>
                <a:gd name="T17" fmla="*/ 46 h 1150"/>
                <a:gd name="T18" fmla="*/ 1 w 30"/>
                <a:gd name="T19" fmla="*/ 46 h 115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1150">
                  <a:moveTo>
                    <a:pt x="30" y="1150"/>
                  </a:moveTo>
                  <a:lnTo>
                    <a:pt x="30" y="1148"/>
                  </a:lnTo>
                  <a:lnTo>
                    <a:pt x="30" y="0"/>
                  </a:lnTo>
                  <a:lnTo>
                    <a:pt x="0" y="0"/>
                  </a:lnTo>
                  <a:lnTo>
                    <a:pt x="0" y="1148"/>
                  </a:lnTo>
                  <a:lnTo>
                    <a:pt x="0" y="1146"/>
                  </a:lnTo>
                  <a:lnTo>
                    <a:pt x="30" y="1150"/>
                  </a:lnTo>
                  <a:lnTo>
                    <a:pt x="30" y="1149"/>
                  </a:lnTo>
                  <a:lnTo>
                    <a:pt x="30" y="1148"/>
                  </a:lnTo>
                  <a:lnTo>
                    <a:pt x="30" y="115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75" name="Freeform 61"/>
            <p:cNvSpPr>
              <a:spLocks/>
            </p:cNvSpPr>
            <p:nvPr/>
          </p:nvSpPr>
          <p:spPr bwMode="auto">
            <a:xfrm>
              <a:off x="5084" y="2975"/>
              <a:ext cx="7" cy="5"/>
            </a:xfrm>
            <a:custGeom>
              <a:avLst/>
              <a:gdLst>
                <a:gd name="T0" fmla="*/ 1 w 33"/>
                <a:gd name="T1" fmla="*/ 1 h 23"/>
                <a:gd name="T2" fmla="*/ 1 w 33"/>
                <a:gd name="T3" fmla="*/ 1 h 23"/>
                <a:gd name="T4" fmla="*/ 1 w 33"/>
                <a:gd name="T5" fmla="*/ 0 h 23"/>
                <a:gd name="T6" fmla="*/ 0 w 33"/>
                <a:gd name="T7" fmla="*/ 0 h 23"/>
                <a:gd name="T8" fmla="*/ 0 w 33"/>
                <a:gd name="T9" fmla="*/ 1 h 23"/>
                <a:gd name="T10" fmla="*/ 0 w 33"/>
                <a:gd name="T11" fmla="*/ 0 h 23"/>
                <a:gd name="T12" fmla="*/ 1 w 33"/>
                <a:gd name="T13" fmla="*/ 1 h 23"/>
                <a:gd name="T14" fmla="*/ 1 w 33"/>
                <a:gd name="T15" fmla="*/ 1 h 23"/>
                <a:gd name="T16" fmla="*/ 1 w 33"/>
                <a:gd name="T17" fmla="*/ 1 h 23"/>
                <a:gd name="T18" fmla="*/ 1 w 33"/>
                <a:gd name="T19" fmla="*/ 1 h 2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3" h="23">
                  <a:moveTo>
                    <a:pt x="29" y="23"/>
                  </a:moveTo>
                  <a:lnTo>
                    <a:pt x="31" y="17"/>
                  </a:lnTo>
                  <a:lnTo>
                    <a:pt x="33" y="4"/>
                  </a:lnTo>
                  <a:lnTo>
                    <a:pt x="3" y="0"/>
                  </a:lnTo>
                  <a:lnTo>
                    <a:pt x="0" y="13"/>
                  </a:lnTo>
                  <a:lnTo>
                    <a:pt x="3" y="7"/>
                  </a:lnTo>
                  <a:lnTo>
                    <a:pt x="29" y="23"/>
                  </a:lnTo>
                  <a:lnTo>
                    <a:pt x="30" y="21"/>
                  </a:lnTo>
                  <a:lnTo>
                    <a:pt x="31" y="17"/>
                  </a:lnTo>
                  <a:lnTo>
                    <a:pt x="29"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76" name="Freeform 62"/>
            <p:cNvSpPr>
              <a:spLocks/>
            </p:cNvSpPr>
            <p:nvPr/>
          </p:nvSpPr>
          <p:spPr bwMode="auto">
            <a:xfrm>
              <a:off x="5084" y="2977"/>
              <a:ext cx="6" cy="6"/>
            </a:xfrm>
            <a:custGeom>
              <a:avLst/>
              <a:gdLst>
                <a:gd name="T0" fmla="*/ 1 w 33"/>
                <a:gd name="T1" fmla="*/ 1 h 31"/>
                <a:gd name="T2" fmla="*/ 1 w 33"/>
                <a:gd name="T3" fmla="*/ 1 h 31"/>
                <a:gd name="T4" fmla="*/ 1 w 33"/>
                <a:gd name="T5" fmla="*/ 1 h 31"/>
                <a:gd name="T6" fmla="*/ 0 w 33"/>
                <a:gd name="T7" fmla="*/ 0 h 31"/>
                <a:gd name="T8" fmla="*/ 0 w 33"/>
                <a:gd name="T9" fmla="*/ 0 h 31"/>
                <a:gd name="T10" fmla="*/ 0 w 33"/>
                <a:gd name="T11" fmla="*/ 0 h 31"/>
                <a:gd name="T12" fmla="*/ 1 w 33"/>
                <a:gd name="T13" fmla="*/ 1 h 31"/>
                <a:gd name="T14" fmla="*/ 1 w 33"/>
                <a:gd name="T15" fmla="*/ 1 h 31"/>
                <a:gd name="T16" fmla="*/ 1 w 33"/>
                <a:gd name="T17" fmla="*/ 1 h 31"/>
                <a:gd name="T18" fmla="*/ 1 w 33"/>
                <a:gd name="T19" fmla="*/ 1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3" h="31">
                  <a:moveTo>
                    <a:pt x="22" y="31"/>
                  </a:moveTo>
                  <a:lnTo>
                    <a:pt x="26" y="27"/>
                  </a:lnTo>
                  <a:lnTo>
                    <a:pt x="33" y="16"/>
                  </a:lnTo>
                  <a:lnTo>
                    <a:pt x="7" y="0"/>
                  </a:lnTo>
                  <a:lnTo>
                    <a:pt x="0" y="11"/>
                  </a:lnTo>
                  <a:lnTo>
                    <a:pt x="4" y="7"/>
                  </a:lnTo>
                  <a:lnTo>
                    <a:pt x="22" y="31"/>
                  </a:lnTo>
                  <a:lnTo>
                    <a:pt x="24" y="30"/>
                  </a:lnTo>
                  <a:lnTo>
                    <a:pt x="26" y="27"/>
                  </a:lnTo>
                  <a:lnTo>
                    <a:pt x="22" y="3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77" name="Freeform 63"/>
            <p:cNvSpPr>
              <a:spLocks/>
            </p:cNvSpPr>
            <p:nvPr/>
          </p:nvSpPr>
          <p:spPr bwMode="auto">
            <a:xfrm>
              <a:off x="5082" y="2978"/>
              <a:ext cx="6" cy="7"/>
            </a:xfrm>
            <a:custGeom>
              <a:avLst/>
              <a:gdLst>
                <a:gd name="T0" fmla="*/ 0 w 29"/>
                <a:gd name="T1" fmla="*/ 1 h 35"/>
                <a:gd name="T2" fmla="*/ 1 w 29"/>
                <a:gd name="T3" fmla="*/ 1 h 35"/>
                <a:gd name="T4" fmla="*/ 1 w 29"/>
                <a:gd name="T5" fmla="*/ 1 h 35"/>
                <a:gd name="T6" fmla="*/ 0 w 29"/>
                <a:gd name="T7" fmla="*/ 0 h 35"/>
                <a:gd name="T8" fmla="*/ 0 w 29"/>
                <a:gd name="T9" fmla="*/ 0 h 35"/>
                <a:gd name="T10" fmla="*/ 0 w 29"/>
                <a:gd name="T11" fmla="*/ 0 h 35"/>
                <a:gd name="T12" fmla="*/ 0 w 29"/>
                <a:gd name="T13" fmla="*/ 1 h 35"/>
                <a:gd name="T14" fmla="*/ 1 w 29"/>
                <a:gd name="T15" fmla="*/ 1 h 35"/>
                <a:gd name="T16" fmla="*/ 1 w 29"/>
                <a:gd name="T17" fmla="*/ 1 h 35"/>
                <a:gd name="T18" fmla="*/ 0 w 29"/>
                <a:gd name="T19" fmla="*/ 1 h 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9" h="35">
                  <a:moveTo>
                    <a:pt x="11" y="35"/>
                  </a:moveTo>
                  <a:lnTo>
                    <a:pt x="18" y="32"/>
                  </a:lnTo>
                  <a:lnTo>
                    <a:pt x="29" y="24"/>
                  </a:lnTo>
                  <a:lnTo>
                    <a:pt x="11" y="0"/>
                  </a:lnTo>
                  <a:lnTo>
                    <a:pt x="0" y="8"/>
                  </a:lnTo>
                  <a:lnTo>
                    <a:pt x="7" y="4"/>
                  </a:lnTo>
                  <a:lnTo>
                    <a:pt x="11" y="35"/>
                  </a:lnTo>
                  <a:lnTo>
                    <a:pt x="15" y="34"/>
                  </a:lnTo>
                  <a:lnTo>
                    <a:pt x="18" y="32"/>
                  </a:lnTo>
                  <a:lnTo>
                    <a:pt x="11"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78" name="Freeform 64"/>
            <p:cNvSpPr>
              <a:spLocks/>
            </p:cNvSpPr>
            <p:nvPr/>
          </p:nvSpPr>
          <p:spPr bwMode="auto">
            <a:xfrm>
              <a:off x="5081" y="2979"/>
              <a:ext cx="3" cy="7"/>
            </a:xfrm>
            <a:custGeom>
              <a:avLst/>
              <a:gdLst>
                <a:gd name="T0" fmla="*/ 0 w 16"/>
                <a:gd name="T1" fmla="*/ 1 h 33"/>
                <a:gd name="T2" fmla="*/ 0 w 16"/>
                <a:gd name="T3" fmla="*/ 1 h 33"/>
                <a:gd name="T4" fmla="*/ 1 w 16"/>
                <a:gd name="T5" fmla="*/ 1 h 33"/>
                <a:gd name="T6" fmla="*/ 0 w 16"/>
                <a:gd name="T7" fmla="*/ 0 h 33"/>
                <a:gd name="T8" fmla="*/ 0 w 16"/>
                <a:gd name="T9" fmla="*/ 0 h 33"/>
                <a:gd name="T10" fmla="*/ 0 w 16"/>
                <a:gd name="T11" fmla="*/ 0 h 33"/>
                <a:gd name="T12" fmla="*/ 0 w 16"/>
                <a:gd name="T13" fmla="*/ 1 h 33"/>
                <a:gd name="T14" fmla="*/ 0 w 16"/>
                <a:gd name="T15" fmla="*/ 1 h 33"/>
                <a:gd name="T16" fmla="*/ 0 w 16"/>
                <a:gd name="T17" fmla="*/ 1 h 33"/>
                <a:gd name="T18" fmla="*/ 0 w 16"/>
                <a:gd name="T19" fmla="*/ 1 h 3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6" h="33">
                  <a:moveTo>
                    <a:pt x="2" y="33"/>
                  </a:moveTo>
                  <a:lnTo>
                    <a:pt x="4" y="33"/>
                  </a:lnTo>
                  <a:lnTo>
                    <a:pt x="16" y="31"/>
                  </a:lnTo>
                  <a:lnTo>
                    <a:pt x="12" y="0"/>
                  </a:lnTo>
                  <a:lnTo>
                    <a:pt x="0" y="3"/>
                  </a:lnTo>
                  <a:lnTo>
                    <a:pt x="2" y="3"/>
                  </a:lnTo>
                  <a:lnTo>
                    <a:pt x="2" y="33"/>
                  </a:lnTo>
                  <a:lnTo>
                    <a:pt x="3" y="33"/>
                  </a:lnTo>
                  <a:lnTo>
                    <a:pt x="4" y="33"/>
                  </a:lnTo>
                  <a:lnTo>
                    <a:pt x="2" y="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79" name="Freeform 65"/>
            <p:cNvSpPr>
              <a:spLocks/>
            </p:cNvSpPr>
            <p:nvPr/>
          </p:nvSpPr>
          <p:spPr bwMode="auto">
            <a:xfrm>
              <a:off x="5063" y="2980"/>
              <a:ext cx="19" cy="6"/>
            </a:xfrm>
            <a:custGeom>
              <a:avLst/>
              <a:gdLst>
                <a:gd name="T0" fmla="*/ 0 w 92"/>
                <a:gd name="T1" fmla="*/ 1 h 30"/>
                <a:gd name="T2" fmla="*/ 0 w 92"/>
                <a:gd name="T3" fmla="*/ 1 h 30"/>
                <a:gd name="T4" fmla="*/ 4 w 92"/>
                <a:gd name="T5" fmla="*/ 1 h 30"/>
                <a:gd name="T6" fmla="*/ 4 w 92"/>
                <a:gd name="T7" fmla="*/ 0 h 30"/>
                <a:gd name="T8" fmla="*/ 0 w 92"/>
                <a:gd name="T9" fmla="*/ 0 h 30"/>
                <a:gd name="T10" fmla="*/ 0 w 92"/>
                <a:gd name="T11" fmla="*/ 0 h 30"/>
                <a:gd name="T12" fmla="*/ 0 w 92"/>
                <a:gd name="T13" fmla="*/ 1 h 30"/>
                <a:gd name="T14" fmla="*/ 0 w 92"/>
                <a:gd name="T15" fmla="*/ 1 h 30"/>
                <a:gd name="T16" fmla="*/ 0 w 92"/>
                <a:gd name="T17" fmla="*/ 1 h 30"/>
                <a:gd name="T18" fmla="*/ 0 w 92"/>
                <a:gd name="T19" fmla="*/ 1 h 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2" h="30">
                  <a:moveTo>
                    <a:pt x="0" y="30"/>
                  </a:moveTo>
                  <a:lnTo>
                    <a:pt x="2" y="30"/>
                  </a:lnTo>
                  <a:lnTo>
                    <a:pt x="92" y="30"/>
                  </a:lnTo>
                  <a:lnTo>
                    <a:pt x="92" y="0"/>
                  </a:lnTo>
                  <a:lnTo>
                    <a:pt x="2" y="0"/>
                  </a:lnTo>
                  <a:lnTo>
                    <a:pt x="4" y="0"/>
                  </a:lnTo>
                  <a:lnTo>
                    <a:pt x="0" y="30"/>
                  </a:lnTo>
                  <a:lnTo>
                    <a:pt x="1" y="30"/>
                  </a:lnTo>
                  <a:lnTo>
                    <a:pt x="2" y="30"/>
                  </a:lnTo>
                  <a:lnTo>
                    <a:pt x="0" y="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80" name="Freeform 66"/>
            <p:cNvSpPr>
              <a:spLocks/>
            </p:cNvSpPr>
            <p:nvPr/>
          </p:nvSpPr>
          <p:spPr bwMode="auto">
            <a:xfrm>
              <a:off x="5059" y="2979"/>
              <a:ext cx="5" cy="7"/>
            </a:xfrm>
            <a:custGeom>
              <a:avLst/>
              <a:gdLst>
                <a:gd name="T0" fmla="*/ 0 w 24"/>
                <a:gd name="T1" fmla="*/ 1 h 33"/>
                <a:gd name="T2" fmla="*/ 0 w 24"/>
                <a:gd name="T3" fmla="*/ 1 h 33"/>
                <a:gd name="T4" fmla="*/ 1 w 24"/>
                <a:gd name="T5" fmla="*/ 1 h 33"/>
                <a:gd name="T6" fmla="*/ 1 w 24"/>
                <a:gd name="T7" fmla="*/ 0 h 33"/>
                <a:gd name="T8" fmla="*/ 1 w 24"/>
                <a:gd name="T9" fmla="*/ 0 h 33"/>
                <a:gd name="T10" fmla="*/ 1 w 24"/>
                <a:gd name="T11" fmla="*/ 0 h 33"/>
                <a:gd name="T12" fmla="*/ 0 w 24"/>
                <a:gd name="T13" fmla="*/ 1 h 33"/>
                <a:gd name="T14" fmla="*/ 0 w 24"/>
                <a:gd name="T15" fmla="*/ 1 h 33"/>
                <a:gd name="T16" fmla="*/ 0 w 24"/>
                <a:gd name="T17" fmla="*/ 1 h 33"/>
                <a:gd name="T18" fmla="*/ 0 w 24"/>
                <a:gd name="T19" fmla="*/ 1 h 3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4" h="33">
                  <a:moveTo>
                    <a:pt x="0" y="28"/>
                  </a:moveTo>
                  <a:lnTo>
                    <a:pt x="8" y="31"/>
                  </a:lnTo>
                  <a:lnTo>
                    <a:pt x="20" y="33"/>
                  </a:lnTo>
                  <a:lnTo>
                    <a:pt x="24" y="3"/>
                  </a:lnTo>
                  <a:lnTo>
                    <a:pt x="12" y="0"/>
                  </a:lnTo>
                  <a:lnTo>
                    <a:pt x="20" y="4"/>
                  </a:lnTo>
                  <a:lnTo>
                    <a:pt x="0" y="28"/>
                  </a:lnTo>
                  <a:lnTo>
                    <a:pt x="3" y="30"/>
                  </a:lnTo>
                  <a:lnTo>
                    <a:pt x="8" y="31"/>
                  </a:lnTo>
                  <a:lnTo>
                    <a:pt x="0"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81" name="Freeform 67"/>
            <p:cNvSpPr>
              <a:spLocks/>
            </p:cNvSpPr>
            <p:nvPr/>
          </p:nvSpPr>
          <p:spPr bwMode="auto">
            <a:xfrm>
              <a:off x="5057" y="2978"/>
              <a:ext cx="6" cy="7"/>
            </a:xfrm>
            <a:custGeom>
              <a:avLst/>
              <a:gdLst>
                <a:gd name="T0" fmla="*/ 0 w 32"/>
                <a:gd name="T1" fmla="*/ 1 h 32"/>
                <a:gd name="T2" fmla="*/ 0 w 32"/>
                <a:gd name="T3" fmla="*/ 1 h 32"/>
                <a:gd name="T4" fmla="*/ 0 w 32"/>
                <a:gd name="T5" fmla="*/ 2 h 32"/>
                <a:gd name="T6" fmla="*/ 1 w 32"/>
                <a:gd name="T7" fmla="*/ 0 h 32"/>
                <a:gd name="T8" fmla="*/ 1 w 32"/>
                <a:gd name="T9" fmla="*/ 0 h 32"/>
                <a:gd name="T10" fmla="*/ 1 w 32"/>
                <a:gd name="T11" fmla="*/ 0 h 32"/>
                <a:gd name="T12" fmla="*/ 0 w 32"/>
                <a:gd name="T13" fmla="*/ 1 h 32"/>
                <a:gd name="T14" fmla="*/ 0 w 32"/>
                <a:gd name="T15" fmla="*/ 1 h 32"/>
                <a:gd name="T16" fmla="*/ 0 w 32"/>
                <a:gd name="T17" fmla="*/ 1 h 32"/>
                <a:gd name="T18" fmla="*/ 0 w 32"/>
                <a:gd name="T19" fmla="*/ 1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2" h="32">
                  <a:moveTo>
                    <a:pt x="0" y="21"/>
                  </a:moveTo>
                  <a:lnTo>
                    <a:pt x="2" y="24"/>
                  </a:lnTo>
                  <a:lnTo>
                    <a:pt x="12" y="32"/>
                  </a:lnTo>
                  <a:lnTo>
                    <a:pt x="32" y="8"/>
                  </a:lnTo>
                  <a:lnTo>
                    <a:pt x="22" y="0"/>
                  </a:lnTo>
                  <a:lnTo>
                    <a:pt x="24" y="3"/>
                  </a:lnTo>
                  <a:lnTo>
                    <a:pt x="0" y="21"/>
                  </a:lnTo>
                  <a:lnTo>
                    <a:pt x="1" y="23"/>
                  </a:lnTo>
                  <a:lnTo>
                    <a:pt x="2" y="24"/>
                  </a:lnTo>
                  <a:lnTo>
                    <a:pt x="0" y="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82" name="Freeform 68"/>
            <p:cNvSpPr>
              <a:spLocks/>
            </p:cNvSpPr>
            <p:nvPr/>
          </p:nvSpPr>
          <p:spPr bwMode="auto">
            <a:xfrm>
              <a:off x="5055" y="2977"/>
              <a:ext cx="7" cy="5"/>
            </a:xfrm>
            <a:custGeom>
              <a:avLst/>
              <a:gdLst>
                <a:gd name="T0" fmla="*/ 0 w 35"/>
                <a:gd name="T1" fmla="*/ 0 h 29"/>
                <a:gd name="T2" fmla="*/ 0 w 35"/>
                <a:gd name="T3" fmla="*/ 1 h 29"/>
                <a:gd name="T4" fmla="*/ 0 w 35"/>
                <a:gd name="T5" fmla="*/ 1 h 29"/>
                <a:gd name="T6" fmla="*/ 1 w 35"/>
                <a:gd name="T7" fmla="*/ 0 h 29"/>
                <a:gd name="T8" fmla="*/ 1 w 35"/>
                <a:gd name="T9" fmla="*/ 0 h 29"/>
                <a:gd name="T10" fmla="*/ 1 w 35"/>
                <a:gd name="T11" fmla="*/ 0 h 29"/>
                <a:gd name="T12" fmla="*/ 0 w 35"/>
                <a:gd name="T13" fmla="*/ 0 h 29"/>
                <a:gd name="T14" fmla="*/ 0 w 35"/>
                <a:gd name="T15" fmla="*/ 1 h 29"/>
                <a:gd name="T16" fmla="*/ 0 w 35"/>
                <a:gd name="T17" fmla="*/ 1 h 29"/>
                <a:gd name="T18" fmla="*/ 0 w 35"/>
                <a:gd name="T19" fmla="*/ 0 h 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 h="29">
                  <a:moveTo>
                    <a:pt x="0" y="11"/>
                  </a:moveTo>
                  <a:lnTo>
                    <a:pt x="3" y="18"/>
                  </a:lnTo>
                  <a:lnTo>
                    <a:pt x="11" y="29"/>
                  </a:lnTo>
                  <a:lnTo>
                    <a:pt x="35" y="11"/>
                  </a:lnTo>
                  <a:lnTo>
                    <a:pt x="27" y="0"/>
                  </a:lnTo>
                  <a:lnTo>
                    <a:pt x="31" y="7"/>
                  </a:lnTo>
                  <a:lnTo>
                    <a:pt x="0" y="11"/>
                  </a:lnTo>
                  <a:lnTo>
                    <a:pt x="1" y="15"/>
                  </a:lnTo>
                  <a:lnTo>
                    <a:pt x="3" y="18"/>
                  </a:lnTo>
                  <a:lnTo>
                    <a:pt x="0" y="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83" name="Freeform 69"/>
            <p:cNvSpPr>
              <a:spLocks/>
            </p:cNvSpPr>
            <p:nvPr/>
          </p:nvSpPr>
          <p:spPr bwMode="auto">
            <a:xfrm>
              <a:off x="5054" y="2975"/>
              <a:ext cx="7" cy="4"/>
            </a:xfrm>
            <a:custGeom>
              <a:avLst/>
              <a:gdLst>
                <a:gd name="T0" fmla="*/ 0 w 33"/>
                <a:gd name="T1" fmla="*/ 0 h 17"/>
                <a:gd name="T2" fmla="*/ 0 w 33"/>
                <a:gd name="T3" fmla="*/ 0 h 17"/>
                <a:gd name="T4" fmla="*/ 0 w 33"/>
                <a:gd name="T5" fmla="*/ 1 h 17"/>
                <a:gd name="T6" fmla="*/ 1 w 33"/>
                <a:gd name="T7" fmla="*/ 1 h 17"/>
                <a:gd name="T8" fmla="*/ 1 w 33"/>
                <a:gd name="T9" fmla="*/ 0 h 17"/>
                <a:gd name="T10" fmla="*/ 1 w 33"/>
                <a:gd name="T11" fmla="*/ 0 h 17"/>
                <a:gd name="T12" fmla="*/ 0 w 33"/>
                <a:gd name="T13" fmla="*/ 0 h 17"/>
                <a:gd name="T14" fmla="*/ 0 w 33"/>
                <a:gd name="T15" fmla="*/ 0 h 17"/>
                <a:gd name="T16" fmla="*/ 0 w 33"/>
                <a:gd name="T17" fmla="*/ 0 h 17"/>
                <a:gd name="T18" fmla="*/ 0 w 33"/>
                <a:gd name="T19" fmla="*/ 0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3" h="17">
                  <a:moveTo>
                    <a:pt x="0" y="2"/>
                  </a:moveTo>
                  <a:lnTo>
                    <a:pt x="0" y="4"/>
                  </a:lnTo>
                  <a:lnTo>
                    <a:pt x="2" y="17"/>
                  </a:lnTo>
                  <a:lnTo>
                    <a:pt x="33" y="13"/>
                  </a:lnTo>
                  <a:lnTo>
                    <a:pt x="31" y="0"/>
                  </a:lnTo>
                  <a:lnTo>
                    <a:pt x="31" y="2"/>
                  </a:lnTo>
                  <a:lnTo>
                    <a:pt x="0" y="2"/>
                  </a:lnTo>
                  <a:lnTo>
                    <a:pt x="0" y="3"/>
                  </a:lnTo>
                  <a:lnTo>
                    <a:pt x="0" y="4"/>
                  </a:lnTo>
                  <a:lnTo>
                    <a:pt x="0"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84" name="Freeform 70"/>
            <p:cNvSpPr>
              <a:spLocks/>
            </p:cNvSpPr>
            <p:nvPr/>
          </p:nvSpPr>
          <p:spPr bwMode="auto">
            <a:xfrm>
              <a:off x="5054" y="2746"/>
              <a:ext cx="6" cy="230"/>
            </a:xfrm>
            <a:custGeom>
              <a:avLst/>
              <a:gdLst>
                <a:gd name="T0" fmla="*/ 0 w 31"/>
                <a:gd name="T1" fmla="*/ 0 h 1151"/>
                <a:gd name="T2" fmla="*/ 0 w 31"/>
                <a:gd name="T3" fmla="*/ 0 h 1151"/>
                <a:gd name="T4" fmla="*/ 0 w 31"/>
                <a:gd name="T5" fmla="*/ 46 h 1151"/>
                <a:gd name="T6" fmla="*/ 1 w 31"/>
                <a:gd name="T7" fmla="*/ 46 h 1151"/>
                <a:gd name="T8" fmla="*/ 1 w 31"/>
                <a:gd name="T9" fmla="*/ 0 h 1151"/>
                <a:gd name="T10" fmla="*/ 1 w 31"/>
                <a:gd name="T11" fmla="*/ 0 h 1151"/>
                <a:gd name="T12" fmla="*/ 0 w 31"/>
                <a:gd name="T13" fmla="*/ 0 h 1151"/>
                <a:gd name="T14" fmla="*/ 0 w 31"/>
                <a:gd name="T15" fmla="*/ 0 h 1151"/>
                <a:gd name="T16" fmla="*/ 0 w 31"/>
                <a:gd name="T17" fmla="*/ 0 h 1151"/>
                <a:gd name="T18" fmla="*/ 0 w 31"/>
                <a:gd name="T19" fmla="*/ 0 h 115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1151">
                  <a:moveTo>
                    <a:pt x="0" y="0"/>
                  </a:moveTo>
                  <a:lnTo>
                    <a:pt x="0" y="3"/>
                  </a:lnTo>
                  <a:lnTo>
                    <a:pt x="0" y="1151"/>
                  </a:lnTo>
                  <a:lnTo>
                    <a:pt x="31" y="1151"/>
                  </a:lnTo>
                  <a:lnTo>
                    <a:pt x="31" y="3"/>
                  </a:lnTo>
                  <a:lnTo>
                    <a:pt x="31" y="5"/>
                  </a:lnTo>
                  <a:lnTo>
                    <a:pt x="0" y="0"/>
                  </a:lnTo>
                  <a:lnTo>
                    <a:pt x="0" y="2"/>
                  </a:lnTo>
                  <a:lnTo>
                    <a:pt x="0" y="3"/>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85" name="Freeform 71"/>
            <p:cNvSpPr>
              <a:spLocks/>
            </p:cNvSpPr>
            <p:nvPr/>
          </p:nvSpPr>
          <p:spPr bwMode="auto">
            <a:xfrm>
              <a:off x="5054" y="2742"/>
              <a:ext cx="7" cy="5"/>
            </a:xfrm>
            <a:custGeom>
              <a:avLst/>
              <a:gdLst>
                <a:gd name="T0" fmla="*/ 0 w 33"/>
                <a:gd name="T1" fmla="*/ 0 h 24"/>
                <a:gd name="T2" fmla="*/ 0 w 33"/>
                <a:gd name="T3" fmla="*/ 0 h 24"/>
                <a:gd name="T4" fmla="*/ 0 w 33"/>
                <a:gd name="T5" fmla="*/ 1 h 24"/>
                <a:gd name="T6" fmla="*/ 1 w 33"/>
                <a:gd name="T7" fmla="*/ 1 h 24"/>
                <a:gd name="T8" fmla="*/ 1 w 33"/>
                <a:gd name="T9" fmla="*/ 0 h 24"/>
                <a:gd name="T10" fmla="*/ 1 w 33"/>
                <a:gd name="T11" fmla="*/ 1 h 24"/>
                <a:gd name="T12" fmla="*/ 0 w 33"/>
                <a:gd name="T13" fmla="*/ 0 h 24"/>
                <a:gd name="T14" fmla="*/ 0 w 33"/>
                <a:gd name="T15" fmla="*/ 0 h 24"/>
                <a:gd name="T16" fmla="*/ 0 w 33"/>
                <a:gd name="T17" fmla="*/ 0 h 24"/>
                <a:gd name="T18" fmla="*/ 0 w 33"/>
                <a:gd name="T19" fmla="*/ 0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3" h="24">
                  <a:moveTo>
                    <a:pt x="5" y="0"/>
                  </a:moveTo>
                  <a:lnTo>
                    <a:pt x="2" y="6"/>
                  </a:lnTo>
                  <a:lnTo>
                    <a:pt x="0" y="19"/>
                  </a:lnTo>
                  <a:lnTo>
                    <a:pt x="31" y="24"/>
                  </a:lnTo>
                  <a:lnTo>
                    <a:pt x="33" y="11"/>
                  </a:lnTo>
                  <a:lnTo>
                    <a:pt x="29" y="17"/>
                  </a:lnTo>
                  <a:lnTo>
                    <a:pt x="5" y="0"/>
                  </a:lnTo>
                  <a:lnTo>
                    <a:pt x="3" y="3"/>
                  </a:lnTo>
                  <a:lnTo>
                    <a:pt x="2" y="6"/>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86" name="Freeform 72"/>
            <p:cNvSpPr>
              <a:spLocks/>
            </p:cNvSpPr>
            <p:nvPr/>
          </p:nvSpPr>
          <p:spPr bwMode="auto">
            <a:xfrm>
              <a:off x="5055" y="2739"/>
              <a:ext cx="7" cy="6"/>
            </a:xfrm>
            <a:custGeom>
              <a:avLst/>
              <a:gdLst>
                <a:gd name="T0" fmla="*/ 0 w 32"/>
                <a:gd name="T1" fmla="*/ 0 h 32"/>
                <a:gd name="T2" fmla="*/ 0 w 32"/>
                <a:gd name="T3" fmla="*/ 0 h 32"/>
                <a:gd name="T4" fmla="*/ 0 w 32"/>
                <a:gd name="T5" fmla="*/ 1 h 32"/>
                <a:gd name="T6" fmla="*/ 1 w 32"/>
                <a:gd name="T7" fmla="*/ 1 h 32"/>
                <a:gd name="T8" fmla="*/ 2 w 32"/>
                <a:gd name="T9" fmla="*/ 1 h 32"/>
                <a:gd name="T10" fmla="*/ 2 w 32"/>
                <a:gd name="T11" fmla="*/ 1 h 32"/>
                <a:gd name="T12" fmla="*/ 0 w 32"/>
                <a:gd name="T13" fmla="*/ 0 h 32"/>
                <a:gd name="T14" fmla="*/ 0 w 32"/>
                <a:gd name="T15" fmla="*/ 0 h 32"/>
                <a:gd name="T16" fmla="*/ 0 w 32"/>
                <a:gd name="T17" fmla="*/ 0 h 32"/>
                <a:gd name="T18" fmla="*/ 0 w 32"/>
                <a:gd name="T19" fmla="*/ 0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2" h="32">
                  <a:moveTo>
                    <a:pt x="10" y="0"/>
                  </a:moveTo>
                  <a:lnTo>
                    <a:pt x="8" y="4"/>
                  </a:lnTo>
                  <a:lnTo>
                    <a:pt x="0" y="15"/>
                  </a:lnTo>
                  <a:lnTo>
                    <a:pt x="24" y="32"/>
                  </a:lnTo>
                  <a:lnTo>
                    <a:pt x="32" y="21"/>
                  </a:lnTo>
                  <a:lnTo>
                    <a:pt x="30" y="25"/>
                  </a:lnTo>
                  <a:lnTo>
                    <a:pt x="10" y="0"/>
                  </a:lnTo>
                  <a:lnTo>
                    <a:pt x="9" y="1"/>
                  </a:lnTo>
                  <a:lnTo>
                    <a:pt x="8" y="4"/>
                  </a:lnTo>
                  <a:lnTo>
                    <a:pt x="1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87" name="Freeform 73"/>
            <p:cNvSpPr>
              <a:spLocks/>
            </p:cNvSpPr>
            <p:nvPr/>
          </p:nvSpPr>
          <p:spPr bwMode="auto">
            <a:xfrm>
              <a:off x="5057" y="2737"/>
              <a:ext cx="6" cy="7"/>
            </a:xfrm>
            <a:custGeom>
              <a:avLst/>
              <a:gdLst>
                <a:gd name="T0" fmla="*/ 1 w 30"/>
                <a:gd name="T1" fmla="*/ 0 h 36"/>
                <a:gd name="T2" fmla="*/ 0 w 30"/>
                <a:gd name="T3" fmla="*/ 0 h 36"/>
                <a:gd name="T4" fmla="*/ 0 w 30"/>
                <a:gd name="T5" fmla="*/ 0 h 36"/>
                <a:gd name="T6" fmla="*/ 1 w 30"/>
                <a:gd name="T7" fmla="*/ 1 h 36"/>
                <a:gd name="T8" fmla="*/ 1 w 30"/>
                <a:gd name="T9" fmla="*/ 1 h 36"/>
                <a:gd name="T10" fmla="*/ 1 w 30"/>
                <a:gd name="T11" fmla="*/ 1 h 36"/>
                <a:gd name="T12" fmla="*/ 1 w 30"/>
                <a:gd name="T13" fmla="*/ 0 h 36"/>
                <a:gd name="T14" fmla="*/ 1 w 30"/>
                <a:gd name="T15" fmla="*/ 0 h 36"/>
                <a:gd name="T16" fmla="*/ 0 w 30"/>
                <a:gd name="T17" fmla="*/ 0 h 36"/>
                <a:gd name="T18" fmla="*/ 1 w 30"/>
                <a:gd name="T19" fmla="*/ 0 h 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36">
                  <a:moveTo>
                    <a:pt x="18" y="0"/>
                  </a:moveTo>
                  <a:lnTo>
                    <a:pt x="10" y="4"/>
                  </a:lnTo>
                  <a:lnTo>
                    <a:pt x="0" y="11"/>
                  </a:lnTo>
                  <a:lnTo>
                    <a:pt x="20" y="36"/>
                  </a:lnTo>
                  <a:lnTo>
                    <a:pt x="30" y="28"/>
                  </a:lnTo>
                  <a:lnTo>
                    <a:pt x="22" y="31"/>
                  </a:lnTo>
                  <a:lnTo>
                    <a:pt x="18" y="0"/>
                  </a:lnTo>
                  <a:lnTo>
                    <a:pt x="13" y="1"/>
                  </a:lnTo>
                  <a:lnTo>
                    <a:pt x="10" y="4"/>
                  </a:lnTo>
                  <a:lnTo>
                    <a:pt x="1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88" name="Freeform 74"/>
            <p:cNvSpPr>
              <a:spLocks/>
            </p:cNvSpPr>
            <p:nvPr/>
          </p:nvSpPr>
          <p:spPr bwMode="auto">
            <a:xfrm>
              <a:off x="5061" y="2736"/>
              <a:ext cx="3" cy="7"/>
            </a:xfrm>
            <a:custGeom>
              <a:avLst/>
              <a:gdLst>
                <a:gd name="T0" fmla="*/ 1 w 16"/>
                <a:gd name="T1" fmla="*/ 0 h 33"/>
                <a:gd name="T2" fmla="*/ 0 w 16"/>
                <a:gd name="T3" fmla="*/ 0 h 33"/>
                <a:gd name="T4" fmla="*/ 0 w 16"/>
                <a:gd name="T5" fmla="*/ 0 h 33"/>
                <a:gd name="T6" fmla="*/ 0 w 16"/>
                <a:gd name="T7" fmla="*/ 1 h 33"/>
                <a:gd name="T8" fmla="*/ 1 w 16"/>
                <a:gd name="T9" fmla="*/ 1 h 33"/>
                <a:gd name="T10" fmla="*/ 1 w 16"/>
                <a:gd name="T11" fmla="*/ 1 h 33"/>
                <a:gd name="T12" fmla="*/ 1 w 16"/>
                <a:gd name="T13" fmla="*/ 0 h 33"/>
                <a:gd name="T14" fmla="*/ 0 w 16"/>
                <a:gd name="T15" fmla="*/ 0 h 33"/>
                <a:gd name="T16" fmla="*/ 0 w 16"/>
                <a:gd name="T17" fmla="*/ 0 h 33"/>
                <a:gd name="T18" fmla="*/ 1 w 16"/>
                <a:gd name="T19" fmla="*/ 0 h 3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6" h="33">
                  <a:moveTo>
                    <a:pt x="14" y="0"/>
                  </a:moveTo>
                  <a:lnTo>
                    <a:pt x="12" y="0"/>
                  </a:lnTo>
                  <a:lnTo>
                    <a:pt x="0" y="2"/>
                  </a:lnTo>
                  <a:lnTo>
                    <a:pt x="4" y="33"/>
                  </a:lnTo>
                  <a:lnTo>
                    <a:pt x="16" y="31"/>
                  </a:lnTo>
                  <a:lnTo>
                    <a:pt x="14" y="31"/>
                  </a:lnTo>
                  <a:lnTo>
                    <a:pt x="14" y="0"/>
                  </a:lnTo>
                  <a:lnTo>
                    <a:pt x="13" y="0"/>
                  </a:lnTo>
                  <a:lnTo>
                    <a:pt x="12" y="0"/>
                  </a:lnTo>
                  <a:lnTo>
                    <a:pt x="1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89" name="Freeform 75"/>
            <p:cNvSpPr>
              <a:spLocks/>
            </p:cNvSpPr>
            <p:nvPr/>
          </p:nvSpPr>
          <p:spPr bwMode="auto">
            <a:xfrm>
              <a:off x="4888" y="2899"/>
              <a:ext cx="169" cy="7"/>
            </a:xfrm>
            <a:custGeom>
              <a:avLst/>
              <a:gdLst>
                <a:gd name="T0" fmla="*/ 0 w 843"/>
                <a:gd name="T1" fmla="*/ 1 h 31"/>
                <a:gd name="T2" fmla="*/ 1 w 843"/>
                <a:gd name="T3" fmla="*/ 2 h 31"/>
                <a:gd name="T4" fmla="*/ 34 w 843"/>
                <a:gd name="T5" fmla="*/ 2 h 31"/>
                <a:gd name="T6" fmla="*/ 34 w 843"/>
                <a:gd name="T7" fmla="*/ 0 h 31"/>
                <a:gd name="T8" fmla="*/ 1 w 843"/>
                <a:gd name="T9" fmla="*/ 0 h 31"/>
                <a:gd name="T10" fmla="*/ 1 w 843"/>
                <a:gd name="T11" fmla="*/ 1 h 31"/>
                <a:gd name="T12" fmla="*/ 0 w 843"/>
                <a:gd name="T13" fmla="*/ 1 h 31"/>
                <a:gd name="T14" fmla="*/ 0 w 843"/>
                <a:gd name="T15" fmla="*/ 2 h 31"/>
                <a:gd name="T16" fmla="*/ 1 w 843"/>
                <a:gd name="T17" fmla="*/ 2 h 31"/>
                <a:gd name="T18" fmla="*/ 0 w 843"/>
                <a:gd name="T19" fmla="*/ 1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43" h="31">
                  <a:moveTo>
                    <a:pt x="0" y="15"/>
                  </a:moveTo>
                  <a:lnTo>
                    <a:pt x="15" y="31"/>
                  </a:lnTo>
                  <a:lnTo>
                    <a:pt x="843" y="31"/>
                  </a:lnTo>
                  <a:lnTo>
                    <a:pt x="843" y="0"/>
                  </a:lnTo>
                  <a:lnTo>
                    <a:pt x="15" y="0"/>
                  </a:lnTo>
                  <a:lnTo>
                    <a:pt x="31" y="15"/>
                  </a:lnTo>
                  <a:lnTo>
                    <a:pt x="0" y="15"/>
                  </a:lnTo>
                  <a:lnTo>
                    <a:pt x="0" y="31"/>
                  </a:lnTo>
                  <a:lnTo>
                    <a:pt x="15" y="31"/>
                  </a:lnTo>
                  <a:lnTo>
                    <a:pt x="0"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90" name="Freeform 76"/>
            <p:cNvSpPr>
              <a:spLocks/>
            </p:cNvSpPr>
            <p:nvPr/>
          </p:nvSpPr>
          <p:spPr bwMode="auto">
            <a:xfrm>
              <a:off x="4888" y="2811"/>
              <a:ext cx="6" cy="91"/>
            </a:xfrm>
            <a:custGeom>
              <a:avLst/>
              <a:gdLst>
                <a:gd name="T0" fmla="*/ 1 w 31"/>
                <a:gd name="T1" fmla="*/ 0 h 459"/>
                <a:gd name="T2" fmla="*/ 0 w 31"/>
                <a:gd name="T3" fmla="*/ 1 h 459"/>
                <a:gd name="T4" fmla="*/ 0 w 31"/>
                <a:gd name="T5" fmla="*/ 18 h 459"/>
                <a:gd name="T6" fmla="*/ 1 w 31"/>
                <a:gd name="T7" fmla="*/ 18 h 459"/>
                <a:gd name="T8" fmla="*/ 1 w 31"/>
                <a:gd name="T9" fmla="*/ 1 h 459"/>
                <a:gd name="T10" fmla="*/ 1 w 31"/>
                <a:gd name="T11" fmla="*/ 1 h 459"/>
                <a:gd name="T12" fmla="*/ 1 w 31"/>
                <a:gd name="T13" fmla="*/ 0 h 459"/>
                <a:gd name="T14" fmla="*/ 0 w 31"/>
                <a:gd name="T15" fmla="*/ 0 h 459"/>
                <a:gd name="T16" fmla="*/ 0 w 31"/>
                <a:gd name="T17" fmla="*/ 1 h 459"/>
                <a:gd name="T18" fmla="*/ 1 w 31"/>
                <a:gd name="T19" fmla="*/ 0 h 45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459">
                  <a:moveTo>
                    <a:pt x="15" y="0"/>
                  </a:moveTo>
                  <a:lnTo>
                    <a:pt x="0" y="16"/>
                  </a:lnTo>
                  <a:lnTo>
                    <a:pt x="0" y="459"/>
                  </a:lnTo>
                  <a:lnTo>
                    <a:pt x="31" y="459"/>
                  </a:lnTo>
                  <a:lnTo>
                    <a:pt x="31" y="16"/>
                  </a:lnTo>
                  <a:lnTo>
                    <a:pt x="15" y="31"/>
                  </a:lnTo>
                  <a:lnTo>
                    <a:pt x="15" y="0"/>
                  </a:lnTo>
                  <a:lnTo>
                    <a:pt x="0" y="0"/>
                  </a:lnTo>
                  <a:lnTo>
                    <a:pt x="0" y="16"/>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91" name="Freeform 77"/>
            <p:cNvSpPr>
              <a:spLocks/>
            </p:cNvSpPr>
            <p:nvPr/>
          </p:nvSpPr>
          <p:spPr bwMode="auto">
            <a:xfrm>
              <a:off x="4891" y="2811"/>
              <a:ext cx="169" cy="6"/>
            </a:xfrm>
            <a:custGeom>
              <a:avLst/>
              <a:gdLst>
                <a:gd name="T0" fmla="*/ 34 w 843"/>
                <a:gd name="T1" fmla="*/ 1 h 31"/>
                <a:gd name="T2" fmla="*/ 33 w 843"/>
                <a:gd name="T3" fmla="*/ 0 h 31"/>
                <a:gd name="T4" fmla="*/ 0 w 843"/>
                <a:gd name="T5" fmla="*/ 0 h 31"/>
                <a:gd name="T6" fmla="*/ 0 w 843"/>
                <a:gd name="T7" fmla="*/ 1 h 31"/>
                <a:gd name="T8" fmla="*/ 33 w 843"/>
                <a:gd name="T9" fmla="*/ 1 h 31"/>
                <a:gd name="T10" fmla="*/ 33 w 843"/>
                <a:gd name="T11" fmla="*/ 1 h 31"/>
                <a:gd name="T12" fmla="*/ 34 w 843"/>
                <a:gd name="T13" fmla="*/ 1 h 31"/>
                <a:gd name="T14" fmla="*/ 34 w 843"/>
                <a:gd name="T15" fmla="*/ 0 h 31"/>
                <a:gd name="T16" fmla="*/ 33 w 843"/>
                <a:gd name="T17" fmla="*/ 0 h 31"/>
                <a:gd name="T18" fmla="*/ 34 w 843"/>
                <a:gd name="T19" fmla="*/ 1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43" h="31">
                  <a:moveTo>
                    <a:pt x="843" y="16"/>
                  </a:moveTo>
                  <a:lnTo>
                    <a:pt x="828" y="0"/>
                  </a:lnTo>
                  <a:lnTo>
                    <a:pt x="0" y="0"/>
                  </a:lnTo>
                  <a:lnTo>
                    <a:pt x="0" y="31"/>
                  </a:lnTo>
                  <a:lnTo>
                    <a:pt x="828" y="31"/>
                  </a:lnTo>
                  <a:lnTo>
                    <a:pt x="812" y="16"/>
                  </a:lnTo>
                  <a:lnTo>
                    <a:pt x="843" y="16"/>
                  </a:lnTo>
                  <a:lnTo>
                    <a:pt x="843" y="0"/>
                  </a:lnTo>
                  <a:lnTo>
                    <a:pt x="828" y="0"/>
                  </a:lnTo>
                  <a:lnTo>
                    <a:pt x="843"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92" name="Freeform 78"/>
            <p:cNvSpPr>
              <a:spLocks/>
            </p:cNvSpPr>
            <p:nvPr/>
          </p:nvSpPr>
          <p:spPr bwMode="auto">
            <a:xfrm>
              <a:off x="5053" y="2814"/>
              <a:ext cx="7" cy="92"/>
            </a:xfrm>
            <a:custGeom>
              <a:avLst/>
              <a:gdLst>
                <a:gd name="T0" fmla="*/ 1 w 31"/>
                <a:gd name="T1" fmla="*/ 18 h 459"/>
                <a:gd name="T2" fmla="*/ 2 w 31"/>
                <a:gd name="T3" fmla="*/ 18 h 459"/>
                <a:gd name="T4" fmla="*/ 2 w 31"/>
                <a:gd name="T5" fmla="*/ 0 h 459"/>
                <a:gd name="T6" fmla="*/ 0 w 31"/>
                <a:gd name="T7" fmla="*/ 0 h 459"/>
                <a:gd name="T8" fmla="*/ 0 w 31"/>
                <a:gd name="T9" fmla="*/ 18 h 459"/>
                <a:gd name="T10" fmla="*/ 1 w 31"/>
                <a:gd name="T11" fmla="*/ 17 h 459"/>
                <a:gd name="T12" fmla="*/ 1 w 31"/>
                <a:gd name="T13" fmla="*/ 18 h 459"/>
                <a:gd name="T14" fmla="*/ 2 w 31"/>
                <a:gd name="T15" fmla="*/ 18 h 459"/>
                <a:gd name="T16" fmla="*/ 2 w 31"/>
                <a:gd name="T17" fmla="*/ 18 h 459"/>
                <a:gd name="T18" fmla="*/ 1 w 31"/>
                <a:gd name="T19" fmla="*/ 18 h 45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459">
                  <a:moveTo>
                    <a:pt x="16" y="459"/>
                  </a:moveTo>
                  <a:lnTo>
                    <a:pt x="31" y="443"/>
                  </a:lnTo>
                  <a:lnTo>
                    <a:pt x="31" y="0"/>
                  </a:lnTo>
                  <a:lnTo>
                    <a:pt x="0" y="0"/>
                  </a:lnTo>
                  <a:lnTo>
                    <a:pt x="0" y="443"/>
                  </a:lnTo>
                  <a:lnTo>
                    <a:pt x="16" y="428"/>
                  </a:lnTo>
                  <a:lnTo>
                    <a:pt x="16" y="459"/>
                  </a:lnTo>
                  <a:lnTo>
                    <a:pt x="31" y="459"/>
                  </a:lnTo>
                  <a:lnTo>
                    <a:pt x="31" y="443"/>
                  </a:lnTo>
                  <a:lnTo>
                    <a:pt x="16" y="45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93" name="Freeform 79"/>
            <p:cNvSpPr>
              <a:spLocks/>
            </p:cNvSpPr>
            <p:nvPr/>
          </p:nvSpPr>
          <p:spPr bwMode="auto">
            <a:xfrm>
              <a:off x="4903" y="2839"/>
              <a:ext cx="138" cy="6"/>
            </a:xfrm>
            <a:custGeom>
              <a:avLst/>
              <a:gdLst>
                <a:gd name="T0" fmla="*/ 26 w 690"/>
                <a:gd name="T1" fmla="*/ 1 h 31"/>
                <a:gd name="T2" fmla="*/ 27 w 690"/>
                <a:gd name="T3" fmla="*/ 0 h 31"/>
                <a:gd name="T4" fmla="*/ 0 w 690"/>
                <a:gd name="T5" fmla="*/ 0 h 31"/>
                <a:gd name="T6" fmla="*/ 0 w 690"/>
                <a:gd name="T7" fmla="*/ 1 h 31"/>
                <a:gd name="T8" fmla="*/ 27 w 690"/>
                <a:gd name="T9" fmla="*/ 1 h 31"/>
                <a:gd name="T10" fmla="*/ 28 w 690"/>
                <a:gd name="T11" fmla="*/ 1 h 31"/>
                <a:gd name="T12" fmla="*/ 27 w 690"/>
                <a:gd name="T13" fmla="*/ 1 h 31"/>
                <a:gd name="T14" fmla="*/ 28 w 690"/>
                <a:gd name="T15" fmla="*/ 1 h 31"/>
                <a:gd name="T16" fmla="*/ 28 w 690"/>
                <a:gd name="T17" fmla="*/ 1 h 31"/>
                <a:gd name="T18" fmla="*/ 26 w 690"/>
                <a:gd name="T19" fmla="*/ 1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90" h="31">
                  <a:moveTo>
                    <a:pt x="659" y="16"/>
                  </a:moveTo>
                  <a:lnTo>
                    <a:pt x="675" y="0"/>
                  </a:lnTo>
                  <a:lnTo>
                    <a:pt x="0" y="0"/>
                  </a:lnTo>
                  <a:lnTo>
                    <a:pt x="0" y="31"/>
                  </a:lnTo>
                  <a:lnTo>
                    <a:pt x="675" y="31"/>
                  </a:lnTo>
                  <a:lnTo>
                    <a:pt x="690" y="16"/>
                  </a:lnTo>
                  <a:lnTo>
                    <a:pt x="675" y="31"/>
                  </a:lnTo>
                  <a:lnTo>
                    <a:pt x="690" y="31"/>
                  </a:lnTo>
                  <a:lnTo>
                    <a:pt x="690" y="16"/>
                  </a:lnTo>
                  <a:lnTo>
                    <a:pt x="659"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94" name="Freeform 80"/>
            <p:cNvSpPr>
              <a:spLocks/>
            </p:cNvSpPr>
            <p:nvPr/>
          </p:nvSpPr>
          <p:spPr bwMode="auto">
            <a:xfrm>
              <a:off x="5035" y="2820"/>
              <a:ext cx="6" cy="22"/>
            </a:xfrm>
            <a:custGeom>
              <a:avLst/>
              <a:gdLst>
                <a:gd name="T0" fmla="*/ 1 w 31"/>
                <a:gd name="T1" fmla="*/ 0 h 108"/>
                <a:gd name="T2" fmla="*/ 0 w 31"/>
                <a:gd name="T3" fmla="*/ 0 h 108"/>
                <a:gd name="T4" fmla="*/ 0 w 31"/>
                <a:gd name="T5" fmla="*/ 4 h 108"/>
                <a:gd name="T6" fmla="*/ 1 w 31"/>
                <a:gd name="T7" fmla="*/ 4 h 108"/>
                <a:gd name="T8" fmla="*/ 1 w 31"/>
                <a:gd name="T9" fmla="*/ 0 h 108"/>
                <a:gd name="T10" fmla="*/ 1 w 31"/>
                <a:gd name="T11" fmla="*/ 0 h 10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 h="108">
                  <a:moveTo>
                    <a:pt x="16" y="0"/>
                  </a:moveTo>
                  <a:lnTo>
                    <a:pt x="0" y="0"/>
                  </a:lnTo>
                  <a:lnTo>
                    <a:pt x="0" y="108"/>
                  </a:lnTo>
                  <a:lnTo>
                    <a:pt x="31" y="108"/>
                  </a:lnTo>
                  <a:lnTo>
                    <a:pt x="31" y="0"/>
                  </a:lnTo>
                  <a:lnTo>
                    <a:pt x="1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95" name="Freeform 81"/>
            <p:cNvSpPr>
              <a:spLocks/>
            </p:cNvSpPr>
            <p:nvPr/>
          </p:nvSpPr>
          <p:spPr bwMode="auto">
            <a:xfrm>
              <a:off x="4903" y="2867"/>
              <a:ext cx="138" cy="6"/>
            </a:xfrm>
            <a:custGeom>
              <a:avLst/>
              <a:gdLst>
                <a:gd name="T0" fmla="*/ 28 w 690"/>
                <a:gd name="T1" fmla="*/ 1 h 31"/>
                <a:gd name="T2" fmla="*/ 27 w 690"/>
                <a:gd name="T3" fmla="*/ 0 h 31"/>
                <a:gd name="T4" fmla="*/ 0 w 690"/>
                <a:gd name="T5" fmla="*/ 0 h 31"/>
                <a:gd name="T6" fmla="*/ 0 w 690"/>
                <a:gd name="T7" fmla="*/ 1 h 31"/>
                <a:gd name="T8" fmla="*/ 27 w 690"/>
                <a:gd name="T9" fmla="*/ 1 h 31"/>
                <a:gd name="T10" fmla="*/ 26 w 690"/>
                <a:gd name="T11" fmla="*/ 1 h 31"/>
                <a:gd name="T12" fmla="*/ 28 w 690"/>
                <a:gd name="T13" fmla="*/ 1 h 31"/>
                <a:gd name="T14" fmla="*/ 28 w 690"/>
                <a:gd name="T15" fmla="*/ 0 h 31"/>
                <a:gd name="T16" fmla="*/ 27 w 690"/>
                <a:gd name="T17" fmla="*/ 0 h 31"/>
                <a:gd name="T18" fmla="*/ 28 w 690"/>
                <a:gd name="T19" fmla="*/ 1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90" h="31">
                  <a:moveTo>
                    <a:pt x="690" y="16"/>
                  </a:moveTo>
                  <a:lnTo>
                    <a:pt x="675" y="0"/>
                  </a:lnTo>
                  <a:lnTo>
                    <a:pt x="0" y="0"/>
                  </a:lnTo>
                  <a:lnTo>
                    <a:pt x="0" y="31"/>
                  </a:lnTo>
                  <a:lnTo>
                    <a:pt x="675" y="31"/>
                  </a:lnTo>
                  <a:lnTo>
                    <a:pt x="659" y="16"/>
                  </a:lnTo>
                  <a:lnTo>
                    <a:pt x="690" y="16"/>
                  </a:lnTo>
                  <a:lnTo>
                    <a:pt x="690" y="0"/>
                  </a:lnTo>
                  <a:lnTo>
                    <a:pt x="675" y="0"/>
                  </a:lnTo>
                  <a:lnTo>
                    <a:pt x="690"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96" name="Freeform 82"/>
            <p:cNvSpPr>
              <a:spLocks/>
            </p:cNvSpPr>
            <p:nvPr/>
          </p:nvSpPr>
          <p:spPr bwMode="auto">
            <a:xfrm>
              <a:off x="5035" y="2870"/>
              <a:ext cx="6" cy="22"/>
            </a:xfrm>
            <a:custGeom>
              <a:avLst/>
              <a:gdLst>
                <a:gd name="T0" fmla="*/ 1 w 31"/>
                <a:gd name="T1" fmla="*/ 5 h 107"/>
                <a:gd name="T2" fmla="*/ 1 w 31"/>
                <a:gd name="T3" fmla="*/ 5 h 107"/>
                <a:gd name="T4" fmla="*/ 1 w 31"/>
                <a:gd name="T5" fmla="*/ 0 h 107"/>
                <a:gd name="T6" fmla="*/ 0 w 31"/>
                <a:gd name="T7" fmla="*/ 0 h 107"/>
                <a:gd name="T8" fmla="*/ 0 w 31"/>
                <a:gd name="T9" fmla="*/ 5 h 107"/>
                <a:gd name="T10" fmla="*/ 1 w 31"/>
                <a:gd name="T11" fmla="*/ 5 h 10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 h="107">
                  <a:moveTo>
                    <a:pt x="16" y="107"/>
                  </a:moveTo>
                  <a:lnTo>
                    <a:pt x="31" y="107"/>
                  </a:lnTo>
                  <a:lnTo>
                    <a:pt x="31" y="0"/>
                  </a:lnTo>
                  <a:lnTo>
                    <a:pt x="0" y="0"/>
                  </a:lnTo>
                  <a:lnTo>
                    <a:pt x="0" y="107"/>
                  </a:lnTo>
                  <a:lnTo>
                    <a:pt x="16" y="10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97" name="Freeform 83"/>
            <p:cNvSpPr>
              <a:spLocks/>
            </p:cNvSpPr>
            <p:nvPr/>
          </p:nvSpPr>
          <p:spPr bwMode="auto">
            <a:xfrm>
              <a:off x="4247" y="2795"/>
              <a:ext cx="628" cy="127"/>
            </a:xfrm>
            <a:custGeom>
              <a:avLst/>
              <a:gdLst>
                <a:gd name="T0" fmla="*/ 126 w 3142"/>
                <a:gd name="T1" fmla="*/ 0 h 636"/>
                <a:gd name="T2" fmla="*/ 12 w 3142"/>
                <a:gd name="T3" fmla="*/ 0 h 636"/>
                <a:gd name="T4" fmla="*/ 11 w 3142"/>
                <a:gd name="T5" fmla="*/ 0 h 636"/>
                <a:gd name="T6" fmla="*/ 10 w 3142"/>
                <a:gd name="T7" fmla="*/ 0 h 636"/>
                <a:gd name="T8" fmla="*/ 8 w 3142"/>
                <a:gd name="T9" fmla="*/ 0 h 636"/>
                <a:gd name="T10" fmla="*/ 7 w 3142"/>
                <a:gd name="T11" fmla="*/ 1 h 636"/>
                <a:gd name="T12" fmla="*/ 6 w 3142"/>
                <a:gd name="T13" fmla="*/ 1 h 636"/>
                <a:gd name="T14" fmla="*/ 5 w 3142"/>
                <a:gd name="T15" fmla="*/ 1 h 636"/>
                <a:gd name="T16" fmla="*/ 4 w 3142"/>
                <a:gd name="T17" fmla="*/ 2 h 636"/>
                <a:gd name="T18" fmla="*/ 4 w 3142"/>
                <a:gd name="T19" fmla="*/ 2 h 636"/>
                <a:gd name="T20" fmla="*/ 3 w 3142"/>
                <a:gd name="T21" fmla="*/ 3 h 636"/>
                <a:gd name="T22" fmla="*/ 2 w 3142"/>
                <a:gd name="T23" fmla="*/ 3 h 636"/>
                <a:gd name="T24" fmla="*/ 1 w 3142"/>
                <a:gd name="T25" fmla="*/ 4 h 636"/>
                <a:gd name="T26" fmla="*/ 1 w 3142"/>
                <a:gd name="T27" fmla="*/ 5 h 636"/>
                <a:gd name="T28" fmla="*/ 1 w 3142"/>
                <a:gd name="T29" fmla="*/ 5 h 636"/>
                <a:gd name="T30" fmla="*/ 0 w 3142"/>
                <a:gd name="T31" fmla="*/ 6 h 636"/>
                <a:gd name="T32" fmla="*/ 0 w 3142"/>
                <a:gd name="T33" fmla="*/ 7 h 636"/>
                <a:gd name="T34" fmla="*/ 0 w 3142"/>
                <a:gd name="T35" fmla="*/ 8 h 636"/>
                <a:gd name="T36" fmla="*/ 0 w 3142"/>
                <a:gd name="T37" fmla="*/ 18 h 636"/>
                <a:gd name="T38" fmla="*/ 0 w 3142"/>
                <a:gd name="T39" fmla="*/ 18 h 636"/>
                <a:gd name="T40" fmla="*/ 0 w 3142"/>
                <a:gd name="T41" fmla="*/ 19 h 636"/>
                <a:gd name="T42" fmla="*/ 1 w 3142"/>
                <a:gd name="T43" fmla="*/ 20 h 636"/>
                <a:gd name="T44" fmla="*/ 1 w 3142"/>
                <a:gd name="T45" fmla="*/ 21 h 636"/>
                <a:gd name="T46" fmla="*/ 1 w 3142"/>
                <a:gd name="T47" fmla="*/ 21 h 636"/>
                <a:gd name="T48" fmla="*/ 2 w 3142"/>
                <a:gd name="T49" fmla="*/ 22 h 636"/>
                <a:gd name="T50" fmla="*/ 3 w 3142"/>
                <a:gd name="T51" fmla="*/ 23 h 636"/>
                <a:gd name="T52" fmla="*/ 4 w 3142"/>
                <a:gd name="T53" fmla="*/ 23 h 636"/>
                <a:gd name="T54" fmla="*/ 4 w 3142"/>
                <a:gd name="T55" fmla="*/ 24 h 636"/>
                <a:gd name="T56" fmla="*/ 5 w 3142"/>
                <a:gd name="T57" fmla="*/ 24 h 636"/>
                <a:gd name="T58" fmla="*/ 6 w 3142"/>
                <a:gd name="T59" fmla="*/ 24 h 636"/>
                <a:gd name="T60" fmla="*/ 7 w 3142"/>
                <a:gd name="T61" fmla="*/ 25 h 636"/>
                <a:gd name="T62" fmla="*/ 9 w 3142"/>
                <a:gd name="T63" fmla="*/ 25 h 636"/>
                <a:gd name="T64" fmla="*/ 10 w 3142"/>
                <a:gd name="T65" fmla="*/ 25 h 636"/>
                <a:gd name="T66" fmla="*/ 11 w 3142"/>
                <a:gd name="T67" fmla="*/ 25 h 636"/>
                <a:gd name="T68" fmla="*/ 12 w 3142"/>
                <a:gd name="T69" fmla="*/ 25 h 636"/>
                <a:gd name="T70" fmla="*/ 126 w 3142"/>
                <a:gd name="T71" fmla="*/ 25 h 636"/>
                <a:gd name="T72" fmla="*/ 126 w 3142"/>
                <a:gd name="T73" fmla="*/ 0 h 6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3142" h="636">
                  <a:moveTo>
                    <a:pt x="3142" y="0"/>
                  </a:moveTo>
                  <a:lnTo>
                    <a:pt x="302" y="0"/>
                  </a:lnTo>
                  <a:lnTo>
                    <a:pt x="272" y="1"/>
                  </a:lnTo>
                  <a:lnTo>
                    <a:pt x="242" y="3"/>
                  </a:lnTo>
                  <a:lnTo>
                    <a:pt x="212" y="9"/>
                  </a:lnTo>
                  <a:lnTo>
                    <a:pt x="185" y="15"/>
                  </a:lnTo>
                  <a:lnTo>
                    <a:pt x="158" y="23"/>
                  </a:lnTo>
                  <a:lnTo>
                    <a:pt x="133" y="32"/>
                  </a:lnTo>
                  <a:lnTo>
                    <a:pt x="110" y="43"/>
                  </a:lnTo>
                  <a:lnTo>
                    <a:pt x="89" y="55"/>
                  </a:lnTo>
                  <a:lnTo>
                    <a:pt x="69" y="69"/>
                  </a:lnTo>
                  <a:lnTo>
                    <a:pt x="52" y="84"/>
                  </a:lnTo>
                  <a:lnTo>
                    <a:pt x="36" y="99"/>
                  </a:lnTo>
                  <a:lnTo>
                    <a:pt x="24" y="115"/>
                  </a:lnTo>
                  <a:lnTo>
                    <a:pt x="13" y="133"/>
                  </a:lnTo>
                  <a:lnTo>
                    <a:pt x="7" y="151"/>
                  </a:lnTo>
                  <a:lnTo>
                    <a:pt x="1" y="169"/>
                  </a:lnTo>
                  <a:lnTo>
                    <a:pt x="0" y="189"/>
                  </a:lnTo>
                  <a:lnTo>
                    <a:pt x="0" y="444"/>
                  </a:lnTo>
                  <a:lnTo>
                    <a:pt x="1" y="463"/>
                  </a:lnTo>
                  <a:lnTo>
                    <a:pt x="7" y="482"/>
                  </a:lnTo>
                  <a:lnTo>
                    <a:pt x="13" y="501"/>
                  </a:lnTo>
                  <a:lnTo>
                    <a:pt x="24" y="518"/>
                  </a:lnTo>
                  <a:lnTo>
                    <a:pt x="36" y="535"/>
                  </a:lnTo>
                  <a:lnTo>
                    <a:pt x="52" y="550"/>
                  </a:lnTo>
                  <a:lnTo>
                    <a:pt x="69" y="565"/>
                  </a:lnTo>
                  <a:lnTo>
                    <a:pt x="89" y="578"/>
                  </a:lnTo>
                  <a:lnTo>
                    <a:pt x="110" y="591"/>
                  </a:lnTo>
                  <a:lnTo>
                    <a:pt x="134" y="602"/>
                  </a:lnTo>
                  <a:lnTo>
                    <a:pt x="158" y="611"/>
                  </a:lnTo>
                  <a:lnTo>
                    <a:pt x="185" y="619"/>
                  </a:lnTo>
                  <a:lnTo>
                    <a:pt x="213" y="625"/>
                  </a:lnTo>
                  <a:lnTo>
                    <a:pt x="242" y="631"/>
                  </a:lnTo>
                  <a:lnTo>
                    <a:pt x="272" y="633"/>
                  </a:lnTo>
                  <a:lnTo>
                    <a:pt x="302" y="634"/>
                  </a:lnTo>
                  <a:lnTo>
                    <a:pt x="3142" y="636"/>
                  </a:lnTo>
                  <a:lnTo>
                    <a:pt x="314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98" name="Freeform 84"/>
            <p:cNvSpPr>
              <a:spLocks/>
            </p:cNvSpPr>
            <p:nvPr/>
          </p:nvSpPr>
          <p:spPr bwMode="auto">
            <a:xfrm>
              <a:off x="4307" y="2793"/>
              <a:ext cx="568" cy="3"/>
            </a:xfrm>
            <a:custGeom>
              <a:avLst/>
              <a:gdLst>
                <a:gd name="T0" fmla="*/ 0 w 2840"/>
                <a:gd name="T1" fmla="*/ 1 h 16"/>
                <a:gd name="T2" fmla="*/ 0 w 2840"/>
                <a:gd name="T3" fmla="*/ 1 h 16"/>
                <a:gd name="T4" fmla="*/ 114 w 2840"/>
                <a:gd name="T5" fmla="*/ 1 h 16"/>
                <a:gd name="T6" fmla="*/ 114 w 2840"/>
                <a:gd name="T7" fmla="*/ 0 h 16"/>
                <a:gd name="T8" fmla="*/ 0 w 2840"/>
                <a:gd name="T9" fmla="*/ 0 h 16"/>
                <a:gd name="T10" fmla="*/ 0 w 2840"/>
                <a:gd name="T11" fmla="*/ 0 h 16"/>
                <a:gd name="T12" fmla="*/ 0 w 2840"/>
                <a:gd name="T13" fmla="*/ 0 h 16"/>
                <a:gd name="T14" fmla="*/ 0 w 2840"/>
                <a:gd name="T15" fmla="*/ 0 h 16"/>
                <a:gd name="T16" fmla="*/ 0 w 2840"/>
                <a:gd name="T17" fmla="*/ 0 h 16"/>
                <a:gd name="T18" fmla="*/ 0 w 2840"/>
                <a:gd name="T19" fmla="*/ 1 h 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40" h="16">
                  <a:moveTo>
                    <a:pt x="0" y="16"/>
                  </a:moveTo>
                  <a:lnTo>
                    <a:pt x="0" y="16"/>
                  </a:lnTo>
                  <a:lnTo>
                    <a:pt x="2840" y="16"/>
                  </a:lnTo>
                  <a:lnTo>
                    <a:pt x="2840" y="0"/>
                  </a:lnTo>
                  <a:lnTo>
                    <a:pt x="0" y="0"/>
                  </a:ln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399" name="Freeform 85"/>
            <p:cNvSpPr>
              <a:spLocks/>
            </p:cNvSpPr>
            <p:nvPr/>
          </p:nvSpPr>
          <p:spPr bwMode="auto">
            <a:xfrm>
              <a:off x="4301" y="2793"/>
              <a:ext cx="6" cy="3"/>
            </a:xfrm>
            <a:custGeom>
              <a:avLst/>
              <a:gdLst>
                <a:gd name="T0" fmla="*/ 0 w 30"/>
                <a:gd name="T1" fmla="*/ 1 h 17"/>
                <a:gd name="T2" fmla="*/ 0 w 30"/>
                <a:gd name="T3" fmla="*/ 1 h 17"/>
                <a:gd name="T4" fmla="*/ 1 w 30"/>
                <a:gd name="T5" fmla="*/ 1 h 17"/>
                <a:gd name="T6" fmla="*/ 1 w 30"/>
                <a:gd name="T7" fmla="*/ 0 h 17"/>
                <a:gd name="T8" fmla="*/ 0 w 30"/>
                <a:gd name="T9" fmla="*/ 0 h 17"/>
                <a:gd name="T10" fmla="*/ 0 w 30"/>
                <a:gd name="T11" fmla="*/ 0 h 17"/>
                <a:gd name="T12" fmla="*/ 0 w 30"/>
                <a:gd name="T13" fmla="*/ 0 h 17"/>
                <a:gd name="T14" fmla="*/ 0 w 30"/>
                <a:gd name="T15" fmla="*/ 0 h 17"/>
                <a:gd name="T16" fmla="*/ 0 w 30"/>
                <a:gd name="T17" fmla="*/ 0 h 17"/>
                <a:gd name="T18" fmla="*/ 0 w 30"/>
                <a:gd name="T19" fmla="*/ 1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17">
                  <a:moveTo>
                    <a:pt x="0" y="17"/>
                  </a:moveTo>
                  <a:lnTo>
                    <a:pt x="0" y="17"/>
                  </a:lnTo>
                  <a:lnTo>
                    <a:pt x="30" y="16"/>
                  </a:lnTo>
                  <a:lnTo>
                    <a:pt x="30" y="0"/>
                  </a:lnTo>
                  <a:lnTo>
                    <a:pt x="0" y="1"/>
                  </a:lnTo>
                  <a:lnTo>
                    <a:pt x="0"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00" name="Freeform 86"/>
            <p:cNvSpPr>
              <a:spLocks/>
            </p:cNvSpPr>
            <p:nvPr/>
          </p:nvSpPr>
          <p:spPr bwMode="auto">
            <a:xfrm>
              <a:off x="4295" y="2793"/>
              <a:ext cx="6" cy="4"/>
            </a:xfrm>
            <a:custGeom>
              <a:avLst/>
              <a:gdLst>
                <a:gd name="T0" fmla="*/ 0 w 31"/>
                <a:gd name="T1" fmla="*/ 1 h 18"/>
                <a:gd name="T2" fmla="*/ 0 w 31"/>
                <a:gd name="T3" fmla="*/ 1 h 18"/>
                <a:gd name="T4" fmla="*/ 1 w 31"/>
                <a:gd name="T5" fmla="*/ 1 h 18"/>
                <a:gd name="T6" fmla="*/ 1 w 31"/>
                <a:gd name="T7" fmla="*/ 0 h 18"/>
                <a:gd name="T8" fmla="*/ 0 w 31"/>
                <a:gd name="T9" fmla="*/ 0 h 18"/>
                <a:gd name="T10" fmla="*/ 0 w 31"/>
                <a:gd name="T11" fmla="*/ 0 h 18"/>
                <a:gd name="T12" fmla="*/ 0 w 31"/>
                <a:gd name="T13" fmla="*/ 0 h 18"/>
                <a:gd name="T14" fmla="*/ 0 w 31"/>
                <a:gd name="T15" fmla="*/ 0 h 18"/>
                <a:gd name="T16" fmla="*/ 0 w 31"/>
                <a:gd name="T17" fmla="*/ 0 h 18"/>
                <a:gd name="T18" fmla="*/ 0 w 31"/>
                <a:gd name="T19" fmla="*/ 1 h 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18">
                  <a:moveTo>
                    <a:pt x="2" y="18"/>
                  </a:moveTo>
                  <a:lnTo>
                    <a:pt x="1" y="18"/>
                  </a:lnTo>
                  <a:lnTo>
                    <a:pt x="31" y="16"/>
                  </a:lnTo>
                  <a:lnTo>
                    <a:pt x="31" y="0"/>
                  </a:lnTo>
                  <a:lnTo>
                    <a:pt x="1" y="2"/>
                  </a:lnTo>
                  <a:lnTo>
                    <a:pt x="0" y="2"/>
                  </a:lnTo>
                  <a:lnTo>
                    <a:pt x="1" y="2"/>
                  </a:lnTo>
                  <a:lnTo>
                    <a:pt x="0" y="2"/>
                  </a:lnTo>
                  <a:lnTo>
                    <a:pt x="2"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01" name="Freeform 87"/>
            <p:cNvSpPr>
              <a:spLocks/>
            </p:cNvSpPr>
            <p:nvPr/>
          </p:nvSpPr>
          <p:spPr bwMode="auto">
            <a:xfrm>
              <a:off x="4289" y="2794"/>
              <a:ext cx="6" cy="4"/>
            </a:xfrm>
            <a:custGeom>
              <a:avLst/>
              <a:gdLst>
                <a:gd name="T0" fmla="*/ 0 w 33"/>
                <a:gd name="T1" fmla="*/ 1 h 21"/>
                <a:gd name="T2" fmla="*/ 0 w 33"/>
                <a:gd name="T3" fmla="*/ 1 h 21"/>
                <a:gd name="T4" fmla="*/ 1 w 33"/>
                <a:gd name="T5" fmla="*/ 1 h 21"/>
                <a:gd name="T6" fmla="*/ 1 w 33"/>
                <a:gd name="T7" fmla="*/ 0 h 21"/>
                <a:gd name="T8" fmla="*/ 0 w 33"/>
                <a:gd name="T9" fmla="*/ 0 h 21"/>
                <a:gd name="T10" fmla="*/ 0 w 33"/>
                <a:gd name="T11" fmla="*/ 0 h 21"/>
                <a:gd name="T12" fmla="*/ 0 w 33"/>
                <a:gd name="T13" fmla="*/ 0 h 21"/>
                <a:gd name="T14" fmla="*/ 0 w 33"/>
                <a:gd name="T15" fmla="*/ 0 h 21"/>
                <a:gd name="T16" fmla="*/ 0 w 33"/>
                <a:gd name="T17" fmla="*/ 0 h 21"/>
                <a:gd name="T18" fmla="*/ 0 w 33"/>
                <a:gd name="T19" fmla="*/ 1 h 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3" h="21">
                  <a:moveTo>
                    <a:pt x="4" y="21"/>
                  </a:moveTo>
                  <a:lnTo>
                    <a:pt x="3" y="21"/>
                  </a:lnTo>
                  <a:lnTo>
                    <a:pt x="33" y="16"/>
                  </a:lnTo>
                  <a:lnTo>
                    <a:pt x="31" y="0"/>
                  </a:lnTo>
                  <a:lnTo>
                    <a:pt x="1" y="6"/>
                  </a:lnTo>
                  <a:lnTo>
                    <a:pt x="0" y="6"/>
                  </a:lnTo>
                  <a:lnTo>
                    <a:pt x="1" y="6"/>
                  </a:lnTo>
                  <a:lnTo>
                    <a:pt x="0" y="6"/>
                  </a:lnTo>
                  <a:lnTo>
                    <a:pt x="4" y="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02" name="Freeform 88"/>
            <p:cNvSpPr>
              <a:spLocks/>
            </p:cNvSpPr>
            <p:nvPr/>
          </p:nvSpPr>
          <p:spPr bwMode="auto">
            <a:xfrm>
              <a:off x="4283" y="2795"/>
              <a:ext cx="7" cy="4"/>
            </a:xfrm>
            <a:custGeom>
              <a:avLst/>
              <a:gdLst>
                <a:gd name="T0" fmla="*/ 0 w 31"/>
                <a:gd name="T1" fmla="*/ 1 h 22"/>
                <a:gd name="T2" fmla="*/ 0 w 31"/>
                <a:gd name="T3" fmla="*/ 1 h 22"/>
                <a:gd name="T4" fmla="*/ 2 w 31"/>
                <a:gd name="T5" fmla="*/ 1 h 22"/>
                <a:gd name="T6" fmla="*/ 1 w 31"/>
                <a:gd name="T7" fmla="*/ 0 h 22"/>
                <a:gd name="T8" fmla="*/ 0 w 31"/>
                <a:gd name="T9" fmla="*/ 0 h 22"/>
                <a:gd name="T10" fmla="*/ 0 w 31"/>
                <a:gd name="T11" fmla="*/ 0 h 22"/>
                <a:gd name="T12" fmla="*/ 0 w 31"/>
                <a:gd name="T13" fmla="*/ 0 h 22"/>
                <a:gd name="T14" fmla="*/ 0 w 31"/>
                <a:gd name="T15" fmla="*/ 0 h 22"/>
                <a:gd name="T16" fmla="*/ 0 w 31"/>
                <a:gd name="T17" fmla="*/ 0 h 22"/>
                <a:gd name="T18" fmla="*/ 0 w 31"/>
                <a:gd name="T19" fmla="*/ 1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22">
                  <a:moveTo>
                    <a:pt x="4" y="22"/>
                  </a:moveTo>
                  <a:lnTo>
                    <a:pt x="4" y="22"/>
                  </a:lnTo>
                  <a:lnTo>
                    <a:pt x="31" y="15"/>
                  </a:lnTo>
                  <a:lnTo>
                    <a:pt x="27" y="0"/>
                  </a:lnTo>
                  <a:lnTo>
                    <a:pt x="0" y="7"/>
                  </a:lnTo>
                  <a:lnTo>
                    <a:pt x="4"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03" name="Freeform 89"/>
            <p:cNvSpPr>
              <a:spLocks/>
            </p:cNvSpPr>
            <p:nvPr/>
          </p:nvSpPr>
          <p:spPr bwMode="auto">
            <a:xfrm>
              <a:off x="4278" y="2796"/>
              <a:ext cx="6" cy="5"/>
            </a:xfrm>
            <a:custGeom>
              <a:avLst/>
              <a:gdLst>
                <a:gd name="T0" fmla="*/ 0 w 31"/>
                <a:gd name="T1" fmla="*/ 1 h 23"/>
                <a:gd name="T2" fmla="*/ 0 w 31"/>
                <a:gd name="T3" fmla="*/ 1 h 23"/>
                <a:gd name="T4" fmla="*/ 1 w 31"/>
                <a:gd name="T5" fmla="*/ 1 h 23"/>
                <a:gd name="T6" fmla="*/ 1 w 31"/>
                <a:gd name="T7" fmla="*/ 0 h 23"/>
                <a:gd name="T8" fmla="*/ 0 w 31"/>
                <a:gd name="T9" fmla="*/ 0 h 23"/>
                <a:gd name="T10" fmla="*/ 0 w 31"/>
                <a:gd name="T11" fmla="*/ 0 h 23"/>
                <a:gd name="T12" fmla="*/ 0 w 31"/>
                <a:gd name="T13" fmla="*/ 0 h 23"/>
                <a:gd name="T14" fmla="*/ 0 w 31"/>
                <a:gd name="T15" fmla="*/ 0 h 23"/>
                <a:gd name="T16" fmla="*/ 0 w 31"/>
                <a:gd name="T17" fmla="*/ 0 h 23"/>
                <a:gd name="T18" fmla="*/ 0 w 31"/>
                <a:gd name="T19" fmla="*/ 1 h 2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23">
                  <a:moveTo>
                    <a:pt x="5" y="23"/>
                  </a:moveTo>
                  <a:lnTo>
                    <a:pt x="5" y="23"/>
                  </a:lnTo>
                  <a:lnTo>
                    <a:pt x="31" y="15"/>
                  </a:lnTo>
                  <a:lnTo>
                    <a:pt x="27" y="0"/>
                  </a:lnTo>
                  <a:lnTo>
                    <a:pt x="0" y="7"/>
                  </a:lnTo>
                  <a:lnTo>
                    <a:pt x="5"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04" name="Freeform 90"/>
            <p:cNvSpPr>
              <a:spLocks/>
            </p:cNvSpPr>
            <p:nvPr/>
          </p:nvSpPr>
          <p:spPr bwMode="auto">
            <a:xfrm>
              <a:off x="4273" y="2798"/>
              <a:ext cx="6" cy="4"/>
            </a:xfrm>
            <a:custGeom>
              <a:avLst/>
              <a:gdLst>
                <a:gd name="T0" fmla="*/ 0 w 31"/>
                <a:gd name="T1" fmla="*/ 1 h 24"/>
                <a:gd name="T2" fmla="*/ 0 w 31"/>
                <a:gd name="T3" fmla="*/ 1 h 24"/>
                <a:gd name="T4" fmla="*/ 1 w 31"/>
                <a:gd name="T5" fmla="*/ 1 h 24"/>
                <a:gd name="T6" fmla="*/ 1 w 31"/>
                <a:gd name="T7" fmla="*/ 0 h 24"/>
                <a:gd name="T8" fmla="*/ 0 w 31"/>
                <a:gd name="T9" fmla="*/ 0 h 24"/>
                <a:gd name="T10" fmla="*/ 0 w 31"/>
                <a:gd name="T11" fmla="*/ 0 h 24"/>
                <a:gd name="T12" fmla="*/ 0 w 31"/>
                <a:gd name="T13" fmla="*/ 0 h 24"/>
                <a:gd name="T14" fmla="*/ 0 w 31"/>
                <a:gd name="T15" fmla="*/ 0 h 24"/>
                <a:gd name="T16" fmla="*/ 0 w 31"/>
                <a:gd name="T17" fmla="*/ 0 h 24"/>
                <a:gd name="T18" fmla="*/ 0 w 31"/>
                <a:gd name="T19" fmla="*/ 1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24">
                  <a:moveTo>
                    <a:pt x="6" y="23"/>
                  </a:moveTo>
                  <a:lnTo>
                    <a:pt x="5" y="24"/>
                  </a:lnTo>
                  <a:lnTo>
                    <a:pt x="31" y="16"/>
                  </a:lnTo>
                  <a:lnTo>
                    <a:pt x="26" y="0"/>
                  </a:lnTo>
                  <a:lnTo>
                    <a:pt x="1" y="9"/>
                  </a:lnTo>
                  <a:lnTo>
                    <a:pt x="0" y="10"/>
                  </a:lnTo>
                  <a:lnTo>
                    <a:pt x="1" y="9"/>
                  </a:lnTo>
                  <a:lnTo>
                    <a:pt x="0" y="10"/>
                  </a:lnTo>
                  <a:lnTo>
                    <a:pt x="6"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05" name="Freeform 91"/>
            <p:cNvSpPr>
              <a:spLocks/>
            </p:cNvSpPr>
            <p:nvPr/>
          </p:nvSpPr>
          <p:spPr bwMode="auto">
            <a:xfrm>
              <a:off x="4268" y="2800"/>
              <a:ext cx="6" cy="4"/>
            </a:xfrm>
            <a:custGeom>
              <a:avLst/>
              <a:gdLst>
                <a:gd name="T0" fmla="*/ 0 w 30"/>
                <a:gd name="T1" fmla="*/ 1 h 24"/>
                <a:gd name="T2" fmla="*/ 0 w 30"/>
                <a:gd name="T3" fmla="*/ 1 h 24"/>
                <a:gd name="T4" fmla="*/ 1 w 30"/>
                <a:gd name="T5" fmla="*/ 0 h 24"/>
                <a:gd name="T6" fmla="*/ 1 w 30"/>
                <a:gd name="T7" fmla="*/ 0 h 24"/>
                <a:gd name="T8" fmla="*/ 0 w 30"/>
                <a:gd name="T9" fmla="*/ 0 h 24"/>
                <a:gd name="T10" fmla="*/ 0 w 30"/>
                <a:gd name="T11" fmla="*/ 0 h 24"/>
                <a:gd name="T12" fmla="*/ 0 w 30"/>
                <a:gd name="T13" fmla="*/ 0 h 24"/>
                <a:gd name="T14" fmla="*/ 0 w 30"/>
                <a:gd name="T15" fmla="*/ 0 h 24"/>
                <a:gd name="T16" fmla="*/ 0 w 30"/>
                <a:gd name="T17" fmla="*/ 0 h 24"/>
                <a:gd name="T18" fmla="*/ 0 w 30"/>
                <a:gd name="T19" fmla="*/ 1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24">
                  <a:moveTo>
                    <a:pt x="8" y="24"/>
                  </a:moveTo>
                  <a:lnTo>
                    <a:pt x="7" y="24"/>
                  </a:lnTo>
                  <a:lnTo>
                    <a:pt x="30" y="13"/>
                  </a:lnTo>
                  <a:lnTo>
                    <a:pt x="24" y="0"/>
                  </a:lnTo>
                  <a:lnTo>
                    <a:pt x="1" y="11"/>
                  </a:lnTo>
                  <a:lnTo>
                    <a:pt x="0" y="11"/>
                  </a:lnTo>
                  <a:lnTo>
                    <a:pt x="1" y="11"/>
                  </a:lnTo>
                  <a:lnTo>
                    <a:pt x="0" y="11"/>
                  </a:lnTo>
                  <a:lnTo>
                    <a:pt x="8" y="2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06" name="Freeform 92"/>
            <p:cNvSpPr>
              <a:spLocks/>
            </p:cNvSpPr>
            <p:nvPr/>
          </p:nvSpPr>
          <p:spPr bwMode="auto">
            <a:xfrm>
              <a:off x="4264" y="2802"/>
              <a:ext cx="6" cy="5"/>
            </a:xfrm>
            <a:custGeom>
              <a:avLst/>
              <a:gdLst>
                <a:gd name="T0" fmla="*/ 0 w 29"/>
                <a:gd name="T1" fmla="*/ 1 h 26"/>
                <a:gd name="T2" fmla="*/ 0 w 29"/>
                <a:gd name="T3" fmla="*/ 1 h 26"/>
                <a:gd name="T4" fmla="*/ 1 w 29"/>
                <a:gd name="T5" fmla="*/ 1 h 26"/>
                <a:gd name="T6" fmla="*/ 1 w 29"/>
                <a:gd name="T7" fmla="*/ 0 h 26"/>
                <a:gd name="T8" fmla="*/ 0 w 29"/>
                <a:gd name="T9" fmla="*/ 0 h 26"/>
                <a:gd name="T10" fmla="*/ 0 w 29"/>
                <a:gd name="T11" fmla="*/ 0 h 26"/>
                <a:gd name="T12" fmla="*/ 0 w 29"/>
                <a:gd name="T13" fmla="*/ 0 h 26"/>
                <a:gd name="T14" fmla="*/ 0 w 29"/>
                <a:gd name="T15" fmla="*/ 0 h 26"/>
                <a:gd name="T16" fmla="*/ 0 w 29"/>
                <a:gd name="T17" fmla="*/ 0 h 26"/>
                <a:gd name="T18" fmla="*/ 0 w 29"/>
                <a:gd name="T19" fmla="*/ 1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9" h="26">
                  <a:moveTo>
                    <a:pt x="9" y="26"/>
                  </a:moveTo>
                  <a:lnTo>
                    <a:pt x="9" y="26"/>
                  </a:lnTo>
                  <a:lnTo>
                    <a:pt x="29" y="13"/>
                  </a:lnTo>
                  <a:lnTo>
                    <a:pt x="21" y="0"/>
                  </a:lnTo>
                  <a:lnTo>
                    <a:pt x="0" y="12"/>
                  </a:lnTo>
                  <a:lnTo>
                    <a:pt x="9" y="2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07" name="Freeform 93"/>
            <p:cNvSpPr>
              <a:spLocks/>
            </p:cNvSpPr>
            <p:nvPr/>
          </p:nvSpPr>
          <p:spPr bwMode="auto">
            <a:xfrm>
              <a:off x="4260" y="2804"/>
              <a:ext cx="6" cy="6"/>
            </a:xfrm>
            <a:custGeom>
              <a:avLst/>
              <a:gdLst>
                <a:gd name="T0" fmla="*/ 0 w 29"/>
                <a:gd name="T1" fmla="*/ 1 h 28"/>
                <a:gd name="T2" fmla="*/ 0 w 29"/>
                <a:gd name="T3" fmla="*/ 1 h 28"/>
                <a:gd name="T4" fmla="*/ 1 w 29"/>
                <a:gd name="T5" fmla="*/ 1 h 28"/>
                <a:gd name="T6" fmla="*/ 1 w 29"/>
                <a:gd name="T7" fmla="*/ 0 h 28"/>
                <a:gd name="T8" fmla="*/ 0 w 29"/>
                <a:gd name="T9" fmla="*/ 1 h 28"/>
                <a:gd name="T10" fmla="*/ 0 w 29"/>
                <a:gd name="T11" fmla="*/ 1 h 28"/>
                <a:gd name="T12" fmla="*/ 0 w 29"/>
                <a:gd name="T13" fmla="*/ 1 h 28"/>
                <a:gd name="T14" fmla="*/ 0 w 29"/>
                <a:gd name="T15" fmla="*/ 1 h 28"/>
                <a:gd name="T16" fmla="*/ 0 w 29"/>
                <a:gd name="T17" fmla="*/ 1 h 28"/>
                <a:gd name="T18" fmla="*/ 0 w 29"/>
                <a:gd name="T19" fmla="*/ 1 h 2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9" h="28">
                  <a:moveTo>
                    <a:pt x="9" y="27"/>
                  </a:moveTo>
                  <a:lnTo>
                    <a:pt x="9" y="28"/>
                  </a:lnTo>
                  <a:lnTo>
                    <a:pt x="29" y="14"/>
                  </a:lnTo>
                  <a:lnTo>
                    <a:pt x="20" y="0"/>
                  </a:lnTo>
                  <a:lnTo>
                    <a:pt x="0" y="15"/>
                  </a:lnTo>
                  <a:lnTo>
                    <a:pt x="0" y="16"/>
                  </a:lnTo>
                  <a:lnTo>
                    <a:pt x="0" y="15"/>
                  </a:lnTo>
                  <a:lnTo>
                    <a:pt x="0" y="16"/>
                  </a:lnTo>
                  <a:lnTo>
                    <a:pt x="9"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08" name="Freeform 94"/>
            <p:cNvSpPr>
              <a:spLocks/>
            </p:cNvSpPr>
            <p:nvPr/>
          </p:nvSpPr>
          <p:spPr bwMode="auto">
            <a:xfrm>
              <a:off x="4256" y="2807"/>
              <a:ext cx="6" cy="5"/>
            </a:xfrm>
            <a:custGeom>
              <a:avLst/>
              <a:gdLst>
                <a:gd name="T0" fmla="*/ 0 w 28"/>
                <a:gd name="T1" fmla="*/ 1 h 25"/>
                <a:gd name="T2" fmla="*/ 0 w 28"/>
                <a:gd name="T3" fmla="*/ 1 h 25"/>
                <a:gd name="T4" fmla="*/ 1 w 28"/>
                <a:gd name="T5" fmla="*/ 0 h 25"/>
                <a:gd name="T6" fmla="*/ 1 w 28"/>
                <a:gd name="T7" fmla="*/ 0 h 25"/>
                <a:gd name="T8" fmla="*/ 0 w 28"/>
                <a:gd name="T9" fmla="*/ 1 h 25"/>
                <a:gd name="T10" fmla="*/ 0 w 28"/>
                <a:gd name="T11" fmla="*/ 1 h 25"/>
                <a:gd name="T12" fmla="*/ 0 w 28"/>
                <a:gd name="T13" fmla="*/ 1 h 25"/>
                <a:gd name="T14" fmla="*/ 0 w 28"/>
                <a:gd name="T15" fmla="*/ 1 h 25"/>
                <a:gd name="T16" fmla="*/ 0 w 28"/>
                <a:gd name="T17" fmla="*/ 1 h 25"/>
                <a:gd name="T18" fmla="*/ 0 w 28"/>
                <a:gd name="T19" fmla="*/ 1 h 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 h="25">
                  <a:moveTo>
                    <a:pt x="11" y="25"/>
                  </a:moveTo>
                  <a:lnTo>
                    <a:pt x="10" y="25"/>
                  </a:lnTo>
                  <a:lnTo>
                    <a:pt x="28" y="11"/>
                  </a:lnTo>
                  <a:lnTo>
                    <a:pt x="19" y="0"/>
                  </a:lnTo>
                  <a:lnTo>
                    <a:pt x="1" y="14"/>
                  </a:lnTo>
                  <a:lnTo>
                    <a:pt x="0" y="14"/>
                  </a:lnTo>
                  <a:lnTo>
                    <a:pt x="1" y="14"/>
                  </a:lnTo>
                  <a:lnTo>
                    <a:pt x="0" y="14"/>
                  </a:lnTo>
                  <a:lnTo>
                    <a:pt x="11"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09" name="Freeform 95"/>
            <p:cNvSpPr>
              <a:spLocks/>
            </p:cNvSpPr>
            <p:nvPr/>
          </p:nvSpPr>
          <p:spPr bwMode="auto">
            <a:xfrm>
              <a:off x="4253" y="2810"/>
              <a:ext cx="5" cy="5"/>
            </a:xfrm>
            <a:custGeom>
              <a:avLst/>
              <a:gdLst>
                <a:gd name="T0" fmla="*/ 0 w 27"/>
                <a:gd name="T1" fmla="*/ 1 h 26"/>
                <a:gd name="T2" fmla="*/ 0 w 27"/>
                <a:gd name="T3" fmla="*/ 1 h 26"/>
                <a:gd name="T4" fmla="*/ 1 w 27"/>
                <a:gd name="T5" fmla="*/ 0 h 26"/>
                <a:gd name="T6" fmla="*/ 1 w 27"/>
                <a:gd name="T7" fmla="*/ 0 h 26"/>
                <a:gd name="T8" fmla="*/ 0 w 27"/>
                <a:gd name="T9" fmla="*/ 1 h 26"/>
                <a:gd name="T10" fmla="*/ 0 w 27"/>
                <a:gd name="T11" fmla="*/ 1 h 26"/>
                <a:gd name="T12" fmla="*/ 0 w 27"/>
                <a:gd name="T13" fmla="*/ 1 h 26"/>
                <a:gd name="T14" fmla="*/ 0 w 27"/>
                <a:gd name="T15" fmla="*/ 1 h 26"/>
                <a:gd name="T16" fmla="*/ 0 w 27"/>
                <a:gd name="T17" fmla="*/ 1 h 26"/>
                <a:gd name="T18" fmla="*/ 0 w 27"/>
                <a:gd name="T19" fmla="*/ 1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7" h="26">
                  <a:moveTo>
                    <a:pt x="13" y="25"/>
                  </a:moveTo>
                  <a:lnTo>
                    <a:pt x="12" y="26"/>
                  </a:lnTo>
                  <a:lnTo>
                    <a:pt x="27" y="11"/>
                  </a:lnTo>
                  <a:lnTo>
                    <a:pt x="16" y="0"/>
                  </a:lnTo>
                  <a:lnTo>
                    <a:pt x="1" y="15"/>
                  </a:lnTo>
                  <a:lnTo>
                    <a:pt x="0" y="17"/>
                  </a:lnTo>
                  <a:lnTo>
                    <a:pt x="1" y="15"/>
                  </a:lnTo>
                  <a:lnTo>
                    <a:pt x="0" y="17"/>
                  </a:lnTo>
                  <a:lnTo>
                    <a:pt x="13"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10" name="Freeform 96"/>
            <p:cNvSpPr>
              <a:spLocks/>
            </p:cNvSpPr>
            <p:nvPr/>
          </p:nvSpPr>
          <p:spPr bwMode="auto">
            <a:xfrm>
              <a:off x="4250" y="2814"/>
              <a:ext cx="5" cy="5"/>
            </a:xfrm>
            <a:custGeom>
              <a:avLst/>
              <a:gdLst>
                <a:gd name="T0" fmla="*/ 1 w 25"/>
                <a:gd name="T1" fmla="*/ 1 h 25"/>
                <a:gd name="T2" fmla="*/ 1 w 25"/>
                <a:gd name="T3" fmla="*/ 1 h 25"/>
                <a:gd name="T4" fmla="*/ 1 w 25"/>
                <a:gd name="T5" fmla="*/ 0 h 25"/>
                <a:gd name="T6" fmla="*/ 0 w 25"/>
                <a:gd name="T7" fmla="*/ 0 h 25"/>
                <a:gd name="T8" fmla="*/ 0 w 25"/>
                <a:gd name="T9" fmla="*/ 1 h 25"/>
                <a:gd name="T10" fmla="*/ 0 w 25"/>
                <a:gd name="T11" fmla="*/ 1 h 25"/>
                <a:gd name="T12" fmla="*/ 0 w 25"/>
                <a:gd name="T13" fmla="*/ 1 h 25"/>
                <a:gd name="T14" fmla="*/ 0 w 25"/>
                <a:gd name="T15" fmla="*/ 1 h 25"/>
                <a:gd name="T16" fmla="*/ 0 w 25"/>
                <a:gd name="T17" fmla="*/ 1 h 25"/>
                <a:gd name="T18" fmla="*/ 1 w 25"/>
                <a:gd name="T19" fmla="*/ 1 h 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5" h="25">
                  <a:moveTo>
                    <a:pt x="13" y="25"/>
                  </a:moveTo>
                  <a:lnTo>
                    <a:pt x="13" y="25"/>
                  </a:lnTo>
                  <a:lnTo>
                    <a:pt x="25" y="8"/>
                  </a:lnTo>
                  <a:lnTo>
                    <a:pt x="12" y="0"/>
                  </a:lnTo>
                  <a:lnTo>
                    <a:pt x="0" y="16"/>
                  </a:lnTo>
                  <a:lnTo>
                    <a:pt x="13"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11" name="Freeform 97"/>
            <p:cNvSpPr>
              <a:spLocks/>
            </p:cNvSpPr>
            <p:nvPr/>
          </p:nvSpPr>
          <p:spPr bwMode="auto">
            <a:xfrm>
              <a:off x="4248" y="2817"/>
              <a:ext cx="5" cy="5"/>
            </a:xfrm>
            <a:custGeom>
              <a:avLst/>
              <a:gdLst>
                <a:gd name="T0" fmla="*/ 1 w 25"/>
                <a:gd name="T1" fmla="*/ 1 h 26"/>
                <a:gd name="T2" fmla="*/ 1 w 25"/>
                <a:gd name="T3" fmla="*/ 1 h 26"/>
                <a:gd name="T4" fmla="*/ 1 w 25"/>
                <a:gd name="T5" fmla="*/ 0 h 26"/>
                <a:gd name="T6" fmla="*/ 0 w 25"/>
                <a:gd name="T7" fmla="*/ 0 h 26"/>
                <a:gd name="T8" fmla="*/ 0 w 25"/>
                <a:gd name="T9" fmla="*/ 1 h 26"/>
                <a:gd name="T10" fmla="*/ 0 w 25"/>
                <a:gd name="T11" fmla="*/ 1 h 26"/>
                <a:gd name="T12" fmla="*/ 0 w 25"/>
                <a:gd name="T13" fmla="*/ 1 h 26"/>
                <a:gd name="T14" fmla="*/ 0 w 25"/>
                <a:gd name="T15" fmla="*/ 1 h 26"/>
                <a:gd name="T16" fmla="*/ 0 w 25"/>
                <a:gd name="T17" fmla="*/ 1 h 26"/>
                <a:gd name="T18" fmla="*/ 1 w 25"/>
                <a:gd name="T19" fmla="*/ 1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5" h="26">
                  <a:moveTo>
                    <a:pt x="15" y="24"/>
                  </a:moveTo>
                  <a:lnTo>
                    <a:pt x="14" y="26"/>
                  </a:lnTo>
                  <a:lnTo>
                    <a:pt x="25" y="9"/>
                  </a:lnTo>
                  <a:lnTo>
                    <a:pt x="12" y="0"/>
                  </a:lnTo>
                  <a:lnTo>
                    <a:pt x="1" y="18"/>
                  </a:lnTo>
                  <a:lnTo>
                    <a:pt x="0" y="20"/>
                  </a:lnTo>
                  <a:lnTo>
                    <a:pt x="1" y="18"/>
                  </a:lnTo>
                  <a:lnTo>
                    <a:pt x="1" y="19"/>
                  </a:lnTo>
                  <a:lnTo>
                    <a:pt x="0" y="20"/>
                  </a:lnTo>
                  <a:lnTo>
                    <a:pt x="15" y="2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12" name="Freeform 98"/>
            <p:cNvSpPr>
              <a:spLocks/>
            </p:cNvSpPr>
            <p:nvPr/>
          </p:nvSpPr>
          <p:spPr bwMode="auto">
            <a:xfrm>
              <a:off x="4247" y="2821"/>
              <a:ext cx="4" cy="4"/>
            </a:xfrm>
            <a:custGeom>
              <a:avLst/>
              <a:gdLst>
                <a:gd name="T0" fmla="*/ 1 w 22"/>
                <a:gd name="T1" fmla="*/ 1 h 22"/>
                <a:gd name="T2" fmla="*/ 1 w 22"/>
                <a:gd name="T3" fmla="*/ 1 h 22"/>
                <a:gd name="T4" fmla="*/ 1 w 22"/>
                <a:gd name="T5" fmla="*/ 0 h 22"/>
                <a:gd name="T6" fmla="*/ 0 w 22"/>
                <a:gd name="T7" fmla="*/ 0 h 22"/>
                <a:gd name="T8" fmla="*/ 0 w 22"/>
                <a:gd name="T9" fmla="*/ 1 h 22"/>
                <a:gd name="T10" fmla="*/ 0 w 22"/>
                <a:gd name="T11" fmla="*/ 1 h 22"/>
                <a:gd name="T12" fmla="*/ 0 w 22"/>
                <a:gd name="T13" fmla="*/ 1 h 22"/>
                <a:gd name="T14" fmla="*/ 0 w 22"/>
                <a:gd name="T15" fmla="*/ 1 h 22"/>
                <a:gd name="T16" fmla="*/ 0 w 22"/>
                <a:gd name="T17" fmla="*/ 1 h 22"/>
                <a:gd name="T18" fmla="*/ 1 w 22"/>
                <a:gd name="T19" fmla="*/ 1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2" h="22">
                  <a:moveTo>
                    <a:pt x="15" y="22"/>
                  </a:moveTo>
                  <a:lnTo>
                    <a:pt x="15" y="22"/>
                  </a:lnTo>
                  <a:lnTo>
                    <a:pt x="22" y="4"/>
                  </a:lnTo>
                  <a:lnTo>
                    <a:pt x="7" y="0"/>
                  </a:lnTo>
                  <a:lnTo>
                    <a:pt x="0" y="17"/>
                  </a:lnTo>
                  <a:lnTo>
                    <a:pt x="15"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13" name="Freeform 99"/>
            <p:cNvSpPr>
              <a:spLocks/>
            </p:cNvSpPr>
            <p:nvPr/>
          </p:nvSpPr>
          <p:spPr bwMode="auto">
            <a:xfrm>
              <a:off x="4246" y="2824"/>
              <a:ext cx="4" cy="5"/>
            </a:xfrm>
            <a:custGeom>
              <a:avLst/>
              <a:gdLst>
                <a:gd name="T0" fmla="*/ 1 w 20"/>
                <a:gd name="T1" fmla="*/ 1 h 24"/>
                <a:gd name="T2" fmla="*/ 1 w 20"/>
                <a:gd name="T3" fmla="*/ 1 h 24"/>
                <a:gd name="T4" fmla="*/ 1 w 20"/>
                <a:gd name="T5" fmla="*/ 0 h 24"/>
                <a:gd name="T6" fmla="*/ 0 w 20"/>
                <a:gd name="T7" fmla="*/ 0 h 24"/>
                <a:gd name="T8" fmla="*/ 0 w 20"/>
                <a:gd name="T9" fmla="*/ 1 h 24"/>
                <a:gd name="T10" fmla="*/ 0 w 20"/>
                <a:gd name="T11" fmla="*/ 1 h 24"/>
                <a:gd name="T12" fmla="*/ 0 w 20"/>
                <a:gd name="T13" fmla="*/ 1 h 24"/>
                <a:gd name="T14" fmla="*/ 0 w 20"/>
                <a:gd name="T15" fmla="*/ 1 h 24"/>
                <a:gd name="T16" fmla="*/ 0 w 20"/>
                <a:gd name="T17" fmla="*/ 1 h 24"/>
                <a:gd name="T18" fmla="*/ 1 w 20"/>
                <a:gd name="T19" fmla="*/ 1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0" h="24">
                  <a:moveTo>
                    <a:pt x="15" y="21"/>
                  </a:moveTo>
                  <a:lnTo>
                    <a:pt x="15" y="24"/>
                  </a:lnTo>
                  <a:lnTo>
                    <a:pt x="20" y="5"/>
                  </a:lnTo>
                  <a:lnTo>
                    <a:pt x="5" y="0"/>
                  </a:lnTo>
                  <a:lnTo>
                    <a:pt x="0" y="19"/>
                  </a:lnTo>
                  <a:lnTo>
                    <a:pt x="0" y="21"/>
                  </a:lnTo>
                  <a:lnTo>
                    <a:pt x="0" y="19"/>
                  </a:lnTo>
                  <a:lnTo>
                    <a:pt x="0" y="20"/>
                  </a:lnTo>
                  <a:lnTo>
                    <a:pt x="0" y="21"/>
                  </a:lnTo>
                  <a:lnTo>
                    <a:pt x="15" y="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14" name="Freeform 100"/>
            <p:cNvSpPr>
              <a:spLocks/>
            </p:cNvSpPr>
            <p:nvPr/>
          </p:nvSpPr>
          <p:spPr bwMode="auto">
            <a:xfrm>
              <a:off x="4245" y="2828"/>
              <a:ext cx="4" cy="4"/>
            </a:xfrm>
            <a:custGeom>
              <a:avLst/>
              <a:gdLst>
                <a:gd name="T0" fmla="*/ 1 w 17"/>
                <a:gd name="T1" fmla="*/ 1 h 20"/>
                <a:gd name="T2" fmla="*/ 1 w 17"/>
                <a:gd name="T3" fmla="*/ 1 h 20"/>
                <a:gd name="T4" fmla="*/ 1 w 17"/>
                <a:gd name="T5" fmla="*/ 0 h 20"/>
                <a:gd name="T6" fmla="*/ 0 w 17"/>
                <a:gd name="T7" fmla="*/ 0 h 20"/>
                <a:gd name="T8" fmla="*/ 0 w 17"/>
                <a:gd name="T9" fmla="*/ 1 h 20"/>
                <a:gd name="T10" fmla="*/ 0 w 17"/>
                <a:gd name="T11" fmla="*/ 1 h 20"/>
                <a:gd name="T12" fmla="*/ 0 w 17"/>
                <a:gd name="T13" fmla="*/ 1 h 20"/>
                <a:gd name="T14" fmla="*/ 0 w 17"/>
                <a:gd name="T15" fmla="*/ 1 h 20"/>
                <a:gd name="T16" fmla="*/ 0 w 17"/>
                <a:gd name="T17" fmla="*/ 1 h 20"/>
                <a:gd name="T18" fmla="*/ 1 w 17"/>
                <a:gd name="T19" fmla="*/ 1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7" h="20">
                  <a:moveTo>
                    <a:pt x="16" y="20"/>
                  </a:moveTo>
                  <a:lnTo>
                    <a:pt x="16" y="20"/>
                  </a:lnTo>
                  <a:lnTo>
                    <a:pt x="17" y="0"/>
                  </a:lnTo>
                  <a:lnTo>
                    <a:pt x="2" y="0"/>
                  </a:lnTo>
                  <a:lnTo>
                    <a:pt x="0" y="20"/>
                  </a:lnTo>
                  <a:lnTo>
                    <a:pt x="16"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15" name="Freeform 101"/>
            <p:cNvSpPr>
              <a:spLocks/>
            </p:cNvSpPr>
            <p:nvPr/>
          </p:nvSpPr>
          <p:spPr bwMode="auto">
            <a:xfrm>
              <a:off x="4245" y="2832"/>
              <a:ext cx="3" cy="51"/>
            </a:xfrm>
            <a:custGeom>
              <a:avLst/>
              <a:gdLst>
                <a:gd name="T0" fmla="*/ 1 w 16"/>
                <a:gd name="T1" fmla="*/ 10 h 255"/>
                <a:gd name="T2" fmla="*/ 1 w 16"/>
                <a:gd name="T3" fmla="*/ 10 h 255"/>
                <a:gd name="T4" fmla="*/ 1 w 16"/>
                <a:gd name="T5" fmla="*/ 0 h 255"/>
                <a:gd name="T6" fmla="*/ 0 w 16"/>
                <a:gd name="T7" fmla="*/ 0 h 255"/>
                <a:gd name="T8" fmla="*/ 0 w 16"/>
                <a:gd name="T9" fmla="*/ 10 h 255"/>
                <a:gd name="T10" fmla="*/ 0 w 16"/>
                <a:gd name="T11" fmla="*/ 10 h 255"/>
                <a:gd name="T12" fmla="*/ 0 w 16"/>
                <a:gd name="T13" fmla="*/ 10 h 255"/>
                <a:gd name="T14" fmla="*/ 0 w 16"/>
                <a:gd name="T15" fmla="*/ 10 h 255"/>
                <a:gd name="T16" fmla="*/ 0 w 16"/>
                <a:gd name="T17" fmla="*/ 10 h 255"/>
                <a:gd name="T18" fmla="*/ 1 w 16"/>
                <a:gd name="T19" fmla="*/ 10 h 25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6" h="255">
                  <a:moveTo>
                    <a:pt x="16" y="255"/>
                  </a:moveTo>
                  <a:lnTo>
                    <a:pt x="16" y="255"/>
                  </a:lnTo>
                  <a:lnTo>
                    <a:pt x="16" y="0"/>
                  </a:lnTo>
                  <a:lnTo>
                    <a:pt x="0" y="0"/>
                  </a:lnTo>
                  <a:lnTo>
                    <a:pt x="0" y="255"/>
                  </a:lnTo>
                  <a:lnTo>
                    <a:pt x="16" y="25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16" name="Freeform 102"/>
            <p:cNvSpPr>
              <a:spLocks/>
            </p:cNvSpPr>
            <p:nvPr/>
          </p:nvSpPr>
          <p:spPr bwMode="auto">
            <a:xfrm>
              <a:off x="4245" y="2883"/>
              <a:ext cx="4" cy="5"/>
            </a:xfrm>
            <a:custGeom>
              <a:avLst/>
              <a:gdLst>
                <a:gd name="T0" fmla="*/ 1 w 17"/>
                <a:gd name="T1" fmla="*/ 1 h 22"/>
                <a:gd name="T2" fmla="*/ 1 w 17"/>
                <a:gd name="T3" fmla="*/ 1 h 22"/>
                <a:gd name="T4" fmla="*/ 1 w 17"/>
                <a:gd name="T5" fmla="*/ 0 h 22"/>
                <a:gd name="T6" fmla="*/ 0 w 17"/>
                <a:gd name="T7" fmla="*/ 0 h 22"/>
                <a:gd name="T8" fmla="*/ 0 w 17"/>
                <a:gd name="T9" fmla="*/ 1 h 22"/>
                <a:gd name="T10" fmla="*/ 0 w 17"/>
                <a:gd name="T11" fmla="*/ 1 h 22"/>
                <a:gd name="T12" fmla="*/ 0 w 17"/>
                <a:gd name="T13" fmla="*/ 1 h 22"/>
                <a:gd name="T14" fmla="*/ 0 w 17"/>
                <a:gd name="T15" fmla="*/ 1 h 22"/>
                <a:gd name="T16" fmla="*/ 0 w 17"/>
                <a:gd name="T17" fmla="*/ 1 h 22"/>
                <a:gd name="T18" fmla="*/ 1 w 17"/>
                <a:gd name="T19" fmla="*/ 1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7" h="22">
                  <a:moveTo>
                    <a:pt x="17" y="17"/>
                  </a:moveTo>
                  <a:lnTo>
                    <a:pt x="17" y="19"/>
                  </a:lnTo>
                  <a:lnTo>
                    <a:pt x="16" y="0"/>
                  </a:lnTo>
                  <a:lnTo>
                    <a:pt x="0" y="0"/>
                  </a:lnTo>
                  <a:lnTo>
                    <a:pt x="2" y="19"/>
                  </a:lnTo>
                  <a:lnTo>
                    <a:pt x="2" y="22"/>
                  </a:lnTo>
                  <a:lnTo>
                    <a:pt x="2" y="19"/>
                  </a:lnTo>
                  <a:lnTo>
                    <a:pt x="2" y="20"/>
                  </a:lnTo>
                  <a:lnTo>
                    <a:pt x="2" y="22"/>
                  </a:lnTo>
                  <a:lnTo>
                    <a:pt x="17"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17" name="Freeform 103"/>
            <p:cNvSpPr>
              <a:spLocks/>
            </p:cNvSpPr>
            <p:nvPr/>
          </p:nvSpPr>
          <p:spPr bwMode="auto">
            <a:xfrm>
              <a:off x="4246" y="2887"/>
              <a:ext cx="4" cy="4"/>
            </a:xfrm>
            <a:custGeom>
              <a:avLst/>
              <a:gdLst>
                <a:gd name="T0" fmla="*/ 1 w 20"/>
                <a:gd name="T1" fmla="*/ 1 h 23"/>
                <a:gd name="T2" fmla="*/ 1 w 20"/>
                <a:gd name="T3" fmla="*/ 1 h 23"/>
                <a:gd name="T4" fmla="*/ 1 w 20"/>
                <a:gd name="T5" fmla="*/ 0 h 23"/>
                <a:gd name="T6" fmla="*/ 0 w 20"/>
                <a:gd name="T7" fmla="*/ 0 h 23"/>
                <a:gd name="T8" fmla="*/ 0 w 20"/>
                <a:gd name="T9" fmla="*/ 1 h 23"/>
                <a:gd name="T10" fmla="*/ 0 w 20"/>
                <a:gd name="T11" fmla="*/ 1 h 23"/>
                <a:gd name="T12" fmla="*/ 0 w 20"/>
                <a:gd name="T13" fmla="*/ 1 h 23"/>
                <a:gd name="T14" fmla="*/ 0 w 20"/>
                <a:gd name="T15" fmla="*/ 1 h 23"/>
                <a:gd name="T16" fmla="*/ 0 w 20"/>
                <a:gd name="T17" fmla="*/ 1 h 23"/>
                <a:gd name="T18" fmla="*/ 1 w 20"/>
                <a:gd name="T19" fmla="*/ 1 h 2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0" h="23">
                  <a:moveTo>
                    <a:pt x="20" y="19"/>
                  </a:moveTo>
                  <a:lnTo>
                    <a:pt x="20" y="19"/>
                  </a:lnTo>
                  <a:lnTo>
                    <a:pt x="15" y="0"/>
                  </a:lnTo>
                  <a:lnTo>
                    <a:pt x="0" y="5"/>
                  </a:lnTo>
                  <a:lnTo>
                    <a:pt x="5" y="23"/>
                  </a:lnTo>
                  <a:lnTo>
                    <a:pt x="20"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18" name="Freeform 104"/>
            <p:cNvSpPr>
              <a:spLocks/>
            </p:cNvSpPr>
            <p:nvPr/>
          </p:nvSpPr>
          <p:spPr bwMode="auto">
            <a:xfrm>
              <a:off x="4247" y="2891"/>
              <a:ext cx="4" cy="5"/>
            </a:xfrm>
            <a:custGeom>
              <a:avLst/>
              <a:gdLst>
                <a:gd name="T0" fmla="*/ 1 w 22"/>
                <a:gd name="T1" fmla="*/ 1 h 25"/>
                <a:gd name="T2" fmla="*/ 1 w 22"/>
                <a:gd name="T3" fmla="*/ 1 h 25"/>
                <a:gd name="T4" fmla="*/ 1 w 22"/>
                <a:gd name="T5" fmla="*/ 0 h 25"/>
                <a:gd name="T6" fmla="*/ 0 w 22"/>
                <a:gd name="T7" fmla="*/ 0 h 25"/>
                <a:gd name="T8" fmla="*/ 0 w 22"/>
                <a:gd name="T9" fmla="*/ 1 h 25"/>
                <a:gd name="T10" fmla="*/ 0 w 22"/>
                <a:gd name="T11" fmla="*/ 1 h 25"/>
                <a:gd name="T12" fmla="*/ 0 w 22"/>
                <a:gd name="T13" fmla="*/ 1 h 25"/>
                <a:gd name="T14" fmla="*/ 0 w 22"/>
                <a:gd name="T15" fmla="*/ 1 h 25"/>
                <a:gd name="T16" fmla="*/ 0 w 22"/>
                <a:gd name="T17" fmla="*/ 1 h 25"/>
                <a:gd name="T18" fmla="*/ 1 w 22"/>
                <a:gd name="T19" fmla="*/ 1 h 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2" h="25">
                  <a:moveTo>
                    <a:pt x="21" y="16"/>
                  </a:moveTo>
                  <a:lnTo>
                    <a:pt x="22" y="19"/>
                  </a:lnTo>
                  <a:lnTo>
                    <a:pt x="15" y="0"/>
                  </a:lnTo>
                  <a:lnTo>
                    <a:pt x="0" y="4"/>
                  </a:lnTo>
                  <a:lnTo>
                    <a:pt x="7" y="23"/>
                  </a:lnTo>
                  <a:lnTo>
                    <a:pt x="8" y="25"/>
                  </a:lnTo>
                  <a:lnTo>
                    <a:pt x="7" y="23"/>
                  </a:lnTo>
                  <a:lnTo>
                    <a:pt x="8" y="24"/>
                  </a:lnTo>
                  <a:lnTo>
                    <a:pt x="8" y="25"/>
                  </a:lnTo>
                  <a:lnTo>
                    <a:pt x="21"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19" name="Freeform 105"/>
            <p:cNvSpPr>
              <a:spLocks/>
            </p:cNvSpPr>
            <p:nvPr/>
          </p:nvSpPr>
          <p:spPr bwMode="auto">
            <a:xfrm>
              <a:off x="4248" y="2894"/>
              <a:ext cx="5" cy="5"/>
            </a:xfrm>
            <a:custGeom>
              <a:avLst/>
              <a:gdLst>
                <a:gd name="T0" fmla="*/ 1 w 24"/>
                <a:gd name="T1" fmla="*/ 1 h 27"/>
                <a:gd name="T2" fmla="*/ 1 w 24"/>
                <a:gd name="T3" fmla="*/ 1 h 27"/>
                <a:gd name="T4" fmla="*/ 1 w 24"/>
                <a:gd name="T5" fmla="*/ 0 h 27"/>
                <a:gd name="T6" fmla="*/ 0 w 24"/>
                <a:gd name="T7" fmla="*/ 0 h 27"/>
                <a:gd name="T8" fmla="*/ 0 w 24"/>
                <a:gd name="T9" fmla="*/ 1 h 27"/>
                <a:gd name="T10" fmla="*/ 0 w 24"/>
                <a:gd name="T11" fmla="*/ 1 h 27"/>
                <a:gd name="T12" fmla="*/ 0 w 24"/>
                <a:gd name="T13" fmla="*/ 1 h 27"/>
                <a:gd name="T14" fmla="*/ 0 w 24"/>
                <a:gd name="T15" fmla="*/ 1 h 27"/>
                <a:gd name="T16" fmla="*/ 0 w 24"/>
                <a:gd name="T17" fmla="*/ 1 h 27"/>
                <a:gd name="T18" fmla="*/ 1 w 24"/>
                <a:gd name="T19" fmla="*/ 1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4" h="27">
                  <a:moveTo>
                    <a:pt x="24" y="18"/>
                  </a:moveTo>
                  <a:lnTo>
                    <a:pt x="24" y="18"/>
                  </a:lnTo>
                  <a:lnTo>
                    <a:pt x="13" y="0"/>
                  </a:lnTo>
                  <a:lnTo>
                    <a:pt x="0" y="9"/>
                  </a:lnTo>
                  <a:lnTo>
                    <a:pt x="11" y="27"/>
                  </a:lnTo>
                  <a:lnTo>
                    <a:pt x="24"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20" name="Freeform 106"/>
            <p:cNvSpPr>
              <a:spLocks/>
            </p:cNvSpPr>
            <p:nvPr/>
          </p:nvSpPr>
          <p:spPr bwMode="auto">
            <a:xfrm>
              <a:off x="4250" y="2897"/>
              <a:ext cx="5" cy="6"/>
            </a:xfrm>
            <a:custGeom>
              <a:avLst/>
              <a:gdLst>
                <a:gd name="T0" fmla="*/ 1 w 25"/>
                <a:gd name="T1" fmla="*/ 1 h 26"/>
                <a:gd name="T2" fmla="*/ 1 w 25"/>
                <a:gd name="T3" fmla="*/ 1 h 26"/>
                <a:gd name="T4" fmla="*/ 1 w 25"/>
                <a:gd name="T5" fmla="*/ 0 h 26"/>
                <a:gd name="T6" fmla="*/ 0 w 25"/>
                <a:gd name="T7" fmla="*/ 0 h 26"/>
                <a:gd name="T8" fmla="*/ 0 w 25"/>
                <a:gd name="T9" fmla="*/ 1 h 26"/>
                <a:gd name="T10" fmla="*/ 1 w 25"/>
                <a:gd name="T11" fmla="*/ 1 h 26"/>
                <a:gd name="T12" fmla="*/ 0 w 25"/>
                <a:gd name="T13" fmla="*/ 1 h 26"/>
                <a:gd name="T14" fmla="*/ 1 w 25"/>
                <a:gd name="T15" fmla="*/ 1 h 26"/>
                <a:gd name="T16" fmla="*/ 1 w 25"/>
                <a:gd name="T17" fmla="*/ 1 h 26"/>
                <a:gd name="T18" fmla="*/ 1 w 25"/>
                <a:gd name="T19" fmla="*/ 1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5" h="26">
                  <a:moveTo>
                    <a:pt x="24" y="15"/>
                  </a:moveTo>
                  <a:lnTo>
                    <a:pt x="25" y="17"/>
                  </a:lnTo>
                  <a:lnTo>
                    <a:pt x="13" y="0"/>
                  </a:lnTo>
                  <a:lnTo>
                    <a:pt x="0" y="9"/>
                  </a:lnTo>
                  <a:lnTo>
                    <a:pt x="12" y="25"/>
                  </a:lnTo>
                  <a:lnTo>
                    <a:pt x="13" y="26"/>
                  </a:lnTo>
                  <a:lnTo>
                    <a:pt x="12" y="25"/>
                  </a:lnTo>
                  <a:lnTo>
                    <a:pt x="13" y="26"/>
                  </a:lnTo>
                  <a:lnTo>
                    <a:pt x="24"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21" name="Freeform 107"/>
            <p:cNvSpPr>
              <a:spLocks/>
            </p:cNvSpPr>
            <p:nvPr/>
          </p:nvSpPr>
          <p:spPr bwMode="auto">
            <a:xfrm>
              <a:off x="4253" y="2900"/>
              <a:ext cx="5" cy="6"/>
            </a:xfrm>
            <a:custGeom>
              <a:avLst/>
              <a:gdLst>
                <a:gd name="T0" fmla="*/ 1 w 26"/>
                <a:gd name="T1" fmla="*/ 1 h 27"/>
                <a:gd name="T2" fmla="*/ 1 w 26"/>
                <a:gd name="T3" fmla="*/ 1 h 27"/>
                <a:gd name="T4" fmla="*/ 0 w 26"/>
                <a:gd name="T5" fmla="*/ 0 h 27"/>
                <a:gd name="T6" fmla="*/ 0 w 26"/>
                <a:gd name="T7" fmla="*/ 0 h 27"/>
                <a:gd name="T8" fmla="*/ 1 w 26"/>
                <a:gd name="T9" fmla="*/ 1 h 27"/>
                <a:gd name="T10" fmla="*/ 1 w 26"/>
                <a:gd name="T11" fmla="*/ 1 h 27"/>
                <a:gd name="T12" fmla="*/ 1 w 26"/>
                <a:gd name="T13" fmla="*/ 1 h 27"/>
                <a:gd name="T14" fmla="*/ 1 w 26"/>
                <a:gd name="T15" fmla="*/ 1 h 27"/>
                <a:gd name="T16" fmla="*/ 1 w 26"/>
                <a:gd name="T17" fmla="*/ 1 h 27"/>
                <a:gd name="T18" fmla="*/ 1 w 26"/>
                <a:gd name="T19" fmla="*/ 1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6" h="27">
                  <a:moveTo>
                    <a:pt x="25" y="16"/>
                  </a:moveTo>
                  <a:lnTo>
                    <a:pt x="26" y="16"/>
                  </a:lnTo>
                  <a:lnTo>
                    <a:pt x="11" y="0"/>
                  </a:lnTo>
                  <a:lnTo>
                    <a:pt x="0" y="11"/>
                  </a:lnTo>
                  <a:lnTo>
                    <a:pt x="15" y="27"/>
                  </a:lnTo>
                  <a:lnTo>
                    <a:pt x="16" y="27"/>
                  </a:lnTo>
                  <a:lnTo>
                    <a:pt x="15" y="27"/>
                  </a:lnTo>
                  <a:lnTo>
                    <a:pt x="16" y="27"/>
                  </a:lnTo>
                  <a:lnTo>
                    <a:pt x="25"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22" name="Freeform 108"/>
            <p:cNvSpPr>
              <a:spLocks/>
            </p:cNvSpPr>
            <p:nvPr/>
          </p:nvSpPr>
          <p:spPr bwMode="auto">
            <a:xfrm>
              <a:off x="4256" y="2904"/>
              <a:ext cx="6" cy="5"/>
            </a:xfrm>
            <a:custGeom>
              <a:avLst/>
              <a:gdLst>
                <a:gd name="T0" fmla="*/ 1 w 27"/>
                <a:gd name="T1" fmla="*/ 1 h 26"/>
                <a:gd name="T2" fmla="*/ 1 w 27"/>
                <a:gd name="T3" fmla="*/ 1 h 26"/>
                <a:gd name="T4" fmla="*/ 0 w 27"/>
                <a:gd name="T5" fmla="*/ 0 h 26"/>
                <a:gd name="T6" fmla="*/ 0 w 27"/>
                <a:gd name="T7" fmla="*/ 0 h 26"/>
                <a:gd name="T8" fmla="*/ 1 w 27"/>
                <a:gd name="T9" fmla="*/ 1 h 26"/>
                <a:gd name="T10" fmla="*/ 1 w 27"/>
                <a:gd name="T11" fmla="*/ 1 h 26"/>
                <a:gd name="T12" fmla="*/ 1 w 27"/>
                <a:gd name="T13" fmla="*/ 1 h 26"/>
                <a:gd name="T14" fmla="*/ 1 w 27"/>
                <a:gd name="T15" fmla="*/ 1 h 26"/>
                <a:gd name="T16" fmla="*/ 1 w 27"/>
                <a:gd name="T17" fmla="*/ 1 h 26"/>
                <a:gd name="T18" fmla="*/ 1 w 27"/>
                <a:gd name="T19" fmla="*/ 1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7" h="26">
                  <a:moveTo>
                    <a:pt x="27" y="13"/>
                  </a:moveTo>
                  <a:lnTo>
                    <a:pt x="27" y="14"/>
                  </a:lnTo>
                  <a:lnTo>
                    <a:pt x="9" y="0"/>
                  </a:lnTo>
                  <a:lnTo>
                    <a:pt x="0" y="11"/>
                  </a:lnTo>
                  <a:lnTo>
                    <a:pt x="18" y="25"/>
                  </a:lnTo>
                  <a:lnTo>
                    <a:pt x="18" y="26"/>
                  </a:lnTo>
                  <a:lnTo>
                    <a:pt x="18" y="25"/>
                  </a:lnTo>
                  <a:lnTo>
                    <a:pt x="18" y="26"/>
                  </a:lnTo>
                  <a:lnTo>
                    <a:pt x="27"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23" name="Freeform 109"/>
            <p:cNvSpPr>
              <a:spLocks/>
            </p:cNvSpPr>
            <p:nvPr/>
          </p:nvSpPr>
          <p:spPr bwMode="auto">
            <a:xfrm>
              <a:off x="4260" y="2906"/>
              <a:ext cx="6" cy="5"/>
            </a:xfrm>
            <a:custGeom>
              <a:avLst/>
              <a:gdLst>
                <a:gd name="T0" fmla="*/ 1 w 29"/>
                <a:gd name="T1" fmla="*/ 1 h 26"/>
                <a:gd name="T2" fmla="*/ 1 w 29"/>
                <a:gd name="T3" fmla="*/ 1 h 26"/>
                <a:gd name="T4" fmla="*/ 0 w 29"/>
                <a:gd name="T5" fmla="*/ 0 h 26"/>
                <a:gd name="T6" fmla="*/ 0 w 29"/>
                <a:gd name="T7" fmla="*/ 1 h 26"/>
                <a:gd name="T8" fmla="*/ 1 w 29"/>
                <a:gd name="T9" fmla="*/ 1 h 26"/>
                <a:gd name="T10" fmla="*/ 1 w 29"/>
                <a:gd name="T11" fmla="*/ 1 h 26"/>
                <a:gd name="T12" fmla="*/ 1 w 29"/>
                <a:gd name="T13" fmla="*/ 1 h 26"/>
                <a:gd name="T14" fmla="*/ 1 w 29"/>
                <a:gd name="T15" fmla="*/ 1 h 26"/>
                <a:gd name="T16" fmla="*/ 1 w 29"/>
                <a:gd name="T17" fmla="*/ 1 h 26"/>
                <a:gd name="T18" fmla="*/ 1 w 29"/>
                <a:gd name="T19" fmla="*/ 1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9" h="26">
                  <a:moveTo>
                    <a:pt x="29" y="13"/>
                  </a:moveTo>
                  <a:lnTo>
                    <a:pt x="29" y="13"/>
                  </a:lnTo>
                  <a:lnTo>
                    <a:pt x="9" y="0"/>
                  </a:lnTo>
                  <a:lnTo>
                    <a:pt x="0" y="13"/>
                  </a:lnTo>
                  <a:lnTo>
                    <a:pt x="20" y="26"/>
                  </a:lnTo>
                  <a:lnTo>
                    <a:pt x="29"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24" name="Freeform 110"/>
            <p:cNvSpPr>
              <a:spLocks/>
            </p:cNvSpPr>
            <p:nvPr/>
          </p:nvSpPr>
          <p:spPr bwMode="auto">
            <a:xfrm>
              <a:off x="4264" y="2909"/>
              <a:ext cx="6" cy="5"/>
            </a:xfrm>
            <a:custGeom>
              <a:avLst/>
              <a:gdLst>
                <a:gd name="T0" fmla="*/ 1 w 29"/>
                <a:gd name="T1" fmla="*/ 0 h 27"/>
                <a:gd name="T2" fmla="*/ 1 w 29"/>
                <a:gd name="T3" fmla="*/ 0 h 27"/>
                <a:gd name="T4" fmla="*/ 0 w 29"/>
                <a:gd name="T5" fmla="*/ 0 h 27"/>
                <a:gd name="T6" fmla="*/ 0 w 29"/>
                <a:gd name="T7" fmla="*/ 0 h 27"/>
                <a:gd name="T8" fmla="*/ 1 w 29"/>
                <a:gd name="T9" fmla="*/ 1 h 27"/>
                <a:gd name="T10" fmla="*/ 1 w 29"/>
                <a:gd name="T11" fmla="*/ 1 h 27"/>
                <a:gd name="T12" fmla="*/ 1 w 29"/>
                <a:gd name="T13" fmla="*/ 1 h 27"/>
                <a:gd name="T14" fmla="*/ 1 w 29"/>
                <a:gd name="T15" fmla="*/ 1 h 27"/>
                <a:gd name="T16" fmla="*/ 1 w 29"/>
                <a:gd name="T17" fmla="*/ 1 h 27"/>
                <a:gd name="T18" fmla="*/ 1 w 29"/>
                <a:gd name="T19" fmla="*/ 0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9" h="27">
                  <a:moveTo>
                    <a:pt x="28" y="13"/>
                  </a:moveTo>
                  <a:lnTo>
                    <a:pt x="29" y="13"/>
                  </a:lnTo>
                  <a:lnTo>
                    <a:pt x="9" y="0"/>
                  </a:lnTo>
                  <a:lnTo>
                    <a:pt x="0" y="13"/>
                  </a:lnTo>
                  <a:lnTo>
                    <a:pt x="21" y="27"/>
                  </a:lnTo>
                  <a:lnTo>
                    <a:pt x="22" y="27"/>
                  </a:lnTo>
                  <a:lnTo>
                    <a:pt x="21" y="27"/>
                  </a:lnTo>
                  <a:lnTo>
                    <a:pt x="22" y="27"/>
                  </a:lnTo>
                  <a:lnTo>
                    <a:pt x="28"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25" name="Freeform 111"/>
            <p:cNvSpPr>
              <a:spLocks/>
            </p:cNvSpPr>
            <p:nvPr/>
          </p:nvSpPr>
          <p:spPr bwMode="auto">
            <a:xfrm>
              <a:off x="4268" y="2911"/>
              <a:ext cx="6" cy="6"/>
            </a:xfrm>
            <a:custGeom>
              <a:avLst/>
              <a:gdLst>
                <a:gd name="T0" fmla="*/ 1 w 30"/>
                <a:gd name="T1" fmla="*/ 0 h 26"/>
                <a:gd name="T2" fmla="*/ 1 w 30"/>
                <a:gd name="T3" fmla="*/ 1 h 26"/>
                <a:gd name="T4" fmla="*/ 0 w 30"/>
                <a:gd name="T5" fmla="*/ 0 h 26"/>
                <a:gd name="T6" fmla="*/ 0 w 30"/>
                <a:gd name="T7" fmla="*/ 1 h 26"/>
                <a:gd name="T8" fmla="*/ 1 w 30"/>
                <a:gd name="T9" fmla="*/ 1 h 26"/>
                <a:gd name="T10" fmla="*/ 1 w 30"/>
                <a:gd name="T11" fmla="*/ 1 h 26"/>
                <a:gd name="T12" fmla="*/ 1 w 30"/>
                <a:gd name="T13" fmla="*/ 1 h 26"/>
                <a:gd name="T14" fmla="*/ 1 w 30"/>
                <a:gd name="T15" fmla="*/ 1 h 26"/>
                <a:gd name="T16" fmla="*/ 1 w 30"/>
                <a:gd name="T17" fmla="*/ 1 h 26"/>
                <a:gd name="T18" fmla="*/ 1 w 30"/>
                <a:gd name="T19" fmla="*/ 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26">
                  <a:moveTo>
                    <a:pt x="29" y="10"/>
                  </a:moveTo>
                  <a:lnTo>
                    <a:pt x="30" y="11"/>
                  </a:lnTo>
                  <a:lnTo>
                    <a:pt x="6" y="0"/>
                  </a:lnTo>
                  <a:lnTo>
                    <a:pt x="0" y="14"/>
                  </a:lnTo>
                  <a:lnTo>
                    <a:pt x="24" y="25"/>
                  </a:lnTo>
                  <a:lnTo>
                    <a:pt x="25" y="26"/>
                  </a:lnTo>
                  <a:lnTo>
                    <a:pt x="24" y="25"/>
                  </a:lnTo>
                  <a:lnTo>
                    <a:pt x="25" y="26"/>
                  </a:lnTo>
                  <a:lnTo>
                    <a:pt x="29"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26" name="Freeform 112"/>
            <p:cNvSpPr>
              <a:spLocks/>
            </p:cNvSpPr>
            <p:nvPr/>
          </p:nvSpPr>
          <p:spPr bwMode="auto">
            <a:xfrm>
              <a:off x="4273" y="2913"/>
              <a:ext cx="6" cy="5"/>
            </a:xfrm>
            <a:custGeom>
              <a:avLst/>
              <a:gdLst>
                <a:gd name="T0" fmla="*/ 1 w 29"/>
                <a:gd name="T1" fmla="*/ 0 h 25"/>
                <a:gd name="T2" fmla="*/ 1 w 29"/>
                <a:gd name="T3" fmla="*/ 0 h 25"/>
                <a:gd name="T4" fmla="*/ 0 w 29"/>
                <a:gd name="T5" fmla="*/ 0 h 25"/>
                <a:gd name="T6" fmla="*/ 0 w 29"/>
                <a:gd name="T7" fmla="*/ 1 h 25"/>
                <a:gd name="T8" fmla="*/ 1 w 29"/>
                <a:gd name="T9" fmla="*/ 1 h 25"/>
                <a:gd name="T10" fmla="*/ 1 w 29"/>
                <a:gd name="T11" fmla="*/ 1 h 25"/>
                <a:gd name="T12" fmla="*/ 1 w 29"/>
                <a:gd name="T13" fmla="*/ 1 h 25"/>
                <a:gd name="T14" fmla="*/ 1 w 29"/>
                <a:gd name="T15" fmla="*/ 1 h 25"/>
                <a:gd name="T16" fmla="*/ 1 w 29"/>
                <a:gd name="T17" fmla="*/ 1 h 25"/>
                <a:gd name="T18" fmla="*/ 1 w 29"/>
                <a:gd name="T19" fmla="*/ 0 h 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9" h="25">
                  <a:moveTo>
                    <a:pt x="29" y="9"/>
                  </a:moveTo>
                  <a:lnTo>
                    <a:pt x="29" y="9"/>
                  </a:lnTo>
                  <a:lnTo>
                    <a:pt x="4" y="0"/>
                  </a:lnTo>
                  <a:lnTo>
                    <a:pt x="0" y="16"/>
                  </a:lnTo>
                  <a:lnTo>
                    <a:pt x="24" y="25"/>
                  </a:lnTo>
                  <a:lnTo>
                    <a:pt x="29"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27" name="Freeform 113"/>
            <p:cNvSpPr>
              <a:spLocks/>
            </p:cNvSpPr>
            <p:nvPr/>
          </p:nvSpPr>
          <p:spPr bwMode="auto">
            <a:xfrm>
              <a:off x="4278" y="2915"/>
              <a:ext cx="6" cy="5"/>
            </a:xfrm>
            <a:custGeom>
              <a:avLst/>
              <a:gdLst>
                <a:gd name="T0" fmla="*/ 1 w 31"/>
                <a:gd name="T1" fmla="*/ 0 h 23"/>
                <a:gd name="T2" fmla="*/ 1 w 31"/>
                <a:gd name="T3" fmla="*/ 0 h 23"/>
                <a:gd name="T4" fmla="*/ 0 w 31"/>
                <a:gd name="T5" fmla="*/ 0 h 23"/>
                <a:gd name="T6" fmla="*/ 0 w 31"/>
                <a:gd name="T7" fmla="*/ 1 h 23"/>
                <a:gd name="T8" fmla="*/ 1 w 31"/>
                <a:gd name="T9" fmla="*/ 1 h 23"/>
                <a:gd name="T10" fmla="*/ 1 w 31"/>
                <a:gd name="T11" fmla="*/ 1 h 23"/>
                <a:gd name="T12" fmla="*/ 1 w 31"/>
                <a:gd name="T13" fmla="*/ 1 h 23"/>
                <a:gd name="T14" fmla="*/ 1 w 31"/>
                <a:gd name="T15" fmla="*/ 1 h 23"/>
                <a:gd name="T16" fmla="*/ 1 w 31"/>
                <a:gd name="T17" fmla="*/ 1 h 23"/>
                <a:gd name="T18" fmla="*/ 1 w 31"/>
                <a:gd name="T19" fmla="*/ 0 h 2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23">
                  <a:moveTo>
                    <a:pt x="31" y="8"/>
                  </a:moveTo>
                  <a:lnTo>
                    <a:pt x="31" y="8"/>
                  </a:lnTo>
                  <a:lnTo>
                    <a:pt x="5" y="0"/>
                  </a:lnTo>
                  <a:lnTo>
                    <a:pt x="0" y="16"/>
                  </a:lnTo>
                  <a:lnTo>
                    <a:pt x="27" y="23"/>
                  </a:lnTo>
                  <a:lnTo>
                    <a:pt x="31"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28" name="Freeform 114"/>
            <p:cNvSpPr>
              <a:spLocks/>
            </p:cNvSpPr>
            <p:nvPr/>
          </p:nvSpPr>
          <p:spPr bwMode="auto">
            <a:xfrm>
              <a:off x="4283" y="2917"/>
              <a:ext cx="7" cy="4"/>
            </a:xfrm>
            <a:custGeom>
              <a:avLst/>
              <a:gdLst>
                <a:gd name="T0" fmla="*/ 1 w 33"/>
                <a:gd name="T1" fmla="*/ 0 h 22"/>
                <a:gd name="T2" fmla="*/ 1 w 33"/>
                <a:gd name="T3" fmla="*/ 0 h 22"/>
                <a:gd name="T4" fmla="*/ 0 w 33"/>
                <a:gd name="T5" fmla="*/ 0 h 22"/>
                <a:gd name="T6" fmla="*/ 0 w 33"/>
                <a:gd name="T7" fmla="*/ 1 h 22"/>
                <a:gd name="T8" fmla="*/ 1 w 33"/>
                <a:gd name="T9" fmla="*/ 1 h 22"/>
                <a:gd name="T10" fmla="*/ 1 w 33"/>
                <a:gd name="T11" fmla="*/ 1 h 22"/>
                <a:gd name="T12" fmla="*/ 1 w 33"/>
                <a:gd name="T13" fmla="*/ 1 h 22"/>
                <a:gd name="T14" fmla="*/ 1 w 33"/>
                <a:gd name="T15" fmla="*/ 1 h 22"/>
                <a:gd name="T16" fmla="*/ 1 w 33"/>
                <a:gd name="T17" fmla="*/ 1 h 22"/>
                <a:gd name="T18" fmla="*/ 1 w 33"/>
                <a:gd name="T19" fmla="*/ 0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3" h="22">
                  <a:moveTo>
                    <a:pt x="31" y="6"/>
                  </a:moveTo>
                  <a:lnTo>
                    <a:pt x="33" y="6"/>
                  </a:lnTo>
                  <a:lnTo>
                    <a:pt x="4" y="0"/>
                  </a:lnTo>
                  <a:lnTo>
                    <a:pt x="0" y="15"/>
                  </a:lnTo>
                  <a:lnTo>
                    <a:pt x="28" y="22"/>
                  </a:lnTo>
                  <a:lnTo>
                    <a:pt x="29" y="22"/>
                  </a:lnTo>
                  <a:lnTo>
                    <a:pt x="28" y="22"/>
                  </a:lnTo>
                  <a:lnTo>
                    <a:pt x="29" y="22"/>
                  </a:lnTo>
                  <a:lnTo>
                    <a:pt x="31"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29" name="Freeform 115"/>
            <p:cNvSpPr>
              <a:spLocks/>
            </p:cNvSpPr>
            <p:nvPr/>
          </p:nvSpPr>
          <p:spPr bwMode="auto">
            <a:xfrm>
              <a:off x="4289" y="2918"/>
              <a:ext cx="6" cy="4"/>
            </a:xfrm>
            <a:custGeom>
              <a:avLst/>
              <a:gdLst>
                <a:gd name="T0" fmla="*/ 1 w 31"/>
                <a:gd name="T1" fmla="*/ 0 h 21"/>
                <a:gd name="T2" fmla="*/ 1 w 31"/>
                <a:gd name="T3" fmla="*/ 0 h 21"/>
                <a:gd name="T4" fmla="*/ 0 w 31"/>
                <a:gd name="T5" fmla="*/ 0 h 21"/>
                <a:gd name="T6" fmla="*/ 0 w 31"/>
                <a:gd name="T7" fmla="*/ 1 h 21"/>
                <a:gd name="T8" fmla="*/ 1 w 31"/>
                <a:gd name="T9" fmla="*/ 1 h 21"/>
                <a:gd name="T10" fmla="*/ 1 w 31"/>
                <a:gd name="T11" fmla="*/ 1 h 21"/>
                <a:gd name="T12" fmla="*/ 1 w 31"/>
                <a:gd name="T13" fmla="*/ 1 h 21"/>
                <a:gd name="T14" fmla="*/ 1 w 31"/>
                <a:gd name="T15" fmla="*/ 1 h 21"/>
                <a:gd name="T16" fmla="*/ 1 w 31"/>
                <a:gd name="T17" fmla="*/ 1 h 21"/>
                <a:gd name="T18" fmla="*/ 1 w 31"/>
                <a:gd name="T19" fmla="*/ 0 h 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21">
                  <a:moveTo>
                    <a:pt x="30" y="6"/>
                  </a:moveTo>
                  <a:lnTo>
                    <a:pt x="31" y="6"/>
                  </a:lnTo>
                  <a:lnTo>
                    <a:pt x="2" y="0"/>
                  </a:lnTo>
                  <a:lnTo>
                    <a:pt x="0" y="16"/>
                  </a:lnTo>
                  <a:lnTo>
                    <a:pt x="29" y="21"/>
                  </a:lnTo>
                  <a:lnTo>
                    <a:pt x="30" y="21"/>
                  </a:lnTo>
                  <a:lnTo>
                    <a:pt x="29" y="21"/>
                  </a:lnTo>
                  <a:lnTo>
                    <a:pt x="30" y="21"/>
                  </a:lnTo>
                  <a:lnTo>
                    <a:pt x="30"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30" name="Freeform 116"/>
            <p:cNvSpPr>
              <a:spLocks/>
            </p:cNvSpPr>
            <p:nvPr/>
          </p:nvSpPr>
          <p:spPr bwMode="auto">
            <a:xfrm>
              <a:off x="4295" y="2919"/>
              <a:ext cx="6" cy="4"/>
            </a:xfrm>
            <a:custGeom>
              <a:avLst/>
              <a:gdLst>
                <a:gd name="T0" fmla="*/ 1 w 30"/>
                <a:gd name="T1" fmla="*/ 0 h 18"/>
                <a:gd name="T2" fmla="*/ 1 w 30"/>
                <a:gd name="T3" fmla="*/ 0 h 18"/>
                <a:gd name="T4" fmla="*/ 0 w 30"/>
                <a:gd name="T5" fmla="*/ 0 h 18"/>
                <a:gd name="T6" fmla="*/ 0 w 30"/>
                <a:gd name="T7" fmla="*/ 1 h 18"/>
                <a:gd name="T8" fmla="*/ 1 w 30"/>
                <a:gd name="T9" fmla="*/ 1 h 18"/>
                <a:gd name="T10" fmla="*/ 1 w 30"/>
                <a:gd name="T11" fmla="*/ 1 h 18"/>
                <a:gd name="T12" fmla="*/ 1 w 30"/>
                <a:gd name="T13" fmla="*/ 1 h 18"/>
                <a:gd name="T14" fmla="*/ 1 w 30"/>
                <a:gd name="T15" fmla="*/ 1 h 18"/>
                <a:gd name="T16" fmla="*/ 1 w 30"/>
                <a:gd name="T17" fmla="*/ 1 h 18"/>
                <a:gd name="T18" fmla="*/ 1 w 30"/>
                <a:gd name="T19" fmla="*/ 0 h 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18">
                  <a:moveTo>
                    <a:pt x="30" y="2"/>
                  </a:moveTo>
                  <a:lnTo>
                    <a:pt x="30" y="2"/>
                  </a:lnTo>
                  <a:lnTo>
                    <a:pt x="0" y="0"/>
                  </a:lnTo>
                  <a:lnTo>
                    <a:pt x="0" y="15"/>
                  </a:lnTo>
                  <a:lnTo>
                    <a:pt x="30" y="18"/>
                  </a:lnTo>
                  <a:lnTo>
                    <a:pt x="30"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31" name="Freeform 117"/>
            <p:cNvSpPr>
              <a:spLocks/>
            </p:cNvSpPr>
            <p:nvPr/>
          </p:nvSpPr>
          <p:spPr bwMode="auto">
            <a:xfrm>
              <a:off x="4301" y="2920"/>
              <a:ext cx="6" cy="3"/>
            </a:xfrm>
            <a:custGeom>
              <a:avLst/>
              <a:gdLst>
                <a:gd name="T0" fmla="*/ 1 w 30"/>
                <a:gd name="T1" fmla="*/ 0 h 17"/>
                <a:gd name="T2" fmla="*/ 1 w 30"/>
                <a:gd name="T3" fmla="*/ 0 h 17"/>
                <a:gd name="T4" fmla="*/ 0 w 30"/>
                <a:gd name="T5" fmla="*/ 0 h 17"/>
                <a:gd name="T6" fmla="*/ 0 w 30"/>
                <a:gd name="T7" fmla="*/ 1 h 17"/>
                <a:gd name="T8" fmla="*/ 1 w 30"/>
                <a:gd name="T9" fmla="*/ 1 h 17"/>
                <a:gd name="T10" fmla="*/ 1 w 30"/>
                <a:gd name="T11" fmla="*/ 1 h 17"/>
                <a:gd name="T12" fmla="*/ 1 w 30"/>
                <a:gd name="T13" fmla="*/ 1 h 17"/>
                <a:gd name="T14" fmla="*/ 1 w 30"/>
                <a:gd name="T15" fmla="*/ 1 h 17"/>
                <a:gd name="T16" fmla="*/ 1 w 30"/>
                <a:gd name="T17" fmla="*/ 1 h 17"/>
                <a:gd name="T18" fmla="*/ 1 w 30"/>
                <a:gd name="T19" fmla="*/ 0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17">
                  <a:moveTo>
                    <a:pt x="30" y="1"/>
                  </a:moveTo>
                  <a:lnTo>
                    <a:pt x="30" y="1"/>
                  </a:lnTo>
                  <a:lnTo>
                    <a:pt x="0" y="0"/>
                  </a:lnTo>
                  <a:lnTo>
                    <a:pt x="0" y="16"/>
                  </a:lnTo>
                  <a:lnTo>
                    <a:pt x="30" y="17"/>
                  </a:lnTo>
                  <a:lnTo>
                    <a:pt x="30" y="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32" name="Freeform 118"/>
            <p:cNvSpPr>
              <a:spLocks/>
            </p:cNvSpPr>
            <p:nvPr/>
          </p:nvSpPr>
          <p:spPr bwMode="auto">
            <a:xfrm>
              <a:off x="4307" y="2920"/>
              <a:ext cx="570" cy="3"/>
            </a:xfrm>
            <a:custGeom>
              <a:avLst/>
              <a:gdLst>
                <a:gd name="T0" fmla="*/ 113 w 2848"/>
                <a:gd name="T1" fmla="*/ 0 h 18"/>
                <a:gd name="T2" fmla="*/ 114 w 2848"/>
                <a:gd name="T3" fmla="*/ 0 h 18"/>
                <a:gd name="T4" fmla="*/ 0 w 2848"/>
                <a:gd name="T5" fmla="*/ 0 h 18"/>
                <a:gd name="T6" fmla="*/ 0 w 2848"/>
                <a:gd name="T7" fmla="*/ 1 h 18"/>
                <a:gd name="T8" fmla="*/ 114 w 2848"/>
                <a:gd name="T9" fmla="*/ 1 h 18"/>
                <a:gd name="T10" fmla="*/ 114 w 2848"/>
                <a:gd name="T11" fmla="*/ 0 h 18"/>
                <a:gd name="T12" fmla="*/ 114 w 2848"/>
                <a:gd name="T13" fmla="*/ 1 h 18"/>
                <a:gd name="T14" fmla="*/ 114 w 2848"/>
                <a:gd name="T15" fmla="*/ 1 h 18"/>
                <a:gd name="T16" fmla="*/ 114 w 2848"/>
                <a:gd name="T17" fmla="*/ 0 h 18"/>
                <a:gd name="T18" fmla="*/ 113 w 2848"/>
                <a:gd name="T19" fmla="*/ 0 h 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48" h="18">
                  <a:moveTo>
                    <a:pt x="2832" y="10"/>
                  </a:moveTo>
                  <a:lnTo>
                    <a:pt x="2840" y="2"/>
                  </a:lnTo>
                  <a:lnTo>
                    <a:pt x="0" y="0"/>
                  </a:lnTo>
                  <a:lnTo>
                    <a:pt x="0" y="16"/>
                  </a:lnTo>
                  <a:lnTo>
                    <a:pt x="2840" y="18"/>
                  </a:lnTo>
                  <a:lnTo>
                    <a:pt x="2848" y="10"/>
                  </a:lnTo>
                  <a:lnTo>
                    <a:pt x="2840" y="18"/>
                  </a:lnTo>
                  <a:lnTo>
                    <a:pt x="2848" y="18"/>
                  </a:lnTo>
                  <a:lnTo>
                    <a:pt x="2848" y="10"/>
                  </a:lnTo>
                  <a:lnTo>
                    <a:pt x="2832"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33" name="Freeform 119"/>
            <p:cNvSpPr>
              <a:spLocks/>
            </p:cNvSpPr>
            <p:nvPr/>
          </p:nvSpPr>
          <p:spPr bwMode="auto">
            <a:xfrm>
              <a:off x="4874" y="2793"/>
              <a:ext cx="3" cy="129"/>
            </a:xfrm>
            <a:custGeom>
              <a:avLst/>
              <a:gdLst>
                <a:gd name="T0" fmla="*/ 0 w 16"/>
                <a:gd name="T1" fmla="*/ 1 h 644"/>
                <a:gd name="T2" fmla="*/ 0 w 16"/>
                <a:gd name="T3" fmla="*/ 0 h 644"/>
                <a:gd name="T4" fmla="*/ 0 w 16"/>
                <a:gd name="T5" fmla="*/ 26 h 644"/>
                <a:gd name="T6" fmla="*/ 1 w 16"/>
                <a:gd name="T7" fmla="*/ 26 h 644"/>
                <a:gd name="T8" fmla="*/ 1 w 16"/>
                <a:gd name="T9" fmla="*/ 0 h 644"/>
                <a:gd name="T10" fmla="*/ 0 w 16"/>
                <a:gd name="T11" fmla="*/ 0 h 644"/>
                <a:gd name="T12" fmla="*/ 1 w 16"/>
                <a:gd name="T13" fmla="*/ 0 h 644"/>
                <a:gd name="T14" fmla="*/ 1 w 16"/>
                <a:gd name="T15" fmla="*/ 0 h 644"/>
                <a:gd name="T16" fmla="*/ 0 w 16"/>
                <a:gd name="T17" fmla="*/ 0 h 644"/>
                <a:gd name="T18" fmla="*/ 0 w 16"/>
                <a:gd name="T19" fmla="*/ 1 h 6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6" h="644">
                  <a:moveTo>
                    <a:pt x="8" y="16"/>
                  </a:moveTo>
                  <a:lnTo>
                    <a:pt x="0" y="8"/>
                  </a:lnTo>
                  <a:lnTo>
                    <a:pt x="0" y="644"/>
                  </a:lnTo>
                  <a:lnTo>
                    <a:pt x="16" y="644"/>
                  </a:lnTo>
                  <a:lnTo>
                    <a:pt x="16" y="8"/>
                  </a:lnTo>
                  <a:lnTo>
                    <a:pt x="8" y="0"/>
                  </a:lnTo>
                  <a:lnTo>
                    <a:pt x="16" y="8"/>
                  </a:lnTo>
                  <a:lnTo>
                    <a:pt x="16" y="0"/>
                  </a:lnTo>
                  <a:lnTo>
                    <a:pt x="8" y="0"/>
                  </a:lnTo>
                  <a:lnTo>
                    <a:pt x="8"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34" name="Freeform 120"/>
            <p:cNvSpPr>
              <a:spLocks/>
            </p:cNvSpPr>
            <p:nvPr/>
          </p:nvSpPr>
          <p:spPr bwMode="auto">
            <a:xfrm>
              <a:off x="4846" y="2794"/>
              <a:ext cx="3" cy="127"/>
            </a:xfrm>
            <a:custGeom>
              <a:avLst/>
              <a:gdLst>
                <a:gd name="T0" fmla="*/ 0 w 13"/>
                <a:gd name="T1" fmla="*/ 0 h 633"/>
                <a:gd name="T2" fmla="*/ 0 w 13"/>
                <a:gd name="T3" fmla="*/ 0 h 633"/>
                <a:gd name="T4" fmla="*/ 0 w 13"/>
                <a:gd name="T5" fmla="*/ 25 h 633"/>
                <a:gd name="T6" fmla="*/ 1 w 13"/>
                <a:gd name="T7" fmla="*/ 25 h 633"/>
                <a:gd name="T8" fmla="*/ 1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35" name="Freeform 121"/>
            <p:cNvSpPr>
              <a:spLocks/>
            </p:cNvSpPr>
            <p:nvPr/>
          </p:nvSpPr>
          <p:spPr bwMode="auto">
            <a:xfrm>
              <a:off x="4817" y="2794"/>
              <a:ext cx="3" cy="127"/>
            </a:xfrm>
            <a:custGeom>
              <a:avLst/>
              <a:gdLst>
                <a:gd name="T0" fmla="*/ 0 w 13"/>
                <a:gd name="T1" fmla="*/ 0 h 633"/>
                <a:gd name="T2" fmla="*/ 0 w 13"/>
                <a:gd name="T3" fmla="*/ 0 h 633"/>
                <a:gd name="T4" fmla="*/ 0 w 13"/>
                <a:gd name="T5" fmla="*/ 25 h 633"/>
                <a:gd name="T6" fmla="*/ 1 w 13"/>
                <a:gd name="T7" fmla="*/ 25 h 633"/>
                <a:gd name="T8" fmla="*/ 1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36" name="Freeform 122"/>
            <p:cNvSpPr>
              <a:spLocks/>
            </p:cNvSpPr>
            <p:nvPr/>
          </p:nvSpPr>
          <p:spPr bwMode="auto">
            <a:xfrm>
              <a:off x="4788" y="2794"/>
              <a:ext cx="3" cy="127"/>
            </a:xfrm>
            <a:custGeom>
              <a:avLst/>
              <a:gdLst>
                <a:gd name="T0" fmla="*/ 0 w 13"/>
                <a:gd name="T1" fmla="*/ 0 h 633"/>
                <a:gd name="T2" fmla="*/ 0 w 13"/>
                <a:gd name="T3" fmla="*/ 0 h 633"/>
                <a:gd name="T4" fmla="*/ 0 w 13"/>
                <a:gd name="T5" fmla="*/ 25 h 633"/>
                <a:gd name="T6" fmla="*/ 1 w 13"/>
                <a:gd name="T7" fmla="*/ 25 h 633"/>
                <a:gd name="T8" fmla="*/ 1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37" name="Freeform 123"/>
            <p:cNvSpPr>
              <a:spLocks/>
            </p:cNvSpPr>
            <p:nvPr/>
          </p:nvSpPr>
          <p:spPr bwMode="auto">
            <a:xfrm>
              <a:off x="4760" y="2794"/>
              <a:ext cx="2" cy="127"/>
            </a:xfrm>
            <a:custGeom>
              <a:avLst/>
              <a:gdLst>
                <a:gd name="T0" fmla="*/ 0 w 13"/>
                <a:gd name="T1" fmla="*/ 0 h 633"/>
                <a:gd name="T2" fmla="*/ 0 w 13"/>
                <a:gd name="T3" fmla="*/ 0 h 633"/>
                <a:gd name="T4" fmla="*/ 0 w 13"/>
                <a:gd name="T5" fmla="*/ 25 h 633"/>
                <a:gd name="T6" fmla="*/ 0 w 13"/>
                <a:gd name="T7" fmla="*/ 25 h 633"/>
                <a:gd name="T8" fmla="*/ 0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38" name="Freeform 124"/>
            <p:cNvSpPr>
              <a:spLocks/>
            </p:cNvSpPr>
            <p:nvPr/>
          </p:nvSpPr>
          <p:spPr bwMode="auto">
            <a:xfrm>
              <a:off x="4731" y="2794"/>
              <a:ext cx="3" cy="127"/>
            </a:xfrm>
            <a:custGeom>
              <a:avLst/>
              <a:gdLst>
                <a:gd name="T0" fmla="*/ 0 w 13"/>
                <a:gd name="T1" fmla="*/ 0 h 633"/>
                <a:gd name="T2" fmla="*/ 0 w 13"/>
                <a:gd name="T3" fmla="*/ 0 h 633"/>
                <a:gd name="T4" fmla="*/ 0 w 13"/>
                <a:gd name="T5" fmla="*/ 25 h 633"/>
                <a:gd name="T6" fmla="*/ 1 w 13"/>
                <a:gd name="T7" fmla="*/ 25 h 633"/>
                <a:gd name="T8" fmla="*/ 1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39" name="Freeform 125"/>
            <p:cNvSpPr>
              <a:spLocks/>
            </p:cNvSpPr>
            <p:nvPr/>
          </p:nvSpPr>
          <p:spPr bwMode="auto">
            <a:xfrm>
              <a:off x="4702" y="2794"/>
              <a:ext cx="3" cy="127"/>
            </a:xfrm>
            <a:custGeom>
              <a:avLst/>
              <a:gdLst>
                <a:gd name="T0" fmla="*/ 0 w 13"/>
                <a:gd name="T1" fmla="*/ 0 h 633"/>
                <a:gd name="T2" fmla="*/ 0 w 13"/>
                <a:gd name="T3" fmla="*/ 0 h 633"/>
                <a:gd name="T4" fmla="*/ 0 w 13"/>
                <a:gd name="T5" fmla="*/ 25 h 633"/>
                <a:gd name="T6" fmla="*/ 1 w 13"/>
                <a:gd name="T7" fmla="*/ 25 h 633"/>
                <a:gd name="T8" fmla="*/ 1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40" name="Freeform 126"/>
            <p:cNvSpPr>
              <a:spLocks/>
            </p:cNvSpPr>
            <p:nvPr/>
          </p:nvSpPr>
          <p:spPr bwMode="auto">
            <a:xfrm>
              <a:off x="4673" y="2794"/>
              <a:ext cx="3" cy="127"/>
            </a:xfrm>
            <a:custGeom>
              <a:avLst/>
              <a:gdLst>
                <a:gd name="T0" fmla="*/ 0 w 13"/>
                <a:gd name="T1" fmla="*/ 0 h 633"/>
                <a:gd name="T2" fmla="*/ 0 w 13"/>
                <a:gd name="T3" fmla="*/ 0 h 633"/>
                <a:gd name="T4" fmla="*/ 0 w 13"/>
                <a:gd name="T5" fmla="*/ 25 h 633"/>
                <a:gd name="T6" fmla="*/ 1 w 13"/>
                <a:gd name="T7" fmla="*/ 25 h 633"/>
                <a:gd name="T8" fmla="*/ 1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41" name="Freeform 127"/>
            <p:cNvSpPr>
              <a:spLocks/>
            </p:cNvSpPr>
            <p:nvPr/>
          </p:nvSpPr>
          <p:spPr bwMode="auto">
            <a:xfrm>
              <a:off x="4644" y="2794"/>
              <a:ext cx="3" cy="127"/>
            </a:xfrm>
            <a:custGeom>
              <a:avLst/>
              <a:gdLst>
                <a:gd name="T0" fmla="*/ 0 w 13"/>
                <a:gd name="T1" fmla="*/ 0 h 633"/>
                <a:gd name="T2" fmla="*/ 0 w 13"/>
                <a:gd name="T3" fmla="*/ 0 h 633"/>
                <a:gd name="T4" fmla="*/ 0 w 13"/>
                <a:gd name="T5" fmla="*/ 25 h 633"/>
                <a:gd name="T6" fmla="*/ 1 w 13"/>
                <a:gd name="T7" fmla="*/ 25 h 633"/>
                <a:gd name="T8" fmla="*/ 1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42" name="Freeform 128"/>
            <p:cNvSpPr>
              <a:spLocks/>
            </p:cNvSpPr>
            <p:nvPr/>
          </p:nvSpPr>
          <p:spPr bwMode="auto">
            <a:xfrm>
              <a:off x="4615" y="2794"/>
              <a:ext cx="3" cy="127"/>
            </a:xfrm>
            <a:custGeom>
              <a:avLst/>
              <a:gdLst>
                <a:gd name="T0" fmla="*/ 0 w 13"/>
                <a:gd name="T1" fmla="*/ 0 h 633"/>
                <a:gd name="T2" fmla="*/ 0 w 13"/>
                <a:gd name="T3" fmla="*/ 0 h 633"/>
                <a:gd name="T4" fmla="*/ 0 w 13"/>
                <a:gd name="T5" fmla="*/ 25 h 633"/>
                <a:gd name="T6" fmla="*/ 1 w 13"/>
                <a:gd name="T7" fmla="*/ 25 h 633"/>
                <a:gd name="T8" fmla="*/ 1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43" name="Freeform 129"/>
            <p:cNvSpPr>
              <a:spLocks/>
            </p:cNvSpPr>
            <p:nvPr/>
          </p:nvSpPr>
          <p:spPr bwMode="auto">
            <a:xfrm>
              <a:off x="4587" y="2794"/>
              <a:ext cx="2" cy="127"/>
            </a:xfrm>
            <a:custGeom>
              <a:avLst/>
              <a:gdLst>
                <a:gd name="T0" fmla="*/ 0 w 13"/>
                <a:gd name="T1" fmla="*/ 0 h 633"/>
                <a:gd name="T2" fmla="*/ 0 w 13"/>
                <a:gd name="T3" fmla="*/ 0 h 633"/>
                <a:gd name="T4" fmla="*/ 0 w 13"/>
                <a:gd name="T5" fmla="*/ 25 h 633"/>
                <a:gd name="T6" fmla="*/ 0 w 13"/>
                <a:gd name="T7" fmla="*/ 25 h 633"/>
                <a:gd name="T8" fmla="*/ 0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44" name="Freeform 130"/>
            <p:cNvSpPr>
              <a:spLocks/>
            </p:cNvSpPr>
            <p:nvPr/>
          </p:nvSpPr>
          <p:spPr bwMode="auto">
            <a:xfrm>
              <a:off x="4558" y="2794"/>
              <a:ext cx="3" cy="127"/>
            </a:xfrm>
            <a:custGeom>
              <a:avLst/>
              <a:gdLst>
                <a:gd name="T0" fmla="*/ 0 w 13"/>
                <a:gd name="T1" fmla="*/ 0 h 633"/>
                <a:gd name="T2" fmla="*/ 0 w 13"/>
                <a:gd name="T3" fmla="*/ 0 h 633"/>
                <a:gd name="T4" fmla="*/ 0 w 13"/>
                <a:gd name="T5" fmla="*/ 25 h 633"/>
                <a:gd name="T6" fmla="*/ 1 w 13"/>
                <a:gd name="T7" fmla="*/ 25 h 633"/>
                <a:gd name="T8" fmla="*/ 1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45" name="Freeform 131"/>
            <p:cNvSpPr>
              <a:spLocks/>
            </p:cNvSpPr>
            <p:nvPr/>
          </p:nvSpPr>
          <p:spPr bwMode="auto">
            <a:xfrm>
              <a:off x="4529" y="2794"/>
              <a:ext cx="3" cy="127"/>
            </a:xfrm>
            <a:custGeom>
              <a:avLst/>
              <a:gdLst>
                <a:gd name="T0" fmla="*/ 0 w 13"/>
                <a:gd name="T1" fmla="*/ 0 h 633"/>
                <a:gd name="T2" fmla="*/ 0 w 13"/>
                <a:gd name="T3" fmla="*/ 0 h 633"/>
                <a:gd name="T4" fmla="*/ 0 w 13"/>
                <a:gd name="T5" fmla="*/ 25 h 633"/>
                <a:gd name="T6" fmla="*/ 1 w 13"/>
                <a:gd name="T7" fmla="*/ 25 h 633"/>
                <a:gd name="T8" fmla="*/ 1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46" name="Freeform 132"/>
            <p:cNvSpPr>
              <a:spLocks/>
            </p:cNvSpPr>
            <p:nvPr/>
          </p:nvSpPr>
          <p:spPr bwMode="auto">
            <a:xfrm>
              <a:off x="4500" y="2794"/>
              <a:ext cx="3" cy="127"/>
            </a:xfrm>
            <a:custGeom>
              <a:avLst/>
              <a:gdLst>
                <a:gd name="T0" fmla="*/ 0 w 13"/>
                <a:gd name="T1" fmla="*/ 0 h 633"/>
                <a:gd name="T2" fmla="*/ 0 w 13"/>
                <a:gd name="T3" fmla="*/ 0 h 633"/>
                <a:gd name="T4" fmla="*/ 0 w 13"/>
                <a:gd name="T5" fmla="*/ 25 h 633"/>
                <a:gd name="T6" fmla="*/ 1 w 13"/>
                <a:gd name="T7" fmla="*/ 25 h 633"/>
                <a:gd name="T8" fmla="*/ 1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47" name="Freeform 133"/>
            <p:cNvSpPr>
              <a:spLocks/>
            </p:cNvSpPr>
            <p:nvPr/>
          </p:nvSpPr>
          <p:spPr bwMode="auto">
            <a:xfrm>
              <a:off x="4471" y="2794"/>
              <a:ext cx="3" cy="127"/>
            </a:xfrm>
            <a:custGeom>
              <a:avLst/>
              <a:gdLst>
                <a:gd name="T0" fmla="*/ 0 w 13"/>
                <a:gd name="T1" fmla="*/ 0 h 633"/>
                <a:gd name="T2" fmla="*/ 0 w 13"/>
                <a:gd name="T3" fmla="*/ 0 h 633"/>
                <a:gd name="T4" fmla="*/ 0 w 13"/>
                <a:gd name="T5" fmla="*/ 25 h 633"/>
                <a:gd name="T6" fmla="*/ 1 w 13"/>
                <a:gd name="T7" fmla="*/ 25 h 633"/>
                <a:gd name="T8" fmla="*/ 1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48" name="Freeform 134"/>
            <p:cNvSpPr>
              <a:spLocks/>
            </p:cNvSpPr>
            <p:nvPr/>
          </p:nvSpPr>
          <p:spPr bwMode="auto">
            <a:xfrm>
              <a:off x="4442" y="2794"/>
              <a:ext cx="3" cy="127"/>
            </a:xfrm>
            <a:custGeom>
              <a:avLst/>
              <a:gdLst>
                <a:gd name="T0" fmla="*/ 0 w 13"/>
                <a:gd name="T1" fmla="*/ 0 h 633"/>
                <a:gd name="T2" fmla="*/ 0 w 13"/>
                <a:gd name="T3" fmla="*/ 0 h 633"/>
                <a:gd name="T4" fmla="*/ 0 w 13"/>
                <a:gd name="T5" fmla="*/ 25 h 633"/>
                <a:gd name="T6" fmla="*/ 1 w 13"/>
                <a:gd name="T7" fmla="*/ 25 h 633"/>
                <a:gd name="T8" fmla="*/ 1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49" name="Freeform 135"/>
            <p:cNvSpPr>
              <a:spLocks/>
            </p:cNvSpPr>
            <p:nvPr/>
          </p:nvSpPr>
          <p:spPr bwMode="auto">
            <a:xfrm>
              <a:off x="4414" y="2794"/>
              <a:ext cx="2" cy="127"/>
            </a:xfrm>
            <a:custGeom>
              <a:avLst/>
              <a:gdLst>
                <a:gd name="T0" fmla="*/ 0 w 13"/>
                <a:gd name="T1" fmla="*/ 0 h 633"/>
                <a:gd name="T2" fmla="*/ 0 w 13"/>
                <a:gd name="T3" fmla="*/ 0 h 633"/>
                <a:gd name="T4" fmla="*/ 0 w 13"/>
                <a:gd name="T5" fmla="*/ 25 h 633"/>
                <a:gd name="T6" fmla="*/ 0 w 13"/>
                <a:gd name="T7" fmla="*/ 25 h 633"/>
                <a:gd name="T8" fmla="*/ 0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50" name="Freeform 136"/>
            <p:cNvSpPr>
              <a:spLocks/>
            </p:cNvSpPr>
            <p:nvPr/>
          </p:nvSpPr>
          <p:spPr bwMode="auto">
            <a:xfrm>
              <a:off x="4385" y="2794"/>
              <a:ext cx="2" cy="127"/>
            </a:xfrm>
            <a:custGeom>
              <a:avLst/>
              <a:gdLst>
                <a:gd name="T0" fmla="*/ 0 w 13"/>
                <a:gd name="T1" fmla="*/ 0 h 633"/>
                <a:gd name="T2" fmla="*/ 0 w 13"/>
                <a:gd name="T3" fmla="*/ 0 h 633"/>
                <a:gd name="T4" fmla="*/ 0 w 13"/>
                <a:gd name="T5" fmla="*/ 25 h 633"/>
                <a:gd name="T6" fmla="*/ 0 w 13"/>
                <a:gd name="T7" fmla="*/ 25 h 633"/>
                <a:gd name="T8" fmla="*/ 0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51" name="Freeform 137"/>
            <p:cNvSpPr>
              <a:spLocks/>
            </p:cNvSpPr>
            <p:nvPr/>
          </p:nvSpPr>
          <p:spPr bwMode="auto">
            <a:xfrm>
              <a:off x="4356" y="2794"/>
              <a:ext cx="2" cy="127"/>
            </a:xfrm>
            <a:custGeom>
              <a:avLst/>
              <a:gdLst>
                <a:gd name="T0" fmla="*/ 0 w 13"/>
                <a:gd name="T1" fmla="*/ 0 h 633"/>
                <a:gd name="T2" fmla="*/ 0 w 13"/>
                <a:gd name="T3" fmla="*/ 0 h 633"/>
                <a:gd name="T4" fmla="*/ 0 w 13"/>
                <a:gd name="T5" fmla="*/ 25 h 633"/>
                <a:gd name="T6" fmla="*/ 0 w 13"/>
                <a:gd name="T7" fmla="*/ 25 h 633"/>
                <a:gd name="T8" fmla="*/ 0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52" name="Freeform 138"/>
            <p:cNvSpPr>
              <a:spLocks/>
            </p:cNvSpPr>
            <p:nvPr/>
          </p:nvSpPr>
          <p:spPr bwMode="auto">
            <a:xfrm>
              <a:off x="4327" y="2794"/>
              <a:ext cx="3" cy="127"/>
            </a:xfrm>
            <a:custGeom>
              <a:avLst/>
              <a:gdLst>
                <a:gd name="T0" fmla="*/ 0 w 13"/>
                <a:gd name="T1" fmla="*/ 0 h 633"/>
                <a:gd name="T2" fmla="*/ 0 w 13"/>
                <a:gd name="T3" fmla="*/ 0 h 633"/>
                <a:gd name="T4" fmla="*/ 0 w 13"/>
                <a:gd name="T5" fmla="*/ 25 h 633"/>
                <a:gd name="T6" fmla="*/ 1 w 13"/>
                <a:gd name="T7" fmla="*/ 25 h 633"/>
                <a:gd name="T8" fmla="*/ 1 w 13"/>
                <a:gd name="T9" fmla="*/ 0 h 633"/>
                <a:gd name="T10" fmla="*/ 0 w 13"/>
                <a:gd name="T11" fmla="*/ 0 h 6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633">
                  <a:moveTo>
                    <a:pt x="7" y="0"/>
                  </a:moveTo>
                  <a:lnTo>
                    <a:pt x="0" y="0"/>
                  </a:lnTo>
                  <a:lnTo>
                    <a:pt x="0" y="633"/>
                  </a:lnTo>
                  <a:lnTo>
                    <a:pt x="13" y="633"/>
                  </a:lnTo>
                  <a:lnTo>
                    <a:pt x="13"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53" name="Rectangle 139"/>
            <p:cNvSpPr>
              <a:spLocks noChangeArrowheads="1"/>
            </p:cNvSpPr>
            <p:nvPr/>
          </p:nvSpPr>
          <p:spPr bwMode="auto">
            <a:xfrm>
              <a:off x="4876" y="2736"/>
              <a:ext cx="15" cy="27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de-DE" altLang="de-DE" sz="1600">
                <a:latin typeface="Arial" pitchFamily="34" charset="0"/>
              </a:endParaRPr>
            </a:p>
          </p:txBody>
        </p:sp>
        <p:sp>
          <p:nvSpPr>
            <p:cNvPr id="13454" name="Freeform 140"/>
            <p:cNvSpPr>
              <a:spLocks/>
            </p:cNvSpPr>
            <p:nvPr/>
          </p:nvSpPr>
          <p:spPr bwMode="auto">
            <a:xfrm>
              <a:off x="4873" y="3010"/>
              <a:ext cx="18" cy="6"/>
            </a:xfrm>
            <a:custGeom>
              <a:avLst/>
              <a:gdLst>
                <a:gd name="T0" fmla="*/ 0 w 93"/>
                <a:gd name="T1" fmla="*/ 1 h 30"/>
                <a:gd name="T2" fmla="*/ 1 w 93"/>
                <a:gd name="T3" fmla="*/ 1 h 30"/>
                <a:gd name="T4" fmla="*/ 3 w 93"/>
                <a:gd name="T5" fmla="*/ 1 h 30"/>
                <a:gd name="T6" fmla="*/ 3 w 93"/>
                <a:gd name="T7" fmla="*/ 0 h 30"/>
                <a:gd name="T8" fmla="*/ 1 w 93"/>
                <a:gd name="T9" fmla="*/ 0 h 30"/>
                <a:gd name="T10" fmla="*/ 1 w 93"/>
                <a:gd name="T11" fmla="*/ 1 h 30"/>
                <a:gd name="T12" fmla="*/ 0 w 93"/>
                <a:gd name="T13" fmla="*/ 1 h 30"/>
                <a:gd name="T14" fmla="*/ 0 w 93"/>
                <a:gd name="T15" fmla="*/ 1 h 30"/>
                <a:gd name="T16" fmla="*/ 1 w 93"/>
                <a:gd name="T17" fmla="*/ 1 h 30"/>
                <a:gd name="T18" fmla="*/ 0 w 93"/>
                <a:gd name="T19" fmla="*/ 1 h 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3" h="30">
                  <a:moveTo>
                    <a:pt x="0" y="15"/>
                  </a:moveTo>
                  <a:lnTo>
                    <a:pt x="15" y="30"/>
                  </a:lnTo>
                  <a:lnTo>
                    <a:pt x="93" y="30"/>
                  </a:lnTo>
                  <a:lnTo>
                    <a:pt x="93" y="0"/>
                  </a:lnTo>
                  <a:lnTo>
                    <a:pt x="15" y="0"/>
                  </a:lnTo>
                  <a:lnTo>
                    <a:pt x="31" y="15"/>
                  </a:lnTo>
                  <a:lnTo>
                    <a:pt x="0" y="15"/>
                  </a:lnTo>
                  <a:lnTo>
                    <a:pt x="0" y="30"/>
                  </a:lnTo>
                  <a:lnTo>
                    <a:pt x="15" y="30"/>
                  </a:lnTo>
                  <a:lnTo>
                    <a:pt x="0"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55" name="Freeform 141"/>
            <p:cNvSpPr>
              <a:spLocks/>
            </p:cNvSpPr>
            <p:nvPr/>
          </p:nvSpPr>
          <p:spPr bwMode="auto">
            <a:xfrm>
              <a:off x="4873" y="2733"/>
              <a:ext cx="6" cy="280"/>
            </a:xfrm>
            <a:custGeom>
              <a:avLst/>
              <a:gdLst>
                <a:gd name="T0" fmla="*/ 1 w 31"/>
                <a:gd name="T1" fmla="*/ 0 h 1400"/>
                <a:gd name="T2" fmla="*/ 0 w 31"/>
                <a:gd name="T3" fmla="*/ 1 h 1400"/>
                <a:gd name="T4" fmla="*/ 0 w 31"/>
                <a:gd name="T5" fmla="*/ 56 h 1400"/>
                <a:gd name="T6" fmla="*/ 1 w 31"/>
                <a:gd name="T7" fmla="*/ 56 h 1400"/>
                <a:gd name="T8" fmla="*/ 1 w 31"/>
                <a:gd name="T9" fmla="*/ 1 h 1400"/>
                <a:gd name="T10" fmla="*/ 1 w 31"/>
                <a:gd name="T11" fmla="*/ 1 h 1400"/>
                <a:gd name="T12" fmla="*/ 1 w 31"/>
                <a:gd name="T13" fmla="*/ 0 h 1400"/>
                <a:gd name="T14" fmla="*/ 0 w 31"/>
                <a:gd name="T15" fmla="*/ 0 h 1400"/>
                <a:gd name="T16" fmla="*/ 0 w 31"/>
                <a:gd name="T17" fmla="*/ 1 h 1400"/>
                <a:gd name="T18" fmla="*/ 1 w 31"/>
                <a:gd name="T19" fmla="*/ 0 h 14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1400">
                  <a:moveTo>
                    <a:pt x="15" y="0"/>
                  </a:moveTo>
                  <a:lnTo>
                    <a:pt x="0" y="15"/>
                  </a:lnTo>
                  <a:lnTo>
                    <a:pt x="0" y="1400"/>
                  </a:lnTo>
                  <a:lnTo>
                    <a:pt x="31" y="1400"/>
                  </a:lnTo>
                  <a:lnTo>
                    <a:pt x="31" y="15"/>
                  </a:lnTo>
                  <a:lnTo>
                    <a:pt x="15" y="30"/>
                  </a:lnTo>
                  <a:lnTo>
                    <a:pt x="15" y="0"/>
                  </a:lnTo>
                  <a:lnTo>
                    <a:pt x="0" y="0"/>
                  </a:lnTo>
                  <a:lnTo>
                    <a:pt x="0" y="15"/>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56" name="Freeform 142"/>
            <p:cNvSpPr>
              <a:spLocks/>
            </p:cNvSpPr>
            <p:nvPr/>
          </p:nvSpPr>
          <p:spPr bwMode="auto">
            <a:xfrm>
              <a:off x="4876" y="2733"/>
              <a:ext cx="19" cy="6"/>
            </a:xfrm>
            <a:custGeom>
              <a:avLst/>
              <a:gdLst>
                <a:gd name="T0" fmla="*/ 4 w 94"/>
                <a:gd name="T1" fmla="*/ 1 h 30"/>
                <a:gd name="T2" fmla="*/ 3 w 94"/>
                <a:gd name="T3" fmla="*/ 0 h 30"/>
                <a:gd name="T4" fmla="*/ 0 w 94"/>
                <a:gd name="T5" fmla="*/ 0 h 30"/>
                <a:gd name="T6" fmla="*/ 0 w 94"/>
                <a:gd name="T7" fmla="*/ 1 h 30"/>
                <a:gd name="T8" fmla="*/ 3 w 94"/>
                <a:gd name="T9" fmla="*/ 1 h 30"/>
                <a:gd name="T10" fmla="*/ 3 w 94"/>
                <a:gd name="T11" fmla="*/ 1 h 30"/>
                <a:gd name="T12" fmla="*/ 4 w 94"/>
                <a:gd name="T13" fmla="*/ 1 h 30"/>
                <a:gd name="T14" fmla="*/ 4 w 94"/>
                <a:gd name="T15" fmla="*/ 0 h 30"/>
                <a:gd name="T16" fmla="*/ 3 w 94"/>
                <a:gd name="T17" fmla="*/ 0 h 30"/>
                <a:gd name="T18" fmla="*/ 4 w 94"/>
                <a:gd name="T19" fmla="*/ 1 h 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4" h="30">
                  <a:moveTo>
                    <a:pt x="94" y="15"/>
                  </a:moveTo>
                  <a:lnTo>
                    <a:pt x="78" y="0"/>
                  </a:lnTo>
                  <a:lnTo>
                    <a:pt x="0" y="0"/>
                  </a:lnTo>
                  <a:lnTo>
                    <a:pt x="0" y="30"/>
                  </a:lnTo>
                  <a:lnTo>
                    <a:pt x="78" y="30"/>
                  </a:lnTo>
                  <a:lnTo>
                    <a:pt x="63" y="15"/>
                  </a:lnTo>
                  <a:lnTo>
                    <a:pt x="94" y="15"/>
                  </a:lnTo>
                  <a:lnTo>
                    <a:pt x="94" y="0"/>
                  </a:lnTo>
                  <a:lnTo>
                    <a:pt x="78" y="0"/>
                  </a:lnTo>
                  <a:lnTo>
                    <a:pt x="94"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3457" name="Freeform 143"/>
            <p:cNvSpPr>
              <a:spLocks/>
            </p:cNvSpPr>
            <p:nvPr/>
          </p:nvSpPr>
          <p:spPr bwMode="auto">
            <a:xfrm>
              <a:off x="4888" y="2736"/>
              <a:ext cx="7" cy="280"/>
            </a:xfrm>
            <a:custGeom>
              <a:avLst/>
              <a:gdLst>
                <a:gd name="T0" fmla="*/ 1 w 31"/>
                <a:gd name="T1" fmla="*/ 56 h 1400"/>
                <a:gd name="T2" fmla="*/ 2 w 31"/>
                <a:gd name="T3" fmla="*/ 55 h 1400"/>
                <a:gd name="T4" fmla="*/ 2 w 31"/>
                <a:gd name="T5" fmla="*/ 0 h 1400"/>
                <a:gd name="T6" fmla="*/ 0 w 31"/>
                <a:gd name="T7" fmla="*/ 0 h 1400"/>
                <a:gd name="T8" fmla="*/ 0 w 31"/>
                <a:gd name="T9" fmla="*/ 55 h 1400"/>
                <a:gd name="T10" fmla="*/ 1 w 31"/>
                <a:gd name="T11" fmla="*/ 55 h 1400"/>
                <a:gd name="T12" fmla="*/ 1 w 31"/>
                <a:gd name="T13" fmla="*/ 56 h 1400"/>
                <a:gd name="T14" fmla="*/ 2 w 31"/>
                <a:gd name="T15" fmla="*/ 56 h 1400"/>
                <a:gd name="T16" fmla="*/ 2 w 31"/>
                <a:gd name="T17" fmla="*/ 55 h 1400"/>
                <a:gd name="T18" fmla="*/ 1 w 31"/>
                <a:gd name="T19" fmla="*/ 56 h 14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1400">
                  <a:moveTo>
                    <a:pt x="15" y="1400"/>
                  </a:moveTo>
                  <a:lnTo>
                    <a:pt x="31" y="1385"/>
                  </a:lnTo>
                  <a:lnTo>
                    <a:pt x="31" y="0"/>
                  </a:lnTo>
                  <a:lnTo>
                    <a:pt x="0" y="0"/>
                  </a:lnTo>
                  <a:lnTo>
                    <a:pt x="0" y="1385"/>
                  </a:lnTo>
                  <a:lnTo>
                    <a:pt x="15" y="1370"/>
                  </a:lnTo>
                  <a:lnTo>
                    <a:pt x="15" y="1400"/>
                  </a:lnTo>
                  <a:lnTo>
                    <a:pt x="31" y="1400"/>
                  </a:lnTo>
                  <a:lnTo>
                    <a:pt x="31" y="1385"/>
                  </a:lnTo>
                  <a:lnTo>
                    <a:pt x="15" y="140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grpSp>
      <p:sp>
        <p:nvSpPr>
          <p:cNvPr id="51344" name="Rectangle 144"/>
          <p:cNvSpPr>
            <a:spLocks noChangeArrowheads="1"/>
          </p:cNvSpPr>
          <p:nvPr/>
        </p:nvSpPr>
        <p:spPr bwMode="auto">
          <a:xfrm>
            <a:off x="179388" y="3160713"/>
            <a:ext cx="7480300" cy="2630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p>
            <a:pPr marL="187325" indent="-187325">
              <a:defRPr/>
            </a:pPr>
            <a:r>
              <a:rPr lang="de-DE" sz="1800" b="1" dirty="0">
                <a:solidFill>
                  <a:srgbClr val="0070C0"/>
                </a:solidFill>
                <a:latin typeface="Arial" charset="0"/>
                <a:sym typeface="Wingdings" pitchFamily="2" charset="2"/>
              </a:rPr>
              <a:t>Aktive Impfung:</a:t>
            </a:r>
          </a:p>
          <a:p>
            <a:pPr marL="285750" indent="-285750">
              <a:buClr>
                <a:srgbClr val="067EBB"/>
              </a:buClr>
              <a:buSzPct val="180000"/>
              <a:buFont typeface="Arial" pitchFamily="34" charset="0"/>
              <a:buChar char="•"/>
              <a:defRPr/>
            </a:pPr>
            <a:r>
              <a:rPr lang="de-DE" sz="1800" dirty="0">
                <a:sym typeface="Wingdings" pitchFamily="2" charset="2"/>
              </a:rPr>
              <a:t>Gabe von Virushüllen, welche zur Bildung von Abwehrstoffen führen.</a:t>
            </a:r>
          </a:p>
          <a:p>
            <a:pPr marL="285750" indent="-285750">
              <a:buClr>
                <a:srgbClr val="067EBB"/>
              </a:buClr>
              <a:buSzPct val="180000"/>
              <a:buFont typeface="Arial" pitchFamily="34" charset="0"/>
              <a:buChar char="•"/>
              <a:defRPr/>
            </a:pPr>
            <a:r>
              <a:rPr lang="de-DE" sz="1800" dirty="0">
                <a:sym typeface="Wingdings" pitchFamily="2" charset="2"/>
              </a:rPr>
              <a:t>Zur Erzeugung eines dauerhaften, vorbeugenden Schutzes.</a:t>
            </a:r>
          </a:p>
          <a:p>
            <a:pPr marL="285750" indent="-285750">
              <a:buClr>
                <a:srgbClr val="067EBB"/>
              </a:buClr>
              <a:buSzPct val="180000"/>
              <a:buFont typeface="Arial" pitchFamily="34" charset="0"/>
              <a:buChar char="•"/>
              <a:defRPr/>
            </a:pPr>
            <a:r>
              <a:rPr lang="de-DE" sz="1800" dirty="0">
                <a:sym typeface="Wingdings" pitchFamily="2" charset="2"/>
              </a:rPr>
              <a:t>Alle pflegerisch und hauswirtschaftlichen Mitarbeiter sollten einen</a:t>
            </a:r>
            <a:br>
              <a:rPr lang="de-DE" sz="1800" dirty="0">
                <a:sym typeface="Wingdings" pitchFamily="2" charset="2"/>
              </a:rPr>
            </a:br>
            <a:r>
              <a:rPr lang="de-DE" sz="1800" dirty="0">
                <a:sym typeface="Wingdings" pitchFamily="2" charset="2"/>
              </a:rPr>
              <a:t>HBV-Impfschutz haben.</a:t>
            </a:r>
          </a:p>
          <a:p>
            <a:pPr marL="285750" indent="-285750">
              <a:buClr>
                <a:srgbClr val="067EBB"/>
              </a:buClr>
              <a:buSzPct val="180000"/>
              <a:buFont typeface="Arial" pitchFamily="34" charset="0"/>
              <a:buChar char="•"/>
              <a:defRPr/>
            </a:pPr>
            <a:r>
              <a:rPr lang="de-DE" sz="1800" dirty="0">
                <a:sym typeface="Wingdings" pitchFamily="2" charset="2"/>
              </a:rPr>
              <a:t>Muss vom Arbeitgeber kostenlos angeboten werden.</a:t>
            </a:r>
          </a:p>
          <a:p>
            <a:pPr marL="285750" indent="-285750">
              <a:buClr>
                <a:srgbClr val="067EBB"/>
              </a:buClr>
              <a:buSzPct val="180000"/>
              <a:buFont typeface="Arial" pitchFamily="34" charset="0"/>
              <a:buChar char="•"/>
              <a:defRPr/>
            </a:pPr>
            <a:r>
              <a:rPr lang="de-DE" sz="1800" dirty="0">
                <a:sym typeface="Wingdings" pitchFamily="2" charset="2"/>
              </a:rPr>
              <a:t>Impfschema: 0, 1, 6 Monate, Auffrischung alle 10 Jahre.</a:t>
            </a:r>
          </a:p>
          <a:p>
            <a:pPr marL="285750" indent="-285750">
              <a:buClr>
                <a:srgbClr val="067EBB"/>
              </a:buClr>
              <a:buSzPct val="180000"/>
              <a:buFont typeface="Arial" pitchFamily="34" charset="0"/>
              <a:buChar char="•"/>
              <a:defRPr/>
            </a:pPr>
            <a:r>
              <a:rPr lang="de-DE" sz="1800" dirty="0">
                <a:sym typeface="Wingdings" pitchFamily="2" charset="2"/>
              </a:rPr>
              <a:t>Reaktionen an der Einstichstelle (z.B. Druckschmerz) sind häufig,</a:t>
            </a:r>
            <a:br>
              <a:rPr lang="de-DE" sz="1800" dirty="0">
                <a:sym typeface="Wingdings" pitchFamily="2" charset="2"/>
              </a:rPr>
            </a:br>
            <a:r>
              <a:rPr lang="de-DE" sz="1800" dirty="0">
                <a:sym typeface="Wingdings" pitchFamily="2" charset="2"/>
              </a:rPr>
              <a:t>ernste Nebenwirkungen (z.B. grippeähnliche Symptome) selten.</a:t>
            </a:r>
          </a:p>
        </p:txBody>
      </p:sp>
      <p:pic>
        <p:nvPicPr>
          <p:cNvPr id="13317" name="Picture 145" descr="impfpas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93013" y="3860800"/>
            <a:ext cx="1371600" cy="201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8" name="Foliennummernplatzhalter 4"/>
          <p:cNvSpPr>
            <a:spLocks noGrp="1"/>
          </p:cNvSpPr>
          <p:nvPr>
            <p:ph type="sldNum" sz="quarter" idx="12"/>
          </p:nvPr>
        </p:nvSpPr>
        <p:spPr>
          <a:noFill/>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de-DE" sz="1400" smtClean="0">
                <a:latin typeface="Arial" pitchFamily="34" charset="0"/>
              </a:rPr>
              <a:t>Seite </a:t>
            </a:r>
            <a:fld id="{C4613192-E387-47AF-9416-6969AD2CC5BF}" type="slidenum">
              <a:rPr lang="de-DE" altLang="de-DE" sz="1400" smtClean="0">
                <a:latin typeface="Arial" pitchFamily="34" charset="0"/>
              </a:rPr>
              <a:pPr>
                <a:spcBef>
                  <a:spcPct val="0"/>
                </a:spcBef>
                <a:buFontTx/>
                <a:buNone/>
              </a:pPr>
              <a:t>6</a:t>
            </a:fld>
            <a:r>
              <a:rPr lang="de-DE" altLang="de-DE" sz="1400" smtClean="0">
                <a:latin typeface="Arial" pitchFamily="34" charset="0"/>
              </a:rPr>
              <a:t> / </a:t>
            </a:r>
            <a:r>
              <a:rPr lang="de-DE" altLang="de-DE" sz="1400" smtClean="0">
                <a:latin typeface="Arial" pitchFamily="34" charset="0"/>
              </a:rPr>
              <a:t>25</a:t>
            </a:r>
            <a:endParaRPr lang="de-DE" altLang="de-DE" sz="1400" smtClean="0">
              <a:latin typeface="Arial" pitchFamily="34" charset="0"/>
            </a:endParaRPr>
          </a:p>
        </p:txBody>
      </p:sp>
      <p:sp>
        <p:nvSpPr>
          <p:cNvPr id="13319" name="Bedeutung der Flora"/>
          <p:cNvSpPr txBox="1">
            <a:spLocks/>
          </p:cNvSpPr>
          <p:nvPr/>
        </p:nvSpPr>
        <p:spPr bwMode="auto">
          <a:xfrm>
            <a:off x="3419475" y="14288"/>
            <a:ext cx="575945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a:spcBef>
                <a:spcPct val="0"/>
              </a:spcBef>
              <a:buFontTx/>
              <a:buNone/>
            </a:pPr>
            <a:r>
              <a:rPr lang="de-DE" altLang="de-DE" sz="2800">
                <a:latin typeface="Arial" pitchFamily="34" charset="0"/>
                <a:ea typeface="Merriweather Bold"/>
                <a:cs typeface="Arial" pitchFamily="34" charset="0"/>
                <a:sym typeface="Merriweather Bold"/>
              </a:rPr>
              <a:t>Hepatitis B Impfung</a:t>
            </a:r>
          </a:p>
          <a:p>
            <a:pPr eaLnBrk="1">
              <a:spcBef>
                <a:spcPct val="0"/>
              </a:spcBef>
              <a:buFontTx/>
              <a:buNone/>
            </a:pPr>
            <a:r>
              <a:rPr lang="de-DE" altLang="de-DE" sz="2000">
                <a:latin typeface="Arial" pitchFamily="34" charset="0"/>
                <a:ea typeface="Merriweather Bold"/>
                <a:cs typeface="Arial" pitchFamily="34" charset="0"/>
                <a:sym typeface="Merriweather Bold"/>
              </a:rPr>
              <a:t>Infos zur Hepatitis B-Impfung</a:t>
            </a:r>
            <a:r>
              <a:rPr lang="de-DE" altLang="de-DE" sz="4400" b="1">
                <a:latin typeface="Merriweather Bold"/>
                <a:ea typeface="Merriweather Bold"/>
                <a:cs typeface="Arial" pitchFamily="34" charset="0"/>
                <a:sym typeface="Merriweather Bold"/>
              </a:rPr>
              <a:t/>
            </a:r>
            <a:br>
              <a:rPr lang="de-DE" altLang="de-DE" sz="4400" b="1">
                <a:latin typeface="Merriweather Bold"/>
                <a:ea typeface="Merriweather Bold"/>
                <a:cs typeface="Arial" pitchFamily="34" charset="0"/>
                <a:sym typeface="Merriweather Bold"/>
              </a:rPr>
            </a:br>
            <a:endParaRPr lang="de-DE" altLang="de-DE" sz="4400">
              <a:latin typeface="Merriweather Bold"/>
              <a:ea typeface="Merriweather Bold"/>
              <a:cs typeface="Arial" pitchFamily="34" charset="0"/>
              <a:sym typeface="Merriweather Bold"/>
            </a:endParaRPr>
          </a:p>
        </p:txBody>
      </p:sp>
      <p:sp>
        <p:nvSpPr>
          <p:cNvPr id="153" name="Textfeld 152"/>
          <p:cNvSpPr txBox="1"/>
          <p:nvPr/>
        </p:nvSpPr>
        <p:spPr>
          <a:xfrm>
            <a:off x="0" y="994718"/>
            <a:ext cx="9144000"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a:spcBef>
                <a:spcPts val="0"/>
              </a:spcBef>
              <a:spcAft>
                <a:spcPts val="0"/>
              </a:spcAft>
              <a:defRPr/>
            </a:pPr>
            <a:r>
              <a:rPr lang="de-DE" sz="1400" kern="0" dirty="0">
                <a:latin typeface="Arial" charset="0"/>
                <a:ea typeface="+mj-ea"/>
                <a:cs typeface="Arial" pitchFamily="34" charset="0"/>
                <a:sym typeface="Times New Roman"/>
              </a:rPr>
              <a:t>Grundlagen</a:t>
            </a:r>
            <a:r>
              <a:rPr lang="de-DE" sz="1400" b="1" kern="0" dirty="0">
                <a:solidFill>
                  <a:srgbClr val="067EBB"/>
                </a:solidFill>
                <a:latin typeface="Arial" charset="0"/>
                <a:ea typeface="+mj-ea"/>
                <a:cs typeface="Arial" pitchFamily="34" charset="0"/>
                <a:sym typeface="Times New Roman"/>
              </a:rPr>
              <a:t>         </a:t>
            </a:r>
            <a:r>
              <a:rPr lang="de-DE" sz="1400" kern="0" dirty="0">
                <a:latin typeface="Arial" charset="0"/>
                <a:ea typeface="+mj-ea"/>
                <a:cs typeface="Arial" pitchFamily="34" charset="0"/>
                <a:sym typeface="Times New Roman"/>
              </a:rPr>
              <a:t>Regelwerke         </a:t>
            </a:r>
            <a:r>
              <a:rPr lang="de-DE" sz="1400" b="1" kern="0" dirty="0">
                <a:solidFill>
                  <a:srgbClr val="067EBB"/>
                </a:solidFill>
                <a:latin typeface="Arial" charset="0"/>
                <a:ea typeface="+mj-ea"/>
                <a:cs typeface="Arial" pitchFamily="34" charset="0"/>
                <a:sym typeface="Times New Roman"/>
              </a:rPr>
              <a:t>Hepatitis-B-Impfung</a:t>
            </a:r>
            <a:r>
              <a:rPr lang="de-DE" sz="1400" kern="0" dirty="0">
                <a:latin typeface="Arial" charset="0"/>
                <a:ea typeface="+mj-ea"/>
                <a:cs typeface="Arial" pitchFamily="34" charset="0"/>
                <a:sym typeface="Times New Roman"/>
              </a:rPr>
              <a:t>         PSA         Händehygiene         Verletzungsschutz</a:t>
            </a:r>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28" name="Rectangle 152"/>
          <p:cNvSpPr>
            <a:spLocks noChangeArrowheads="1"/>
          </p:cNvSpPr>
          <p:nvPr/>
        </p:nvSpPr>
        <p:spPr bwMode="auto">
          <a:xfrm>
            <a:off x="179388" y="1547813"/>
            <a:ext cx="6553200" cy="314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4" tIns="45717" rIns="91434" bIns="45717">
            <a:spAutoFit/>
          </a:bodyPr>
          <a:lstStyle/>
          <a:p>
            <a:pPr marL="285750" indent="-285750">
              <a:buClr>
                <a:srgbClr val="067EBB"/>
              </a:buClr>
              <a:buSzPct val="180000"/>
              <a:buFont typeface="Arial" pitchFamily="34" charset="0"/>
              <a:buChar char="•"/>
              <a:defRPr/>
            </a:pPr>
            <a:r>
              <a:rPr lang="de-DE" sz="1800" b="1" dirty="0">
                <a:solidFill>
                  <a:srgbClr val="0070C0"/>
                </a:solidFill>
                <a:sym typeface="Wingdings" pitchFamily="2" charset="2"/>
              </a:rPr>
              <a:t>Arbeitskleidung</a:t>
            </a:r>
            <a:r>
              <a:rPr lang="de-DE" sz="1800" dirty="0">
                <a:sym typeface="Wingdings" pitchFamily="2" charset="2"/>
              </a:rPr>
              <a:t>, Dienstkleidung oder Berufskleidung ist das Gleiche. Gemeint ist eine (meist einheitliche</a:t>
            </a:r>
            <a:r>
              <a:rPr lang="de-DE" sz="1800">
                <a:sym typeface="Wingdings" pitchFamily="2" charset="2"/>
              </a:rPr>
              <a:t>) Kleidung ohne spezielle Schutzfunktion, </a:t>
            </a:r>
            <a:r>
              <a:rPr lang="de-DE" sz="1800" dirty="0">
                <a:sym typeface="Wingdings" pitchFamily="2" charset="2"/>
              </a:rPr>
              <a:t>die während des Dienstes an Stelle von Privatkleidung getragen wird.</a:t>
            </a:r>
          </a:p>
          <a:p>
            <a:pPr>
              <a:buClr>
                <a:srgbClr val="067EBB"/>
              </a:buClr>
              <a:buSzPct val="180000"/>
              <a:defRPr/>
            </a:pPr>
            <a:endParaRPr lang="de-DE" sz="1800" dirty="0">
              <a:sym typeface="Wingdings" pitchFamily="2" charset="2"/>
            </a:endParaRPr>
          </a:p>
          <a:p>
            <a:pPr marL="285750" indent="-285750">
              <a:buClr>
                <a:srgbClr val="067EBB"/>
              </a:buClr>
              <a:buSzPct val="180000"/>
              <a:buFont typeface="Arial" pitchFamily="34" charset="0"/>
              <a:buChar char="•"/>
              <a:defRPr/>
            </a:pPr>
            <a:r>
              <a:rPr lang="de-DE" sz="1800" dirty="0">
                <a:sym typeface="Wingdings" pitchFamily="2" charset="2"/>
              </a:rPr>
              <a:t>Der Begriff „</a:t>
            </a:r>
            <a:r>
              <a:rPr lang="de-DE" sz="1800" b="1" dirty="0">
                <a:solidFill>
                  <a:srgbClr val="0070C0"/>
                </a:solidFill>
                <a:sym typeface="Wingdings" pitchFamily="2" charset="2"/>
              </a:rPr>
              <a:t>Persönliche Schutzausrüstung</a:t>
            </a:r>
            <a:r>
              <a:rPr lang="de-DE" sz="1800">
                <a:sym typeface="Wingdings" pitchFamily="2" charset="2"/>
              </a:rPr>
              <a:t>“ (PSA) hat </a:t>
            </a:r>
            <a:r>
              <a:rPr lang="de-DE" sz="1800" dirty="0">
                <a:sym typeface="Wingdings" pitchFamily="2" charset="2"/>
              </a:rPr>
              <a:t>die alte Bezeichnung „Schutzkleidung</a:t>
            </a:r>
            <a:r>
              <a:rPr lang="de-DE" sz="1800">
                <a:sym typeface="Wingdings" pitchFamily="2" charset="2"/>
              </a:rPr>
              <a:t>“ weitgehend abgelöst.</a:t>
            </a:r>
            <a:br>
              <a:rPr lang="de-DE" sz="1800">
                <a:sym typeface="Wingdings" pitchFamily="2" charset="2"/>
              </a:rPr>
            </a:br>
            <a:r>
              <a:rPr lang="de-DE" sz="1800">
                <a:sym typeface="Wingdings" pitchFamily="2" charset="2"/>
              </a:rPr>
              <a:t>Gemeint </a:t>
            </a:r>
            <a:r>
              <a:rPr lang="de-DE" sz="1800" dirty="0">
                <a:sym typeface="Wingdings" pitchFamily="2" charset="2"/>
              </a:rPr>
              <a:t>sind Utensilien, die einen Schutz </a:t>
            </a:r>
            <a:r>
              <a:rPr lang="de-DE" sz="1800">
                <a:sym typeface="Wingdings" pitchFamily="2" charset="2"/>
              </a:rPr>
              <a:t>vor Verletzungen, Infekten oder </a:t>
            </a:r>
            <a:r>
              <a:rPr lang="de-DE" sz="1800" dirty="0">
                <a:sym typeface="Wingdings" pitchFamily="2" charset="2"/>
              </a:rPr>
              <a:t>chemischen Einwirkungen bieten und die nur in bestimmten Situationen ergänzend zur Privat- oder Arbeitskleidung verwendet werden.</a:t>
            </a:r>
          </a:p>
        </p:txBody>
      </p:sp>
      <p:sp>
        <p:nvSpPr>
          <p:cNvPr id="14339" name="Foliennummernplatzhalter 4"/>
          <p:cNvSpPr>
            <a:spLocks noGrp="1"/>
          </p:cNvSpPr>
          <p:nvPr>
            <p:ph type="sldNum" sz="quarter" idx="12"/>
          </p:nvPr>
        </p:nvSpPr>
        <p:spPr>
          <a:noFill/>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de-DE" sz="1400" smtClean="0">
                <a:latin typeface="Arial" pitchFamily="34" charset="0"/>
              </a:rPr>
              <a:t>Seite </a:t>
            </a:r>
            <a:fld id="{4BC9C7A6-9FEB-4979-BD2A-0F862E15B64E}" type="slidenum">
              <a:rPr lang="de-DE" altLang="de-DE" sz="1400" smtClean="0">
                <a:latin typeface="Arial" pitchFamily="34" charset="0"/>
              </a:rPr>
              <a:pPr>
                <a:spcBef>
                  <a:spcPct val="0"/>
                </a:spcBef>
                <a:buFontTx/>
                <a:buNone/>
              </a:pPr>
              <a:t>7</a:t>
            </a:fld>
            <a:r>
              <a:rPr lang="de-DE" altLang="de-DE" sz="1400" smtClean="0">
                <a:latin typeface="Arial" pitchFamily="34" charset="0"/>
              </a:rPr>
              <a:t> / </a:t>
            </a:r>
            <a:r>
              <a:rPr lang="de-DE" altLang="de-DE" sz="1400" smtClean="0">
                <a:latin typeface="Arial" pitchFamily="34" charset="0"/>
              </a:rPr>
              <a:t>25</a:t>
            </a:r>
            <a:endParaRPr lang="de-DE" altLang="de-DE" sz="1400" smtClean="0">
              <a:latin typeface="Arial" pitchFamily="34" charset="0"/>
            </a:endParaRPr>
          </a:p>
        </p:txBody>
      </p:sp>
      <p:sp>
        <p:nvSpPr>
          <p:cNvPr id="14340" name="Bedeutung der Flora"/>
          <p:cNvSpPr txBox="1">
            <a:spLocks/>
          </p:cNvSpPr>
          <p:nvPr/>
        </p:nvSpPr>
        <p:spPr bwMode="auto">
          <a:xfrm>
            <a:off x="3419475" y="14288"/>
            <a:ext cx="575945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a:spcBef>
                <a:spcPct val="0"/>
              </a:spcBef>
              <a:buFontTx/>
              <a:buNone/>
            </a:pPr>
            <a:r>
              <a:rPr lang="de-DE" altLang="de-DE" sz="2800">
                <a:latin typeface="Arial" pitchFamily="34" charset="0"/>
                <a:ea typeface="Merriweather Bold"/>
                <a:cs typeface="Arial" pitchFamily="34" charset="0"/>
                <a:sym typeface="Merriweather Bold"/>
              </a:rPr>
              <a:t>Persönliche Schutzausrüstung</a:t>
            </a:r>
          </a:p>
          <a:p>
            <a:pPr eaLnBrk="1">
              <a:spcBef>
                <a:spcPct val="0"/>
              </a:spcBef>
              <a:buFontTx/>
              <a:buNone/>
            </a:pPr>
            <a:r>
              <a:rPr lang="de-DE" altLang="de-DE" sz="2000">
                <a:latin typeface="Arial" pitchFamily="34" charset="0"/>
                <a:ea typeface="Merriweather Bold"/>
                <a:cs typeface="Arial" pitchFamily="34" charset="0"/>
                <a:sym typeface="Merriweather Bold"/>
              </a:rPr>
              <a:t>Unterscheidungen</a:t>
            </a:r>
            <a:r>
              <a:rPr lang="de-DE" altLang="de-DE" sz="4400" b="1">
                <a:latin typeface="Merriweather Bold"/>
                <a:ea typeface="Merriweather Bold"/>
                <a:cs typeface="Arial" pitchFamily="34" charset="0"/>
                <a:sym typeface="Merriweather Bold"/>
              </a:rPr>
              <a:t/>
            </a:r>
            <a:br>
              <a:rPr lang="de-DE" altLang="de-DE" sz="4400" b="1">
                <a:latin typeface="Merriweather Bold"/>
                <a:ea typeface="Merriweather Bold"/>
                <a:cs typeface="Arial" pitchFamily="34" charset="0"/>
                <a:sym typeface="Merriweather Bold"/>
              </a:rPr>
            </a:br>
            <a:endParaRPr lang="de-DE" altLang="de-DE" sz="4400">
              <a:latin typeface="Merriweather Bold"/>
              <a:ea typeface="Merriweather Bold"/>
              <a:cs typeface="Arial" pitchFamily="34" charset="0"/>
              <a:sym typeface="Merriweather Bold"/>
            </a:endParaRPr>
          </a:p>
        </p:txBody>
      </p:sp>
      <p:sp>
        <p:nvSpPr>
          <p:cNvPr id="14341" name="Rechteck 6"/>
          <p:cNvSpPr>
            <a:spLocks noChangeArrowheads="1"/>
          </p:cNvSpPr>
          <p:nvPr/>
        </p:nvSpPr>
        <p:spPr bwMode="auto">
          <a:xfrm>
            <a:off x="6804025" y="3068638"/>
            <a:ext cx="2209800" cy="1081087"/>
          </a:xfrm>
          <a:prstGeom prst="rect">
            <a:avLst/>
          </a:prstGeom>
          <a:solidFill>
            <a:srgbClr val="FFFF00"/>
          </a:solidFill>
          <a:ln>
            <a:noFill/>
          </a:ln>
          <a:extLst>
            <a:ext uri="{91240B29-F687-4F45-9708-019B960494DF}">
              <a14:hiddenLine xmlns:a14="http://schemas.microsoft.com/office/drawing/2010/main" w="9525" algn="ctr">
                <a:solidFill>
                  <a:srgbClr val="000000"/>
                </a:solidFill>
                <a:round/>
                <a:headEnd/>
                <a:tailEnd/>
              </a14:hiddenLine>
            </a:ext>
          </a:extLst>
        </p:spPr>
        <p:txBody>
          <a:bodyPr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de-DE" sz="1800" b="1">
                <a:solidFill>
                  <a:srgbClr val="FF0000"/>
                </a:solidFill>
                <a:latin typeface="Arial" pitchFamily="34" charset="0"/>
              </a:rPr>
              <a:t>Muss</a:t>
            </a:r>
            <a:r>
              <a:rPr lang="de-DE" altLang="de-DE" sz="1800">
                <a:latin typeface="Arial" pitchFamily="34" charset="0"/>
              </a:rPr>
              <a:t> vom Arbeit- geber gestellt und aufbereitet werden.</a:t>
            </a:r>
          </a:p>
        </p:txBody>
      </p:sp>
      <p:sp>
        <p:nvSpPr>
          <p:cNvPr id="14342" name="Rechteck 16"/>
          <p:cNvSpPr>
            <a:spLocks noChangeArrowheads="1"/>
          </p:cNvSpPr>
          <p:nvPr/>
        </p:nvSpPr>
        <p:spPr bwMode="auto">
          <a:xfrm>
            <a:off x="6804025" y="1700213"/>
            <a:ext cx="2209800" cy="1081087"/>
          </a:xfrm>
          <a:prstGeom prst="rect">
            <a:avLst/>
          </a:prstGeom>
          <a:solidFill>
            <a:srgbClr val="FFFF00"/>
          </a:solidFill>
          <a:ln>
            <a:noFill/>
          </a:ln>
          <a:extLst>
            <a:ext uri="{91240B29-F687-4F45-9708-019B960494DF}">
              <a14:hiddenLine xmlns:a14="http://schemas.microsoft.com/office/drawing/2010/main" w="9525" algn="ctr">
                <a:solidFill>
                  <a:srgbClr val="000000"/>
                </a:solidFill>
                <a:round/>
                <a:headEnd/>
                <a:tailEnd/>
              </a14:hiddenLine>
            </a:ext>
          </a:extLst>
        </p:spPr>
        <p:txBody>
          <a:bodyPr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de-DE" sz="1800" b="1">
                <a:solidFill>
                  <a:srgbClr val="FF0000"/>
                </a:solidFill>
                <a:latin typeface="Arial" pitchFamily="34" charset="0"/>
              </a:rPr>
              <a:t>Soll</a:t>
            </a:r>
            <a:r>
              <a:rPr lang="de-DE" altLang="de-DE" sz="1800">
                <a:latin typeface="Arial" pitchFamily="34" charset="0"/>
              </a:rPr>
              <a:t> vom Arbeit-</a:t>
            </a:r>
            <a:br>
              <a:rPr lang="de-DE" altLang="de-DE" sz="1800">
                <a:latin typeface="Arial" pitchFamily="34" charset="0"/>
              </a:rPr>
            </a:br>
            <a:r>
              <a:rPr lang="de-DE" altLang="de-DE" sz="1800">
                <a:latin typeface="Arial" pitchFamily="34" charset="0"/>
              </a:rPr>
              <a:t>geber gestellt und </a:t>
            </a:r>
            <a:br>
              <a:rPr lang="de-DE" altLang="de-DE" sz="1800">
                <a:latin typeface="Arial" pitchFamily="34" charset="0"/>
              </a:rPr>
            </a:br>
            <a:r>
              <a:rPr lang="de-DE" altLang="de-DE" sz="1800">
                <a:latin typeface="Arial" pitchFamily="34" charset="0"/>
              </a:rPr>
              <a:t>aufbereitet werden.</a:t>
            </a:r>
          </a:p>
        </p:txBody>
      </p:sp>
      <p:sp>
        <p:nvSpPr>
          <p:cNvPr id="18" name="Textfeld 17"/>
          <p:cNvSpPr txBox="1"/>
          <p:nvPr/>
        </p:nvSpPr>
        <p:spPr>
          <a:xfrm>
            <a:off x="0" y="994718"/>
            <a:ext cx="9144000"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a:spcBef>
                <a:spcPts val="0"/>
              </a:spcBef>
              <a:spcAft>
                <a:spcPts val="0"/>
              </a:spcAft>
              <a:defRPr/>
            </a:pPr>
            <a:r>
              <a:rPr lang="de-DE" sz="1400" kern="0" dirty="0">
                <a:latin typeface="Arial" charset="0"/>
                <a:ea typeface="+mj-ea"/>
                <a:cs typeface="Arial" pitchFamily="34" charset="0"/>
                <a:sym typeface="Times New Roman"/>
              </a:rPr>
              <a:t>Grundlagen</a:t>
            </a:r>
            <a:r>
              <a:rPr lang="de-DE" sz="1400" b="1" kern="0" dirty="0">
                <a:solidFill>
                  <a:srgbClr val="067EBB"/>
                </a:solidFill>
                <a:latin typeface="Arial" charset="0"/>
                <a:ea typeface="+mj-ea"/>
                <a:cs typeface="Arial" pitchFamily="34" charset="0"/>
                <a:sym typeface="Times New Roman"/>
              </a:rPr>
              <a:t>         </a:t>
            </a:r>
            <a:r>
              <a:rPr lang="de-DE" sz="1400" kern="0" dirty="0">
                <a:latin typeface="Arial" charset="0"/>
                <a:ea typeface="+mj-ea"/>
                <a:cs typeface="Arial" pitchFamily="34" charset="0"/>
                <a:sym typeface="Times New Roman"/>
              </a:rPr>
              <a:t>Regelwerke         Hepatitis-B-Impfung         </a:t>
            </a:r>
            <a:r>
              <a:rPr lang="de-DE" sz="1400" b="1" kern="0" dirty="0">
                <a:solidFill>
                  <a:srgbClr val="067EBB"/>
                </a:solidFill>
                <a:latin typeface="Arial" charset="0"/>
                <a:ea typeface="+mj-ea"/>
                <a:cs typeface="Arial" pitchFamily="34" charset="0"/>
                <a:sym typeface="Times New Roman"/>
              </a:rPr>
              <a:t>PSA</a:t>
            </a:r>
            <a:r>
              <a:rPr lang="de-DE" sz="1400" kern="0" dirty="0">
                <a:latin typeface="Arial" charset="0"/>
                <a:ea typeface="+mj-ea"/>
                <a:cs typeface="Arial" pitchFamily="34" charset="0"/>
                <a:sym typeface="Times New Roman"/>
              </a:rPr>
              <a:t>         Händehygiene         Verletzungsschutz</a:t>
            </a:r>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61" name="Text Box 13"/>
          <p:cNvSpPr txBox="1">
            <a:spLocks noChangeArrowheads="1"/>
          </p:cNvSpPr>
          <p:nvPr/>
        </p:nvSpPr>
        <p:spPr bwMode="auto">
          <a:xfrm>
            <a:off x="179388" y="1555750"/>
            <a:ext cx="5688012" cy="167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4" tIns="45717" rIns="91434" bIns="45717">
            <a:spAutoFit/>
          </a:bodyPr>
          <a:lstStyle>
            <a:lvl1pPr marL="187325" indent="-187325">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eaLnBrk="0" fontAlgn="base" hangingPunct="0">
              <a:spcBef>
                <a:spcPct val="0"/>
              </a:spcBef>
              <a:spcAft>
                <a:spcPct val="0"/>
              </a:spcAft>
              <a:defRPr sz="2400">
                <a:solidFill>
                  <a:schemeClr val="tx1"/>
                </a:solidFill>
                <a:latin typeface="Times New Roman" pitchFamily="18" charset="0"/>
              </a:defRPr>
            </a:lvl6pPr>
            <a:lvl7pPr eaLnBrk="0" fontAlgn="base" hangingPunct="0">
              <a:spcBef>
                <a:spcPct val="0"/>
              </a:spcBef>
              <a:spcAft>
                <a:spcPct val="0"/>
              </a:spcAft>
              <a:defRPr sz="2400">
                <a:solidFill>
                  <a:schemeClr val="tx1"/>
                </a:solidFill>
                <a:latin typeface="Times New Roman" pitchFamily="18" charset="0"/>
              </a:defRPr>
            </a:lvl7pPr>
            <a:lvl8pPr eaLnBrk="0" fontAlgn="base" hangingPunct="0">
              <a:spcBef>
                <a:spcPct val="0"/>
              </a:spcBef>
              <a:spcAft>
                <a:spcPct val="0"/>
              </a:spcAft>
              <a:defRPr sz="2400">
                <a:solidFill>
                  <a:schemeClr val="tx1"/>
                </a:solidFill>
                <a:latin typeface="Times New Roman" pitchFamily="18" charset="0"/>
              </a:defRPr>
            </a:lvl8pPr>
            <a:lvl9pPr eaLnBrk="0" fontAlgn="base" hangingPunct="0">
              <a:spcBef>
                <a:spcPct val="0"/>
              </a:spcBef>
              <a:spcAft>
                <a:spcPct val="0"/>
              </a:spcAft>
              <a:defRPr sz="2400">
                <a:solidFill>
                  <a:schemeClr val="tx1"/>
                </a:solidFill>
                <a:latin typeface="Times New Roman" pitchFamily="18" charset="0"/>
              </a:defRPr>
            </a:lvl9pPr>
          </a:lstStyle>
          <a:p>
            <a:pPr>
              <a:spcAft>
                <a:spcPts val="600"/>
              </a:spcAft>
              <a:buFont typeface="Wingdings" pitchFamily="2" charset="2"/>
              <a:buNone/>
              <a:defRPr/>
            </a:pPr>
            <a:r>
              <a:rPr lang="de-DE" sz="1800" b="1" dirty="0" smtClean="0">
                <a:solidFill>
                  <a:srgbClr val="0070C0"/>
                </a:solidFill>
                <a:latin typeface="Arial" charset="0"/>
                <a:sym typeface="Wingdings" pitchFamily="2" charset="2"/>
              </a:rPr>
              <a:t>Haushaltshandschuhe</a:t>
            </a:r>
          </a:p>
          <a:p>
            <a:pPr marL="285750" indent="-285750">
              <a:spcBef>
                <a:spcPts val="300"/>
              </a:spcBef>
              <a:buClr>
                <a:srgbClr val="067EBB"/>
              </a:buClr>
              <a:buSzPct val="180000"/>
              <a:buFont typeface="Arial" pitchFamily="34" charset="0"/>
              <a:buChar char="•"/>
              <a:defRPr/>
            </a:pPr>
            <a:r>
              <a:rPr lang="de-DE" sz="1800" dirty="0" smtClean="0">
                <a:latin typeface="Arial" pitchFamily="34" charset="0"/>
                <a:sym typeface="Wingdings" pitchFamily="2" charset="2"/>
              </a:rPr>
              <a:t>Bei Reinigungs- und Desinfektionsarbeiten.</a:t>
            </a:r>
          </a:p>
          <a:p>
            <a:pPr marL="285750" indent="-285750">
              <a:spcBef>
                <a:spcPts val="300"/>
              </a:spcBef>
              <a:buClr>
                <a:srgbClr val="067EBB"/>
              </a:buClr>
              <a:buSzPct val="180000"/>
              <a:buFont typeface="Arial" pitchFamily="34" charset="0"/>
              <a:buChar char="•"/>
              <a:defRPr/>
            </a:pPr>
            <a:r>
              <a:rPr lang="de-DE" sz="1800" smtClean="0">
                <a:latin typeface="Arial" pitchFamily="34" charset="0"/>
                <a:sym typeface="Wingdings" pitchFamily="2" charset="2"/>
              </a:rPr>
              <a:t>Wieder </a:t>
            </a:r>
            <a:r>
              <a:rPr lang="de-DE" sz="1800" dirty="0" smtClean="0">
                <a:latin typeface="Arial" pitchFamily="34" charset="0"/>
                <a:sym typeface="Wingdings" pitchFamily="2" charset="2"/>
              </a:rPr>
              <a:t>verwendbar.</a:t>
            </a:r>
          </a:p>
          <a:p>
            <a:pPr marL="285750" indent="-285750">
              <a:spcBef>
                <a:spcPts val="300"/>
              </a:spcBef>
              <a:buClr>
                <a:srgbClr val="067EBB"/>
              </a:buClr>
              <a:buSzPct val="180000"/>
              <a:buFont typeface="Arial" pitchFamily="34" charset="0"/>
              <a:buChar char="•"/>
              <a:defRPr/>
            </a:pPr>
            <a:r>
              <a:rPr lang="de-DE" sz="1800" dirty="0" smtClean="0">
                <a:latin typeface="Arial" pitchFamily="34" charset="0"/>
                <a:sym typeface="Wingdings" pitchFamily="2" charset="2"/>
              </a:rPr>
              <a:t>Ggf. zusammen mit Schutzhandschuhen verwenden.</a:t>
            </a:r>
          </a:p>
        </p:txBody>
      </p:sp>
      <p:sp>
        <p:nvSpPr>
          <p:cNvPr id="15363" name="Foliennummernplatzhalter 4"/>
          <p:cNvSpPr>
            <a:spLocks noGrp="1"/>
          </p:cNvSpPr>
          <p:nvPr>
            <p:ph type="sldNum" sz="quarter" idx="12"/>
          </p:nvPr>
        </p:nvSpPr>
        <p:spPr>
          <a:noFill/>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de-DE" sz="1400" smtClean="0">
                <a:latin typeface="Arial" pitchFamily="34" charset="0"/>
              </a:rPr>
              <a:t>Seite </a:t>
            </a:r>
            <a:fld id="{38EDF5FA-D4D8-4EB4-AE90-D790EA1E1F37}" type="slidenum">
              <a:rPr lang="de-DE" altLang="de-DE" sz="1400" smtClean="0">
                <a:latin typeface="Arial" pitchFamily="34" charset="0"/>
              </a:rPr>
              <a:pPr>
                <a:spcBef>
                  <a:spcPct val="0"/>
                </a:spcBef>
                <a:buFontTx/>
                <a:buNone/>
              </a:pPr>
              <a:t>8</a:t>
            </a:fld>
            <a:r>
              <a:rPr lang="de-DE" altLang="de-DE" sz="1400" smtClean="0">
                <a:latin typeface="Arial" pitchFamily="34" charset="0"/>
              </a:rPr>
              <a:t> / </a:t>
            </a:r>
            <a:r>
              <a:rPr lang="de-DE" altLang="de-DE" sz="1400" smtClean="0">
                <a:latin typeface="Arial" pitchFamily="34" charset="0"/>
              </a:rPr>
              <a:t>25</a:t>
            </a:r>
            <a:endParaRPr lang="de-DE" altLang="de-DE" sz="1400" smtClean="0">
              <a:latin typeface="Arial" pitchFamily="34" charset="0"/>
            </a:endParaRPr>
          </a:p>
        </p:txBody>
      </p:sp>
      <p:sp>
        <p:nvSpPr>
          <p:cNvPr id="15364" name="Bedeutung der Flora"/>
          <p:cNvSpPr txBox="1">
            <a:spLocks/>
          </p:cNvSpPr>
          <p:nvPr/>
        </p:nvSpPr>
        <p:spPr bwMode="auto">
          <a:xfrm>
            <a:off x="3419475" y="14288"/>
            <a:ext cx="575945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a:spcBef>
                <a:spcPct val="0"/>
              </a:spcBef>
              <a:buFontTx/>
              <a:buNone/>
            </a:pPr>
            <a:r>
              <a:rPr lang="de-DE" altLang="de-DE" sz="2800">
                <a:latin typeface="Arial" pitchFamily="34" charset="0"/>
                <a:ea typeface="Merriweather Bold"/>
                <a:cs typeface="Arial" pitchFamily="34" charset="0"/>
                <a:sym typeface="Merriweather Bold"/>
              </a:rPr>
              <a:t>Persönliche Schutzausrüstung</a:t>
            </a:r>
          </a:p>
          <a:p>
            <a:pPr eaLnBrk="1">
              <a:spcBef>
                <a:spcPct val="0"/>
              </a:spcBef>
              <a:buFontTx/>
              <a:buNone/>
            </a:pPr>
            <a:r>
              <a:rPr lang="de-DE" altLang="de-DE" sz="2000">
                <a:latin typeface="Arial" pitchFamily="34" charset="0"/>
                <a:ea typeface="Merriweather Bold"/>
                <a:cs typeface="Arial" pitchFamily="34" charset="0"/>
                <a:sym typeface="Merriweather Bold"/>
              </a:rPr>
              <a:t>Verschiedene PSA</a:t>
            </a:r>
            <a:r>
              <a:rPr lang="de-DE" altLang="de-DE" sz="4400" b="1">
                <a:latin typeface="Merriweather Bold"/>
                <a:ea typeface="Merriweather Bold"/>
                <a:cs typeface="Arial" pitchFamily="34" charset="0"/>
                <a:sym typeface="Merriweather Bold"/>
              </a:rPr>
              <a:t/>
            </a:r>
            <a:br>
              <a:rPr lang="de-DE" altLang="de-DE" sz="4400" b="1">
                <a:latin typeface="Merriweather Bold"/>
                <a:ea typeface="Merriweather Bold"/>
                <a:cs typeface="Arial" pitchFamily="34" charset="0"/>
                <a:sym typeface="Merriweather Bold"/>
              </a:rPr>
            </a:br>
            <a:endParaRPr lang="de-DE" altLang="de-DE" sz="4400">
              <a:latin typeface="Merriweather Bold"/>
              <a:ea typeface="Merriweather Bold"/>
              <a:cs typeface="Arial" pitchFamily="34" charset="0"/>
              <a:sym typeface="Merriweather Bold"/>
            </a:endParaRPr>
          </a:p>
        </p:txBody>
      </p:sp>
      <p:sp>
        <p:nvSpPr>
          <p:cNvPr id="23" name="Textfeld 22"/>
          <p:cNvSpPr txBox="1"/>
          <p:nvPr/>
        </p:nvSpPr>
        <p:spPr>
          <a:xfrm>
            <a:off x="0" y="994718"/>
            <a:ext cx="9144000"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a:spcBef>
                <a:spcPts val="0"/>
              </a:spcBef>
              <a:spcAft>
                <a:spcPts val="0"/>
              </a:spcAft>
              <a:defRPr/>
            </a:pPr>
            <a:r>
              <a:rPr lang="de-DE" sz="1400" kern="0" dirty="0">
                <a:latin typeface="Arial" charset="0"/>
                <a:ea typeface="+mj-ea"/>
                <a:cs typeface="Arial" pitchFamily="34" charset="0"/>
                <a:sym typeface="Times New Roman"/>
              </a:rPr>
              <a:t>Grundlagen</a:t>
            </a:r>
            <a:r>
              <a:rPr lang="de-DE" sz="1400" b="1" kern="0" dirty="0">
                <a:solidFill>
                  <a:srgbClr val="067EBB"/>
                </a:solidFill>
                <a:latin typeface="Arial" charset="0"/>
                <a:ea typeface="+mj-ea"/>
                <a:cs typeface="Arial" pitchFamily="34" charset="0"/>
                <a:sym typeface="Times New Roman"/>
              </a:rPr>
              <a:t>         </a:t>
            </a:r>
            <a:r>
              <a:rPr lang="de-DE" sz="1400" kern="0" dirty="0">
                <a:latin typeface="Arial" charset="0"/>
                <a:ea typeface="+mj-ea"/>
                <a:cs typeface="Arial" pitchFamily="34" charset="0"/>
                <a:sym typeface="Times New Roman"/>
              </a:rPr>
              <a:t>Regelwerke         Hepatitis-B-Impfung         </a:t>
            </a:r>
            <a:r>
              <a:rPr lang="de-DE" sz="1400" b="1" kern="0" dirty="0">
                <a:solidFill>
                  <a:srgbClr val="067EBB"/>
                </a:solidFill>
                <a:latin typeface="Arial" charset="0"/>
                <a:ea typeface="+mj-ea"/>
                <a:cs typeface="Arial" pitchFamily="34" charset="0"/>
                <a:sym typeface="Times New Roman"/>
              </a:rPr>
              <a:t>PSA</a:t>
            </a:r>
            <a:r>
              <a:rPr lang="de-DE" sz="1400" kern="0" dirty="0">
                <a:latin typeface="Arial" charset="0"/>
                <a:ea typeface="+mj-ea"/>
                <a:cs typeface="Arial" pitchFamily="34" charset="0"/>
                <a:sym typeface="Times New Roman"/>
              </a:rPr>
              <a:t>         Händehygiene         Verletzungsschutz</a:t>
            </a:r>
          </a:p>
        </p:txBody>
      </p:sp>
      <p:pic>
        <p:nvPicPr>
          <p:cNvPr id="15366" name="Picture 21" descr="neu-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4763" y="3619500"/>
            <a:ext cx="1857375" cy="139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Text Box 14"/>
          <p:cNvSpPr txBox="1">
            <a:spLocks noChangeArrowheads="1"/>
          </p:cNvSpPr>
          <p:nvPr/>
        </p:nvSpPr>
        <p:spPr bwMode="auto">
          <a:xfrm>
            <a:off x="179388" y="3284538"/>
            <a:ext cx="5329237" cy="2224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4" tIns="45717" rIns="91434" bIns="45717">
            <a:spAutoFit/>
          </a:bodyPr>
          <a:lstStyle>
            <a:lvl1pPr marL="187325" indent="-187325">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eaLnBrk="0" fontAlgn="base" hangingPunct="0">
              <a:spcBef>
                <a:spcPct val="0"/>
              </a:spcBef>
              <a:spcAft>
                <a:spcPct val="0"/>
              </a:spcAft>
              <a:defRPr sz="2400">
                <a:solidFill>
                  <a:schemeClr val="tx1"/>
                </a:solidFill>
                <a:latin typeface="Times New Roman" pitchFamily="18" charset="0"/>
              </a:defRPr>
            </a:lvl6pPr>
            <a:lvl7pPr eaLnBrk="0" fontAlgn="base" hangingPunct="0">
              <a:spcBef>
                <a:spcPct val="0"/>
              </a:spcBef>
              <a:spcAft>
                <a:spcPct val="0"/>
              </a:spcAft>
              <a:defRPr sz="2400">
                <a:solidFill>
                  <a:schemeClr val="tx1"/>
                </a:solidFill>
                <a:latin typeface="Times New Roman" pitchFamily="18" charset="0"/>
              </a:defRPr>
            </a:lvl7pPr>
            <a:lvl8pPr eaLnBrk="0" fontAlgn="base" hangingPunct="0">
              <a:spcBef>
                <a:spcPct val="0"/>
              </a:spcBef>
              <a:spcAft>
                <a:spcPct val="0"/>
              </a:spcAft>
              <a:defRPr sz="2400">
                <a:solidFill>
                  <a:schemeClr val="tx1"/>
                </a:solidFill>
                <a:latin typeface="Times New Roman" pitchFamily="18" charset="0"/>
              </a:defRPr>
            </a:lvl8pPr>
            <a:lvl9pPr eaLnBrk="0" fontAlgn="base" hangingPunct="0">
              <a:spcBef>
                <a:spcPct val="0"/>
              </a:spcBef>
              <a:spcAft>
                <a:spcPct val="0"/>
              </a:spcAft>
              <a:defRPr sz="2400">
                <a:solidFill>
                  <a:schemeClr val="tx1"/>
                </a:solidFill>
                <a:latin typeface="Times New Roman" pitchFamily="18" charset="0"/>
              </a:defRPr>
            </a:lvl9pPr>
          </a:lstStyle>
          <a:p>
            <a:pPr>
              <a:spcAft>
                <a:spcPts val="600"/>
              </a:spcAft>
              <a:defRPr/>
            </a:pPr>
            <a:r>
              <a:rPr lang="de-DE" sz="1800" b="1" dirty="0" smtClean="0">
                <a:solidFill>
                  <a:srgbClr val="0070C0"/>
                </a:solidFill>
                <a:latin typeface="Arial" charset="0"/>
                <a:sym typeface="Wingdings" pitchFamily="2" charset="2"/>
              </a:rPr>
              <a:t>Schutzhandschuhe</a:t>
            </a:r>
          </a:p>
          <a:p>
            <a:pPr marL="285750" indent="-285750">
              <a:spcBef>
                <a:spcPts val="300"/>
              </a:spcBef>
              <a:buClr>
                <a:srgbClr val="067EBB"/>
              </a:buClr>
              <a:buSzPct val="180000"/>
              <a:buFont typeface="Arial" pitchFamily="34" charset="0"/>
              <a:buChar char="•"/>
              <a:defRPr/>
            </a:pPr>
            <a:r>
              <a:rPr lang="de-DE" sz="1800" err="1" smtClean="0">
                <a:latin typeface="Arial" pitchFamily="34" charset="0"/>
                <a:sym typeface="Wingdings" pitchFamily="2" charset="2"/>
              </a:rPr>
              <a:t>Keimarme</a:t>
            </a:r>
            <a:r>
              <a:rPr lang="de-DE" sz="1800" smtClean="0">
                <a:latin typeface="Arial" pitchFamily="34" charset="0"/>
                <a:sym typeface="Wingdings" pitchFamily="2" charset="2"/>
              </a:rPr>
              <a:t> Einmalhandschuhe </a:t>
            </a:r>
            <a:r>
              <a:rPr lang="de-DE" sz="1800" dirty="0" smtClean="0">
                <a:latin typeface="Arial" pitchFamily="34" charset="0"/>
                <a:sym typeface="Wingdings" pitchFamily="2" charset="2"/>
              </a:rPr>
              <a:t>als Kontaminationsschutz.</a:t>
            </a:r>
          </a:p>
          <a:p>
            <a:pPr marL="285750" indent="-285750">
              <a:spcBef>
                <a:spcPts val="300"/>
              </a:spcBef>
              <a:buClr>
                <a:srgbClr val="067EBB"/>
              </a:buClr>
              <a:buSzPct val="180000"/>
              <a:buFont typeface="Arial" pitchFamily="34" charset="0"/>
              <a:buChar char="•"/>
              <a:defRPr/>
            </a:pPr>
            <a:r>
              <a:rPr lang="de-DE" sz="1800" dirty="0" smtClean="0">
                <a:latin typeface="Arial" pitchFamily="34" charset="0"/>
                <a:sym typeface="Wingdings" pitchFamily="2" charset="2"/>
              </a:rPr>
              <a:t>Wenn Kontakt mit infektiösen Substanzen möglich ist.</a:t>
            </a:r>
          </a:p>
          <a:p>
            <a:pPr marL="285750" indent="-285750">
              <a:spcBef>
                <a:spcPts val="300"/>
              </a:spcBef>
              <a:buClr>
                <a:srgbClr val="067EBB"/>
              </a:buClr>
              <a:buSzPct val="180000"/>
              <a:buFont typeface="Arial" pitchFamily="34" charset="0"/>
              <a:buChar char="•"/>
              <a:defRPr/>
            </a:pPr>
            <a:r>
              <a:rPr lang="de-DE" sz="1800" dirty="0" smtClean="0">
                <a:latin typeface="Arial" pitchFamily="34" charset="0"/>
                <a:sym typeface="Wingdings" pitchFamily="2" charset="2"/>
              </a:rPr>
              <a:t>Werden nach Gebrauch als kontaminierter Abfall entsorgt.</a:t>
            </a:r>
          </a:p>
        </p:txBody>
      </p:sp>
      <p:pic>
        <p:nvPicPr>
          <p:cNvPr id="15368" name="Picture 3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10413" y="3619500"/>
            <a:ext cx="1863725" cy="1393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9" name="Picture 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10413" y="1822450"/>
            <a:ext cx="1854200" cy="1390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70" name="Picture 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76825" y="1822450"/>
            <a:ext cx="1865313" cy="1390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89" name="Text Box 17"/>
          <p:cNvSpPr txBox="1">
            <a:spLocks noChangeArrowheads="1"/>
          </p:cNvSpPr>
          <p:nvPr/>
        </p:nvSpPr>
        <p:spPr bwMode="auto">
          <a:xfrm>
            <a:off x="179388" y="3044825"/>
            <a:ext cx="6337300" cy="1392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4" tIns="45717" rIns="91434" bIns="45717">
            <a:spAutoFit/>
          </a:bodyPr>
          <a:lstStyle>
            <a:lvl1pPr marL="187325" indent="-187325">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eaLnBrk="0" fontAlgn="base" hangingPunct="0">
              <a:spcBef>
                <a:spcPct val="0"/>
              </a:spcBef>
              <a:spcAft>
                <a:spcPct val="0"/>
              </a:spcAft>
              <a:defRPr sz="2400">
                <a:solidFill>
                  <a:schemeClr val="tx1"/>
                </a:solidFill>
                <a:latin typeface="Times New Roman" pitchFamily="18" charset="0"/>
              </a:defRPr>
            </a:lvl6pPr>
            <a:lvl7pPr eaLnBrk="0" fontAlgn="base" hangingPunct="0">
              <a:spcBef>
                <a:spcPct val="0"/>
              </a:spcBef>
              <a:spcAft>
                <a:spcPct val="0"/>
              </a:spcAft>
              <a:defRPr sz="2400">
                <a:solidFill>
                  <a:schemeClr val="tx1"/>
                </a:solidFill>
                <a:latin typeface="Times New Roman" pitchFamily="18" charset="0"/>
              </a:defRPr>
            </a:lvl7pPr>
            <a:lvl8pPr eaLnBrk="0" fontAlgn="base" hangingPunct="0">
              <a:spcBef>
                <a:spcPct val="0"/>
              </a:spcBef>
              <a:spcAft>
                <a:spcPct val="0"/>
              </a:spcAft>
              <a:defRPr sz="2400">
                <a:solidFill>
                  <a:schemeClr val="tx1"/>
                </a:solidFill>
                <a:latin typeface="Times New Roman" pitchFamily="18" charset="0"/>
              </a:defRPr>
            </a:lvl8pPr>
            <a:lvl9pPr eaLnBrk="0" fontAlgn="base" hangingPunct="0">
              <a:spcBef>
                <a:spcPct val="0"/>
              </a:spcBef>
              <a:spcAft>
                <a:spcPct val="0"/>
              </a:spcAft>
              <a:defRPr sz="2400">
                <a:solidFill>
                  <a:schemeClr val="tx1"/>
                </a:solidFill>
                <a:latin typeface="Times New Roman" pitchFamily="18" charset="0"/>
              </a:defRPr>
            </a:lvl9pPr>
          </a:lstStyle>
          <a:p>
            <a:pPr>
              <a:spcAft>
                <a:spcPts val="600"/>
              </a:spcAft>
              <a:buFont typeface="Wingdings" pitchFamily="2" charset="2"/>
              <a:buNone/>
              <a:defRPr/>
            </a:pPr>
            <a:r>
              <a:rPr lang="de-DE" sz="1800" b="1" dirty="0" smtClean="0">
                <a:solidFill>
                  <a:srgbClr val="0070C0"/>
                </a:solidFill>
                <a:latin typeface="Arial" charset="0"/>
                <a:sym typeface="Wingdings" pitchFamily="2" charset="2"/>
              </a:rPr>
              <a:t>Flüssigkeitsdichte Schürze</a:t>
            </a:r>
          </a:p>
          <a:p>
            <a:pPr marL="285750" indent="-285750">
              <a:spcBef>
                <a:spcPts val="300"/>
              </a:spcBef>
              <a:buClr>
                <a:srgbClr val="067EBB"/>
              </a:buClr>
              <a:buSzPct val="180000"/>
              <a:buFont typeface="Arial" pitchFamily="34" charset="0"/>
              <a:buChar char="•"/>
              <a:defRPr/>
            </a:pPr>
            <a:r>
              <a:rPr lang="de-DE" sz="1800" dirty="0" smtClean="0">
                <a:latin typeface="Arial" pitchFamily="34" charset="0"/>
                <a:sym typeface="Wingdings" pitchFamily="2" charset="2"/>
              </a:rPr>
              <a:t>Bei Reinigungs- und Desinfektionsarbeiten.</a:t>
            </a:r>
          </a:p>
          <a:p>
            <a:pPr marL="285750" indent="-285750">
              <a:spcBef>
                <a:spcPts val="300"/>
              </a:spcBef>
              <a:buClr>
                <a:srgbClr val="067EBB"/>
              </a:buClr>
              <a:buSzPct val="180000"/>
              <a:buFont typeface="Arial" pitchFamily="34" charset="0"/>
              <a:buChar char="•"/>
              <a:defRPr/>
            </a:pPr>
            <a:r>
              <a:rPr lang="de-DE" sz="1800" dirty="0" smtClean="0">
                <a:latin typeface="Arial" pitchFamily="34" charset="0"/>
                <a:sym typeface="Wingdings" pitchFamily="2" charset="2"/>
              </a:rPr>
              <a:t>Bei pflegerischen Arbeiten mit Kontaminationsgefahr.</a:t>
            </a:r>
          </a:p>
          <a:p>
            <a:pPr marL="285750" indent="-285750">
              <a:spcBef>
                <a:spcPts val="300"/>
              </a:spcBef>
              <a:buClr>
                <a:srgbClr val="067EBB"/>
              </a:buClr>
              <a:buSzPct val="180000"/>
              <a:buFont typeface="Arial" pitchFamily="34" charset="0"/>
              <a:buChar char="•"/>
              <a:defRPr/>
            </a:pPr>
            <a:r>
              <a:rPr lang="de-DE" sz="1800" dirty="0" smtClean="0">
                <a:latin typeface="Arial" pitchFamily="34" charset="0"/>
                <a:sym typeface="Wingdings" pitchFamily="2" charset="2"/>
              </a:rPr>
              <a:t>Einmalmaterial.</a:t>
            </a:r>
          </a:p>
        </p:txBody>
      </p:sp>
      <p:sp>
        <p:nvSpPr>
          <p:cNvPr id="54290" name="Text Box 18"/>
          <p:cNvSpPr txBox="1">
            <a:spLocks noChangeArrowheads="1"/>
          </p:cNvSpPr>
          <p:nvPr/>
        </p:nvSpPr>
        <p:spPr bwMode="auto">
          <a:xfrm>
            <a:off x="179388" y="4556125"/>
            <a:ext cx="6624637" cy="1393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4" tIns="45717" rIns="91434" bIns="45717">
            <a:spAutoFit/>
          </a:bodyPr>
          <a:lstStyle>
            <a:lvl1pPr marL="187325" indent="-187325">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eaLnBrk="0" fontAlgn="base" hangingPunct="0">
              <a:spcBef>
                <a:spcPct val="0"/>
              </a:spcBef>
              <a:spcAft>
                <a:spcPct val="0"/>
              </a:spcAft>
              <a:defRPr sz="2400">
                <a:solidFill>
                  <a:schemeClr val="tx1"/>
                </a:solidFill>
                <a:latin typeface="Times New Roman" pitchFamily="18" charset="0"/>
              </a:defRPr>
            </a:lvl6pPr>
            <a:lvl7pPr eaLnBrk="0" fontAlgn="base" hangingPunct="0">
              <a:spcBef>
                <a:spcPct val="0"/>
              </a:spcBef>
              <a:spcAft>
                <a:spcPct val="0"/>
              </a:spcAft>
              <a:defRPr sz="2400">
                <a:solidFill>
                  <a:schemeClr val="tx1"/>
                </a:solidFill>
                <a:latin typeface="Times New Roman" pitchFamily="18" charset="0"/>
              </a:defRPr>
            </a:lvl7pPr>
            <a:lvl8pPr eaLnBrk="0" fontAlgn="base" hangingPunct="0">
              <a:spcBef>
                <a:spcPct val="0"/>
              </a:spcBef>
              <a:spcAft>
                <a:spcPct val="0"/>
              </a:spcAft>
              <a:defRPr sz="2400">
                <a:solidFill>
                  <a:schemeClr val="tx1"/>
                </a:solidFill>
                <a:latin typeface="Times New Roman" pitchFamily="18" charset="0"/>
              </a:defRPr>
            </a:lvl8pPr>
            <a:lvl9pPr eaLnBrk="0" fontAlgn="base" hangingPunct="0">
              <a:spcBef>
                <a:spcPct val="0"/>
              </a:spcBef>
              <a:spcAft>
                <a:spcPct val="0"/>
              </a:spcAft>
              <a:defRPr sz="2400">
                <a:solidFill>
                  <a:schemeClr val="tx1"/>
                </a:solidFill>
                <a:latin typeface="Times New Roman" pitchFamily="18" charset="0"/>
              </a:defRPr>
            </a:lvl9pPr>
          </a:lstStyle>
          <a:p>
            <a:pPr>
              <a:spcAft>
                <a:spcPts val="600"/>
              </a:spcAft>
              <a:defRPr/>
            </a:pPr>
            <a:r>
              <a:rPr lang="de-DE" sz="1800" b="1" dirty="0" smtClean="0">
                <a:solidFill>
                  <a:srgbClr val="0070C0"/>
                </a:solidFill>
                <a:latin typeface="Arial" charset="0"/>
                <a:sym typeface="Wingdings" pitchFamily="2" charset="2"/>
              </a:rPr>
              <a:t>Langärmlige Schutzkittel</a:t>
            </a:r>
          </a:p>
          <a:p>
            <a:pPr marL="285750" indent="-285750">
              <a:spcBef>
                <a:spcPts val="300"/>
              </a:spcBef>
              <a:buClr>
                <a:srgbClr val="067EBB"/>
              </a:buClr>
              <a:buSzPct val="180000"/>
              <a:buFont typeface="Arial" pitchFamily="34" charset="0"/>
              <a:buChar char="•"/>
              <a:defRPr/>
            </a:pPr>
            <a:r>
              <a:rPr lang="de-DE" sz="1800" dirty="0" smtClean="0">
                <a:latin typeface="Arial" pitchFamily="34" charset="0"/>
                <a:sym typeface="Wingdings" pitchFamily="2" charset="2"/>
              </a:rPr>
              <a:t>Bei pflegerischer Betreuung infektiöser Bewohner.</a:t>
            </a:r>
          </a:p>
          <a:p>
            <a:pPr marL="285750" indent="-285750">
              <a:spcBef>
                <a:spcPts val="300"/>
              </a:spcBef>
              <a:buClr>
                <a:srgbClr val="067EBB"/>
              </a:buClr>
              <a:buSzPct val="180000"/>
              <a:buFont typeface="Arial" pitchFamily="34" charset="0"/>
              <a:buChar char="•"/>
              <a:defRPr/>
            </a:pPr>
            <a:r>
              <a:rPr lang="de-DE" sz="1800" dirty="0" smtClean="0">
                <a:latin typeface="Arial" pitchFamily="34" charset="0"/>
                <a:sym typeface="Wingdings" pitchFamily="2" charset="2"/>
              </a:rPr>
              <a:t>Bei pflegerischen Arbeiten mit Kontaminationsgefahr.</a:t>
            </a:r>
          </a:p>
          <a:p>
            <a:pPr marL="285750" indent="-285750">
              <a:spcBef>
                <a:spcPts val="300"/>
              </a:spcBef>
              <a:buClr>
                <a:srgbClr val="067EBB"/>
              </a:buClr>
              <a:buSzPct val="180000"/>
              <a:buFont typeface="Arial" pitchFamily="34" charset="0"/>
              <a:buChar char="•"/>
              <a:defRPr/>
            </a:pPr>
            <a:r>
              <a:rPr lang="de-DE" sz="1800" dirty="0" smtClean="0">
                <a:latin typeface="Arial" pitchFamily="34" charset="0"/>
                <a:sym typeface="Wingdings" pitchFamily="2" charset="2"/>
              </a:rPr>
              <a:t>Mögl. Einmalmaterial.</a:t>
            </a:r>
          </a:p>
        </p:txBody>
      </p:sp>
      <p:sp>
        <p:nvSpPr>
          <p:cNvPr id="16388" name="Foliennummernplatzhalter 4"/>
          <p:cNvSpPr>
            <a:spLocks noGrp="1"/>
          </p:cNvSpPr>
          <p:nvPr>
            <p:ph type="sldNum" sz="quarter" idx="12"/>
          </p:nvPr>
        </p:nvSpPr>
        <p:spPr>
          <a:noFill/>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de-DE" sz="1400" smtClean="0">
                <a:latin typeface="Arial" pitchFamily="34" charset="0"/>
              </a:rPr>
              <a:t>Seite </a:t>
            </a:r>
            <a:fld id="{F9A61D9E-13C8-4FAE-AD3F-76323468B6F7}" type="slidenum">
              <a:rPr lang="de-DE" altLang="de-DE" sz="1400" smtClean="0">
                <a:latin typeface="Arial" pitchFamily="34" charset="0"/>
              </a:rPr>
              <a:pPr>
                <a:spcBef>
                  <a:spcPct val="0"/>
                </a:spcBef>
                <a:buFontTx/>
                <a:buNone/>
              </a:pPr>
              <a:t>9</a:t>
            </a:fld>
            <a:r>
              <a:rPr lang="de-DE" altLang="de-DE" sz="1400" smtClean="0">
                <a:latin typeface="Arial" pitchFamily="34" charset="0"/>
              </a:rPr>
              <a:t> / </a:t>
            </a:r>
            <a:r>
              <a:rPr lang="de-DE" altLang="de-DE" sz="1400" smtClean="0">
                <a:latin typeface="Arial" pitchFamily="34" charset="0"/>
              </a:rPr>
              <a:t>25</a:t>
            </a:r>
            <a:endParaRPr lang="de-DE" altLang="de-DE" sz="1400" smtClean="0">
              <a:latin typeface="Arial" pitchFamily="34" charset="0"/>
            </a:endParaRPr>
          </a:p>
        </p:txBody>
      </p:sp>
      <p:sp>
        <p:nvSpPr>
          <p:cNvPr id="16389" name="Bedeutung der Flora"/>
          <p:cNvSpPr txBox="1">
            <a:spLocks/>
          </p:cNvSpPr>
          <p:nvPr/>
        </p:nvSpPr>
        <p:spPr bwMode="auto">
          <a:xfrm>
            <a:off x="3419475" y="14288"/>
            <a:ext cx="575945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a:spcBef>
                <a:spcPct val="0"/>
              </a:spcBef>
              <a:buFontTx/>
              <a:buNone/>
            </a:pPr>
            <a:r>
              <a:rPr lang="de-DE" altLang="de-DE" sz="2800">
                <a:latin typeface="Arial" pitchFamily="34" charset="0"/>
                <a:ea typeface="Merriweather Bold"/>
                <a:cs typeface="Arial" pitchFamily="34" charset="0"/>
                <a:sym typeface="Merriweather Bold"/>
              </a:rPr>
              <a:t>Persönliche Schutzausrüstung</a:t>
            </a:r>
          </a:p>
          <a:p>
            <a:pPr eaLnBrk="1">
              <a:spcBef>
                <a:spcPct val="0"/>
              </a:spcBef>
              <a:buFontTx/>
              <a:buNone/>
            </a:pPr>
            <a:r>
              <a:rPr lang="de-DE" altLang="de-DE" sz="2000">
                <a:latin typeface="Arial" pitchFamily="34" charset="0"/>
                <a:ea typeface="Merriweather Bold"/>
                <a:cs typeface="Arial" pitchFamily="34" charset="0"/>
                <a:sym typeface="Merriweather Bold"/>
              </a:rPr>
              <a:t>Verschiedene PSA</a:t>
            </a:r>
            <a:r>
              <a:rPr lang="de-DE" altLang="de-DE" sz="4400" b="1">
                <a:latin typeface="Merriweather Bold"/>
                <a:ea typeface="Merriweather Bold"/>
                <a:cs typeface="Arial" pitchFamily="34" charset="0"/>
                <a:sym typeface="Merriweather Bold"/>
              </a:rPr>
              <a:t/>
            </a:r>
            <a:br>
              <a:rPr lang="de-DE" altLang="de-DE" sz="4400" b="1">
                <a:latin typeface="Merriweather Bold"/>
                <a:ea typeface="Merriweather Bold"/>
                <a:cs typeface="Arial" pitchFamily="34" charset="0"/>
                <a:sym typeface="Merriweather Bold"/>
              </a:rPr>
            </a:br>
            <a:endParaRPr lang="de-DE" altLang="de-DE" sz="4400">
              <a:latin typeface="Merriweather Bold"/>
              <a:ea typeface="Merriweather Bold"/>
              <a:cs typeface="Arial" pitchFamily="34" charset="0"/>
              <a:sym typeface="Merriweather Bold"/>
            </a:endParaRPr>
          </a:p>
        </p:txBody>
      </p:sp>
      <p:pic>
        <p:nvPicPr>
          <p:cNvPr id="16390" name="Picture 16" descr="Abb 9-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6325" y="3032125"/>
            <a:ext cx="1266825" cy="190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1" name="Picture 102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96188" y="3933825"/>
            <a:ext cx="1266825" cy="1908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Text Box 15"/>
          <p:cNvSpPr txBox="1">
            <a:spLocks noChangeArrowheads="1"/>
          </p:cNvSpPr>
          <p:nvPr/>
        </p:nvSpPr>
        <p:spPr bwMode="auto">
          <a:xfrm>
            <a:off x="179388" y="1547813"/>
            <a:ext cx="6408737" cy="139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4" tIns="45717" rIns="91434" bIns="45717">
            <a:spAutoFit/>
          </a:bodyPr>
          <a:lstStyle>
            <a:lvl1pPr marL="187325" indent="-187325">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eaLnBrk="0" fontAlgn="base" hangingPunct="0">
              <a:spcBef>
                <a:spcPct val="0"/>
              </a:spcBef>
              <a:spcAft>
                <a:spcPct val="0"/>
              </a:spcAft>
              <a:defRPr sz="2400">
                <a:solidFill>
                  <a:schemeClr val="tx1"/>
                </a:solidFill>
                <a:latin typeface="Times New Roman" pitchFamily="18" charset="0"/>
              </a:defRPr>
            </a:lvl6pPr>
            <a:lvl7pPr eaLnBrk="0" fontAlgn="base" hangingPunct="0">
              <a:spcBef>
                <a:spcPct val="0"/>
              </a:spcBef>
              <a:spcAft>
                <a:spcPct val="0"/>
              </a:spcAft>
              <a:defRPr sz="2400">
                <a:solidFill>
                  <a:schemeClr val="tx1"/>
                </a:solidFill>
                <a:latin typeface="Times New Roman" pitchFamily="18" charset="0"/>
              </a:defRPr>
            </a:lvl7pPr>
            <a:lvl8pPr eaLnBrk="0" fontAlgn="base" hangingPunct="0">
              <a:spcBef>
                <a:spcPct val="0"/>
              </a:spcBef>
              <a:spcAft>
                <a:spcPct val="0"/>
              </a:spcAft>
              <a:defRPr sz="2400">
                <a:solidFill>
                  <a:schemeClr val="tx1"/>
                </a:solidFill>
                <a:latin typeface="Times New Roman" pitchFamily="18" charset="0"/>
              </a:defRPr>
            </a:lvl8pPr>
            <a:lvl9pPr eaLnBrk="0" fontAlgn="base" hangingPunct="0">
              <a:spcBef>
                <a:spcPct val="0"/>
              </a:spcBef>
              <a:spcAft>
                <a:spcPct val="0"/>
              </a:spcAft>
              <a:defRPr sz="2400">
                <a:solidFill>
                  <a:schemeClr val="tx1"/>
                </a:solidFill>
                <a:latin typeface="Times New Roman" pitchFamily="18" charset="0"/>
              </a:defRPr>
            </a:lvl9pPr>
          </a:lstStyle>
          <a:p>
            <a:pPr>
              <a:spcAft>
                <a:spcPts val="600"/>
              </a:spcAft>
              <a:buFont typeface="Wingdings" pitchFamily="2" charset="2"/>
              <a:buNone/>
              <a:defRPr/>
            </a:pPr>
            <a:r>
              <a:rPr lang="de-DE" sz="1800" b="1" dirty="0" smtClean="0">
                <a:solidFill>
                  <a:srgbClr val="0070C0"/>
                </a:solidFill>
                <a:latin typeface="Arial" charset="0"/>
                <a:sym typeface="Wingdings" pitchFamily="2" charset="2"/>
              </a:rPr>
              <a:t>Sterile Handschuhe</a:t>
            </a:r>
          </a:p>
          <a:p>
            <a:pPr marL="285750" indent="-285750">
              <a:spcBef>
                <a:spcPts val="300"/>
              </a:spcBef>
              <a:buClr>
                <a:srgbClr val="067EBB"/>
              </a:buClr>
              <a:buSzPct val="180000"/>
              <a:buFont typeface="Arial" pitchFamily="34" charset="0"/>
              <a:buChar char="•"/>
              <a:defRPr/>
            </a:pPr>
            <a:r>
              <a:rPr lang="de-DE" sz="1800" dirty="0" smtClean="0">
                <a:latin typeface="Arial" pitchFamily="34" charset="0"/>
                <a:sym typeface="Wingdings" pitchFamily="2" charset="2"/>
              </a:rPr>
              <a:t>Keimfreie Einmalhandschuhe als Kontaminationsschutz.</a:t>
            </a:r>
          </a:p>
          <a:p>
            <a:pPr marL="285750" indent="-285750">
              <a:spcBef>
                <a:spcPts val="300"/>
              </a:spcBef>
              <a:buClr>
                <a:srgbClr val="067EBB"/>
              </a:buClr>
              <a:buSzPct val="180000"/>
              <a:buFont typeface="Arial" pitchFamily="34" charset="0"/>
              <a:buChar char="•"/>
              <a:defRPr/>
            </a:pPr>
            <a:r>
              <a:rPr lang="de-DE" sz="1800" dirty="0" smtClean="0">
                <a:latin typeface="Arial" pitchFamily="34" charset="0"/>
                <a:sym typeface="Wingdings" pitchFamily="2" charset="2"/>
              </a:rPr>
              <a:t>Bei aseptisch durchzuführenden Maßnahmen.</a:t>
            </a:r>
          </a:p>
          <a:p>
            <a:pPr marL="285750" indent="-285750">
              <a:spcBef>
                <a:spcPts val="300"/>
              </a:spcBef>
              <a:buClr>
                <a:srgbClr val="067EBB"/>
              </a:buClr>
              <a:buSzPct val="180000"/>
              <a:buFont typeface="Arial" pitchFamily="34" charset="0"/>
              <a:buChar char="•"/>
              <a:defRPr/>
            </a:pPr>
            <a:r>
              <a:rPr lang="de-DE" sz="1800" dirty="0" smtClean="0">
                <a:latin typeface="Arial" pitchFamily="34" charset="0"/>
                <a:sym typeface="Wingdings" pitchFamily="2" charset="2"/>
              </a:rPr>
              <a:t>Werden nach Gebrauch als kontaminierter Abfall entsorgt.</a:t>
            </a:r>
          </a:p>
        </p:txBody>
      </p:sp>
      <p:pic>
        <p:nvPicPr>
          <p:cNvPr id="16393" name="Picture 16" descr="Handschuh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19900" y="1557338"/>
            <a:ext cx="1712913" cy="1281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Textfeld 29"/>
          <p:cNvSpPr txBox="1"/>
          <p:nvPr/>
        </p:nvSpPr>
        <p:spPr>
          <a:xfrm>
            <a:off x="0" y="994718"/>
            <a:ext cx="9144000"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a:spcBef>
                <a:spcPts val="0"/>
              </a:spcBef>
              <a:spcAft>
                <a:spcPts val="0"/>
              </a:spcAft>
              <a:defRPr/>
            </a:pPr>
            <a:r>
              <a:rPr lang="de-DE" sz="1400" kern="0" dirty="0">
                <a:latin typeface="Arial" charset="0"/>
                <a:ea typeface="+mj-ea"/>
                <a:cs typeface="Arial" pitchFamily="34" charset="0"/>
                <a:sym typeface="Times New Roman"/>
              </a:rPr>
              <a:t>Grundlagen</a:t>
            </a:r>
            <a:r>
              <a:rPr lang="de-DE" sz="1400" b="1" kern="0" dirty="0">
                <a:solidFill>
                  <a:srgbClr val="067EBB"/>
                </a:solidFill>
                <a:latin typeface="Arial" charset="0"/>
                <a:ea typeface="+mj-ea"/>
                <a:cs typeface="Arial" pitchFamily="34" charset="0"/>
                <a:sym typeface="Times New Roman"/>
              </a:rPr>
              <a:t>         </a:t>
            </a:r>
            <a:r>
              <a:rPr lang="de-DE" sz="1400" kern="0" dirty="0">
                <a:latin typeface="Arial" charset="0"/>
                <a:ea typeface="+mj-ea"/>
                <a:cs typeface="Arial" pitchFamily="34" charset="0"/>
                <a:sym typeface="Times New Roman"/>
              </a:rPr>
              <a:t>Regelwerke         Hepatitis-B-Impfung         </a:t>
            </a:r>
            <a:r>
              <a:rPr lang="de-DE" sz="1400" b="1" kern="0" dirty="0">
                <a:solidFill>
                  <a:srgbClr val="067EBB"/>
                </a:solidFill>
                <a:latin typeface="Arial" charset="0"/>
                <a:ea typeface="+mj-ea"/>
                <a:cs typeface="Arial" pitchFamily="34" charset="0"/>
                <a:sym typeface="Times New Roman"/>
              </a:rPr>
              <a:t>PSA</a:t>
            </a:r>
            <a:r>
              <a:rPr lang="de-DE" sz="1400" kern="0" dirty="0">
                <a:latin typeface="Arial" charset="0"/>
                <a:ea typeface="+mj-ea"/>
                <a:cs typeface="Arial" pitchFamily="34" charset="0"/>
                <a:sym typeface="Times New Roman"/>
              </a:rPr>
              <a:t>         Händehygiene         Verletzungsschutz</a:t>
            </a:r>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Foliennummernplatzhalter 1"/>
          <p:cNvSpPr>
            <a:spLocks noGrp="1"/>
          </p:cNvSpPr>
          <p:nvPr>
            <p:ph type="sldNum" sz="quarter" idx="12"/>
          </p:nvPr>
        </p:nvSpPr>
        <p:spPr>
          <a:noFill/>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de-DE" sz="1400" smtClean="0">
                <a:latin typeface="Arial" pitchFamily="34" charset="0"/>
              </a:rPr>
              <a:t>Seite </a:t>
            </a:r>
            <a:fld id="{8ECFE08E-8F7B-43CB-9BBE-3DBD54EB751C}" type="slidenum">
              <a:rPr lang="de-DE" altLang="de-DE" sz="1400" smtClean="0">
                <a:latin typeface="Arial" pitchFamily="34" charset="0"/>
              </a:rPr>
              <a:pPr>
                <a:spcBef>
                  <a:spcPct val="0"/>
                </a:spcBef>
                <a:buFontTx/>
                <a:buNone/>
              </a:pPr>
              <a:t>10</a:t>
            </a:fld>
            <a:r>
              <a:rPr lang="de-DE" altLang="de-DE" sz="1400" smtClean="0">
                <a:latin typeface="Arial" pitchFamily="34" charset="0"/>
              </a:rPr>
              <a:t> / </a:t>
            </a:r>
            <a:r>
              <a:rPr lang="de-DE" altLang="de-DE" sz="1400" smtClean="0">
                <a:latin typeface="Arial" pitchFamily="34" charset="0"/>
              </a:rPr>
              <a:t>25</a:t>
            </a:r>
            <a:endParaRPr lang="de-DE" altLang="de-DE" sz="1400" smtClean="0">
              <a:latin typeface="Arial" pitchFamily="34" charset="0"/>
            </a:endParaRPr>
          </a:p>
        </p:txBody>
      </p:sp>
      <p:sp>
        <p:nvSpPr>
          <p:cNvPr id="5" name="Text Box 21"/>
          <p:cNvSpPr txBox="1">
            <a:spLocks noChangeArrowheads="1"/>
          </p:cNvSpPr>
          <p:nvPr/>
        </p:nvSpPr>
        <p:spPr bwMode="auto">
          <a:xfrm>
            <a:off x="179388" y="1556445"/>
            <a:ext cx="5976937" cy="2160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4" tIns="45717" rIns="91434" bIns="45717"/>
          <a:lstStyle>
            <a:lvl1pPr marL="187325" indent="-187325">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eaLnBrk="0" fontAlgn="base" hangingPunct="0">
              <a:spcBef>
                <a:spcPct val="0"/>
              </a:spcBef>
              <a:spcAft>
                <a:spcPct val="0"/>
              </a:spcAft>
              <a:defRPr sz="2400">
                <a:solidFill>
                  <a:schemeClr val="tx1"/>
                </a:solidFill>
                <a:latin typeface="Times New Roman" pitchFamily="18" charset="0"/>
              </a:defRPr>
            </a:lvl6pPr>
            <a:lvl7pPr eaLnBrk="0" fontAlgn="base" hangingPunct="0">
              <a:spcBef>
                <a:spcPct val="0"/>
              </a:spcBef>
              <a:spcAft>
                <a:spcPct val="0"/>
              </a:spcAft>
              <a:defRPr sz="2400">
                <a:solidFill>
                  <a:schemeClr val="tx1"/>
                </a:solidFill>
                <a:latin typeface="Times New Roman" pitchFamily="18" charset="0"/>
              </a:defRPr>
            </a:lvl7pPr>
            <a:lvl8pPr eaLnBrk="0" fontAlgn="base" hangingPunct="0">
              <a:spcBef>
                <a:spcPct val="0"/>
              </a:spcBef>
              <a:spcAft>
                <a:spcPct val="0"/>
              </a:spcAft>
              <a:defRPr sz="2400">
                <a:solidFill>
                  <a:schemeClr val="tx1"/>
                </a:solidFill>
                <a:latin typeface="Times New Roman" pitchFamily="18" charset="0"/>
              </a:defRPr>
            </a:lvl8pPr>
            <a:lvl9pPr eaLnBrk="0" fontAlgn="base" hangingPunct="0">
              <a:spcBef>
                <a:spcPct val="0"/>
              </a:spcBef>
              <a:spcAft>
                <a:spcPct val="0"/>
              </a:spcAft>
              <a:defRPr sz="2400">
                <a:solidFill>
                  <a:schemeClr val="tx1"/>
                </a:solidFill>
                <a:latin typeface="Times New Roman" pitchFamily="18" charset="0"/>
              </a:defRPr>
            </a:lvl9pPr>
          </a:lstStyle>
          <a:p>
            <a:pPr>
              <a:spcAft>
                <a:spcPts val="600"/>
              </a:spcAft>
              <a:buFont typeface="Wingdings" pitchFamily="2" charset="2"/>
              <a:buNone/>
              <a:defRPr/>
            </a:pPr>
            <a:r>
              <a:rPr lang="de-DE" sz="1800" b="1" smtClean="0">
                <a:solidFill>
                  <a:srgbClr val="0070C0"/>
                </a:solidFill>
                <a:latin typeface="Arial" charset="0"/>
                <a:sym typeface="Wingdings" pitchFamily="2" charset="2"/>
              </a:rPr>
              <a:t>Mund-Nasenschutz</a:t>
            </a:r>
            <a:endParaRPr lang="de-DE" sz="1600" b="1" dirty="0" smtClean="0">
              <a:solidFill>
                <a:schemeClr val="accent2"/>
              </a:solidFill>
              <a:latin typeface="Arial" charset="0"/>
              <a:sym typeface="Wingdings" pitchFamily="2" charset="2"/>
            </a:endParaRPr>
          </a:p>
          <a:p>
            <a:pPr marL="285750" indent="-285750">
              <a:spcBef>
                <a:spcPts val="300"/>
              </a:spcBef>
              <a:buClr>
                <a:srgbClr val="067EBB"/>
              </a:buClr>
              <a:buSzPct val="180000"/>
              <a:buFont typeface="Arial" pitchFamily="34" charset="0"/>
              <a:buChar char="•"/>
              <a:defRPr/>
            </a:pPr>
            <a:r>
              <a:rPr lang="de-DE" sz="1800" dirty="0" smtClean="0">
                <a:latin typeface="Arial" pitchFamily="34" charset="0"/>
                <a:sym typeface="Wingdings" pitchFamily="2" charset="2"/>
              </a:rPr>
              <a:t>Bei pflegerischer Betreuung infektiöser Bewohner.</a:t>
            </a:r>
          </a:p>
          <a:p>
            <a:pPr marL="285750" indent="-285750">
              <a:spcBef>
                <a:spcPts val="300"/>
              </a:spcBef>
              <a:buClr>
                <a:srgbClr val="067EBB"/>
              </a:buClr>
              <a:buSzPct val="180000"/>
              <a:buFont typeface="Arial" pitchFamily="34" charset="0"/>
              <a:buChar char="•"/>
              <a:defRPr/>
            </a:pPr>
            <a:r>
              <a:rPr lang="de-DE" sz="1800" dirty="0" smtClean="0">
                <a:latin typeface="Arial" pitchFamily="34" charset="0"/>
                <a:sym typeface="Wingdings" pitchFamily="2" charset="2"/>
              </a:rPr>
              <a:t>Bei pflegerischen Arbeiten mit Gefahr einer </a:t>
            </a:r>
            <a:r>
              <a:rPr lang="de-DE" sz="1800" dirty="0" err="1" smtClean="0">
                <a:latin typeface="Arial" pitchFamily="34" charset="0"/>
                <a:sym typeface="Wingdings" pitchFamily="2" charset="2"/>
              </a:rPr>
              <a:t>aerogenen</a:t>
            </a:r>
            <a:r>
              <a:rPr lang="de-DE" sz="1800" dirty="0" smtClean="0">
                <a:latin typeface="Arial" pitchFamily="34" charset="0"/>
                <a:sym typeface="Wingdings" pitchFamily="2" charset="2"/>
              </a:rPr>
              <a:t> Übertragung.</a:t>
            </a:r>
          </a:p>
          <a:p>
            <a:pPr marL="285750" indent="-285750">
              <a:spcBef>
                <a:spcPts val="300"/>
              </a:spcBef>
              <a:buClr>
                <a:srgbClr val="067EBB"/>
              </a:buClr>
              <a:buSzPct val="180000"/>
              <a:buFont typeface="Arial" pitchFamily="34" charset="0"/>
              <a:buChar char="•"/>
              <a:defRPr/>
            </a:pPr>
            <a:r>
              <a:rPr lang="de-DE" sz="1800" dirty="0" smtClean="0">
                <a:latin typeface="Arial" pitchFamily="34" charset="0"/>
                <a:sym typeface="Wingdings" pitchFamily="2" charset="2"/>
              </a:rPr>
              <a:t>Einmalmaterial.</a:t>
            </a:r>
          </a:p>
        </p:txBody>
      </p:sp>
      <p:pic>
        <p:nvPicPr>
          <p:cNvPr id="17412" name="Picture 20" descr="Abb 9-2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72313" y="3819525"/>
            <a:ext cx="1316037" cy="198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22"/>
          <p:cNvSpPr txBox="1">
            <a:spLocks noChangeArrowheads="1"/>
          </p:cNvSpPr>
          <p:nvPr/>
        </p:nvSpPr>
        <p:spPr bwMode="auto">
          <a:xfrm>
            <a:off x="179388" y="3582988"/>
            <a:ext cx="6337300"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lstStyle>
            <a:lvl1pPr marL="187325" indent="-187325">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eaLnBrk="0" fontAlgn="base" hangingPunct="0">
              <a:spcBef>
                <a:spcPct val="0"/>
              </a:spcBef>
              <a:spcAft>
                <a:spcPct val="0"/>
              </a:spcAft>
              <a:defRPr sz="2400">
                <a:solidFill>
                  <a:schemeClr val="tx1"/>
                </a:solidFill>
                <a:latin typeface="Times New Roman" pitchFamily="18" charset="0"/>
              </a:defRPr>
            </a:lvl6pPr>
            <a:lvl7pPr eaLnBrk="0" fontAlgn="base" hangingPunct="0">
              <a:spcBef>
                <a:spcPct val="0"/>
              </a:spcBef>
              <a:spcAft>
                <a:spcPct val="0"/>
              </a:spcAft>
              <a:defRPr sz="2400">
                <a:solidFill>
                  <a:schemeClr val="tx1"/>
                </a:solidFill>
                <a:latin typeface="Times New Roman" pitchFamily="18" charset="0"/>
              </a:defRPr>
            </a:lvl7pPr>
            <a:lvl8pPr eaLnBrk="0" fontAlgn="base" hangingPunct="0">
              <a:spcBef>
                <a:spcPct val="0"/>
              </a:spcBef>
              <a:spcAft>
                <a:spcPct val="0"/>
              </a:spcAft>
              <a:defRPr sz="2400">
                <a:solidFill>
                  <a:schemeClr val="tx1"/>
                </a:solidFill>
                <a:latin typeface="Times New Roman" pitchFamily="18" charset="0"/>
              </a:defRPr>
            </a:lvl8pPr>
            <a:lvl9pPr eaLnBrk="0" fontAlgn="base" hangingPunct="0">
              <a:spcBef>
                <a:spcPct val="0"/>
              </a:spcBef>
              <a:spcAft>
                <a:spcPct val="0"/>
              </a:spcAft>
              <a:defRPr sz="2400">
                <a:solidFill>
                  <a:schemeClr val="tx1"/>
                </a:solidFill>
                <a:latin typeface="Times New Roman" pitchFamily="18" charset="0"/>
              </a:defRPr>
            </a:lvl9pPr>
          </a:lstStyle>
          <a:p>
            <a:pPr>
              <a:spcAft>
                <a:spcPts val="600"/>
              </a:spcAft>
              <a:buFont typeface="Wingdings" pitchFamily="2" charset="2"/>
              <a:buNone/>
              <a:defRPr/>
            </a:pPr>
            <a:r>
              <a:rPr lang="de-DE" sz="1800" b="1" smtClean="0">
                <a:solidFill>
                  <a:srgbClr val="0070C0"/>
                </a:solidFill>
                <a:latin typeface="Arial" charset="0"/>
                <a:sym typeface="Wingdings" pitchFamily="2" charset="2"/>
              </a:rPr>
              <a:t>Schutzbrille</a:t>
            </a:r>
            <a:endParaRPr lang="de-DE" sz="1600" b="1" dirty="0" smtClean="0">
              <a:solidFill>
                <a:schemeClr val="accent2"/>
              </a:solidFill>
              <a:latin typeface="Arial" charset="0"/>
              <a:sym typeface="Wingdings" pitchFamily="2" charset="2"/>
            </a:endParaRPr>
          </a:p>
          <a:p>
            <a:pPr marL="285750" indent="-285750">
              <a:spcBef>
                <a:spcPts val="300"/>
              </a:spcBef>
              <a:buClr>
                <a:srgbClr val="067EBB"/>
              </a:buClr>
              <a:buSzPct val="180000"/>
              <a:buFont typeface="Arial" pitchFamily="34" charset="0"/>
              <a:buChar char="•"/>
              <a:defRPr/>
            </a:pPr>
            <a:r>
              <a:rPr lang="de-DE" sz="1800" dirty="0" smtClean="0">
                <a:latin typeface="Arial" pitchFamily="34" charset="0"/>
                <a:sym typeface="Wingdings" pitchFamily="2" charset="2"/>
              </a:rPr>
              <a:t>Bei Arbeiten mit Spritzgefahr.</a:t>
            </a:r>
          </a:p>
          <a:p>
            <a:pPr marL="285750" indent="-285750">
              <a:spcBef>
                <a:spcPts val="300"/>
              </a:spcBef>
              <a:buClr>
                <a:srgbClr val="067EBB"/>
              </a:buClr>
              <a:buSzPct val="180000"/>
              <a:buFont typeface="Arial" pitchFamily="34" charset="0"/>
              <a:buChar char="•"/>
              <a:defRPr/>
            </a:pPr>
            <a:r>
              <a:rPr lang="de-DE" sz="1800" dirty="0" smtClean="0">
                <a:latin typeface="Arial" pitchFamily="34" charset="0"/>
                <a:sym typeface="Wingdings" pitchFamily="2" charset="2"/>
              </a:rPr>
              <a:t>Wiederverwendbar.</a:t>
            </a:r>
          </a:p>
        </p:txBody>
      </p:sp>
      <p:pic>
        <p:nvPicPr>
          <p:cNvPr id="17414" name="Picture 19" descr="Abb 9-2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2313" y="1628775"/>
            <a:ext cx="1316037" cy="192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5" name="Bedeutung der Flora"/>
          <p:cNvSpPr txBox="1">
            <a:spLocks/>
          </p:cNvSpPr>
          <p:nvPr/>
        </p:nvSpPr>
        <p:spPr bwMode="auto">
          <a:xfrm>
            <a:off x="3419475" y="14288"/>
            <a:ext cx="575945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a:spcBef>
                <a:spcPct val="0"/>
              </a:spcBef>
              <a:buFontTx/>
              <a:buNone/>
            </a:pPr>
            <a:r>
              <a:rPr lang="de-DE" altLang="de-DE" sz="2800">
                <a:latin typeface="Arial" pitchFamily="34" charset="0"/>
                <a:ea typeface="Merriweather Bold"/>
                <a:cs typeface="Arial" pitchFamily="34" charset="0"/>
                <a:sym typeface="Merriweather Bold"/>
              </a:rPr>
              <a:t>Persönliche Schutzausrüstung</a:t>
            </a:r>
          </a:p>
          <a:p>
            <a:pPr eaLnBrk="1">
              <a:spcBef>
                <a:spcPct val="0"/>
              </a:spcBef>
              <a:buFontTx/>
              <a:buNone/>
            </a:pPr>
            <a:r>
              <a:rPr lang="de-DE" altLang="de-DE" sz="2000">
                <a:latin typeface="Arial" pitchFamily="34" charset="0"/>
                <a:ea typeface="Merriweather Bold"/>
                <a:cs typeface="Arial" pitchFamily="34" charset="0"/>
                <a:sym typeface="Merriweather Bold"/>
              </a:rPr>
              <a:t>Verschiedene PSA</a:t>
            </a:r>
            <a:r>
              <a:rPr lang="de-DE" altLang="de-DE" sz="4400" b="1">
                <a:latin typeface="Merriweather Bold"/>
                <a:ea typeface="Merriweather Bold"/>
                <a:cs typeface="Arial" pitchFamily="34" charset="0"/>
                <a:sym typeface="Merriweather Bold"/>
              </a:rPr>
              <a:t/>
            </a:r>
            <a:br>
              <a:rPr lang="de-DE" altLang="de-DE" sz="4400" b="1">
                <a:latin typeface="Merriweather Bold"/>
                <a:ea typeface="Merriweather Bold"/>
                <a:cs typeface="Arial" pitchFamily="34" charset="0"/>
                <a:sym typeface="Merriweather Bold"/>
              </a:rPr>
            </a:br>
            <a:endParaRPr lang="de-DE" altLang="de-DE" sz="4400">
              <a:latin typeface="Merriweather Bold"/>
              <a:ea typeface="Merriweather Bold"/>
              <a:cs typeface="Arial" pitchFamily="34" charset="0"/>
              <a:sym typeface="Merriweather Bold"/>
            </a:endParaRPr>
          </a:p>
        </p:txBody>
      </p:sp>
      <p:sp>
        <p:nvSpPr>
          <p:cNvPr id="11" name="Textfeld 10"/>
          <p:cNvSpPr txBox="1"/>
          <p:nvPr/>
        </p:nvSpPr>
        <p:spPr>
          <a:xfrm>
            <a:off x="0" y="994718"/>
            <a:ext cx="9144000"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a:spcBef>
                <a:spcPts val="0"/>
              </a:spcBef>
              <a:spcAft>
                <a:spcPts val="0"/>
              </a:spcAft>
              <a:defRPr/>
            </a:pPr>
            <a:r>
              <a:rPr lang="de-DE" sz="1400" kern="0" dirty="0">
                <a:latin typeface="Arial" charset="0"/>
                <a:ea typeface="+mj-ea"/>
                <a:cs typeface="Arial" pitchFamily="34" charset="0"/>
                <a:sym typeface="Times New Roman"/>
              </a:rPr>
              <a:t>Grundlagen</a:t>
            </a:r>
            <a:r>
              <a:rPr lang="de-DE" sz="1400" b="1" kern="0" dirty="0">
                <a:solidFill>
                  <a:srgbClr val="067EBB"/>
                </a:solidFill>
                <a:latin typeface="Arial" charset="0"/>
                <a:ea typeface="+mj-ea"/>
                <a:cs typeface="Arial" pitchFamily="34" charset="0"/>
                <a:sym typeface="Times New Roman"/>
              </a:rPr>
              <a:t>         </a:t>
            </a:r>
            <a:r>
              <a:rPr lang="de-DE" sz="1400" kern="0" dirty="0">
                <a:latin typeface="Arial" charset="0"/>
                <a:ea typeface="+mj-ea"/>
                <a:cs typeface="Arial" pitchFamily="34" charset="0"/>
                <a:sym typeface="Times New Roman"/>
              </a:rPr>
              <a:t>Regelwerke         Hepatitis-B-Impfung         </a:t>
            </a:r>
            <a:r>
              <a:rPr lang="de-DE" sz="1400" b="1" kern="0" dirty="0">
                <a:solidFill>
                  <a:srgbClr val="067EBB"/>
                </a:solidFill>
                <a:latin typeface="Arial" charset="0"/>
                <a:ea typeface="+mj-ea"/>
                <a:cs typeface="Arial" pitchFamily="34" charset="0"/>
                <a:sym typeface="Times New Roman"/>
              </a:rPr>
              <a:t>PSA</a:t>
            </a:r>
            <a:r>
              <a:rPr lang="de-DE" sz="1400" kern="0" dirty="0">
                <a:latin typeface="Arial" charset="0"/>
                <a:ea typeface="+mj-ea"/>
                <a:cs typeface="Arial" pitchFamily="34" charset="0"/>
                <a:sym typeface="Times New Roman"/>
              </a:rPr>
              <a:t>         Händehygiene         Verletzungsschutz</a:t>
            </a:r>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3"/>
          <p:cNvSpPr txBox="1">
            <a:spLocks noChangeArrowheads="1"/>
          </p:cNvSpPr>
          <p:nvPr/>
        </p:nvSpPr>
        <p:spPr bwMode="auto">
          <a:xfrm>
            <a:off x="179388" y="1547813"/>
            <a:ext cx="5545137" cy="341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4" tIns="45717" rIns="91434" bIns="45717">
            <a:spAutoFit/>
          </a:bodyPr>
          <a:lstStyle>
            <a:lvl1pPr marL="285750" indent="-285750">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Clr>
                <a:srgbClr val="067EBB"/>
              </a:buClr>
              <a:buSzPct val="180000"/>
            </a:pPr>
            <a:r>
              <a:rPr lang="de-DE" altLang="de-DE" sz="1800">
                <a:latin typeface="Arial" pitchFamily="34" charset="0"/>
                <a:sym typeface="Wingdings" pitchFamily="2" charset="2"/>
              </a:rPr>
              <a:t>Das Tragen von PSA erfolgt immer situativ. D.h. sie wird kurz vor der Maßnahme angelegt und unmittelbar nach erfolgter Maßnahme bzw. Situation wieder abgelegt.</a:t>
            </a:r>
          </a:p>
          <a:p>
            <a:pPr>
              <a:spcBef>
                <a:spcPct val="0"/>
              </a:spcBef>
              <a:buClr>
                <a:srgbClr val="067EBB"/>
              </a:buClr>
              <a:buSzPct val="180000"/>
            </a:pPr>
            <a:r>
              <a:rPr lang="de-DE" altLang="de-DE" sz="1800">
                <a:latin typeface="Arial" pitchFamily="34" charset="0"/>
                <a:sym typeface="Wingdings" pitchFamily="2" charset="2"/>
              </a:rPr>
              <a:t>Einmalmaterial wird als kontaminierter Abfall entsorgt.</a:t>
            </a:r>
          </a:p>
          <a:p>
            <a:pPr>
              <a:spcBef>
                <a:spcPct val="0"/>
              </a:spcBef>
              <a:buClr>
                <a:srgbClr val="067EBB"/>
              </a:buClr>
              <a:buSzPct val="180000"/>
            </a:pPr>
            <a:r>
              <a:rPr lang="de-DE" altLang="de-DE" sz="1800">
                <a:latin typeface="Arial" pitchFamily="34" charset="0"/>
                <a:sym typeface="Wingdings" pitchFamily="2" charset="2"/>
              </a:rPr>
              <a:t>Textile Schutzkittel werden in die Schmutzwäsche gegeben (Einmalmaterial ist vorteilhafter).</a:t>
            </a:r>
          </a:p>
          <a:p>
            <a:pPr>
              <a:spcBef>
                <a:spcPct val="0"/>
              </a:spcBef>
              <a:buClr>
                <a:srgbClr val="067EBB"/>
              </a:buClr>
              <a:buSzPct val="180000"/>
            </a:pPr>
            <a:r>
              <a:rPr lang="de-DE" altLang="de-DE" sz="1800">
                <a:latin typeface="Arial" pitchFamily="34" charset="0"/>
                <a:sym typeface="Wingdings" pitchFamily="2" charset="2"/>
              </a:rPr>
              <a:t>Die Entsorgung von PSA erfolgt stets am Ort ihres Gebrauchs.</a:t>
            </a:r>
          </a:p>
          <a:p>
            <a:pPr>
              <a:spcBef>
                <a:spcPct val="0"/>
              </a:spcBef>
              <a:buClr>
                <a:srgbClr val="067EBB"/>
              </a:buClr>
              <a:buSzPct val="180000"/>
            </a:pPr>
            <a:r>
              <a:rPr lang="de-DE" altLang="de-DE" sz="1800">
                <a:latin typeface="Arial" pitchFamily="34" charset="0"/>
                <a:sym typeface="Wingdings" pitchFamily="2" charset="2"/>
              </a:rPr>
              <a:t>Schürzen und Schutzkittel sind gemäß den festgelegten Intervallen zu wechseln.</a:t>
            </a:r>
          </a:p>
        </p:txBody>
      </p:sp>
      <p:pic>
        <p:nvPicPr>
          <p:cNvPr id="18435" name="Picture 3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89850" y="1427163"/>
            <a:ext cx="1419225"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36" name="Picture 3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89850" y="3914775"/>
            <a:ext cx="1419225" cy="2152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37" name="Picture 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11863" y="2498725"/>
            <a:ext cx="1428750"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38" name="Picture 3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00563" y="5041900"/>
            <a:ext cx="1408112" cy="1057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39" name="Picture 3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76525" y="5041900"/>
            <a:ext cx="1404938" cy="1052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8440" name="Group 41"/>
          <p:cNvGrpSpPr>
            <a:grpSpLocks/>
          </p:cNvGrpSpPr>
          <p:nvPr/>
        </p:nvGrpSpPr>
        <p:grpSpPr bwMode="auto">
          <a:xfrm>
            <a:off x="682625" y="5026025"/>
            <a:ext cx="1584325" cy="1106488"/>
            <a:chOff x="3792" y="1584"/>
            <a:chExt cx="1296" cy="1008"/>
          </a:xfrm>
        </p:grpSpPr>
        <p:sp>
          <p:nvSpPr>
            <p:cNvPr id="18444" name="Rectangle 29"/>
            <p:cNvSpPr>
              <a:spLocks noChangeArrowheads="1"/>
            </p:cNvSpPr>
            <p:nvPr/>
          </p:nvSpPr>
          <p:spPr bwMode="auto">
            <a:xfrm>
              <a:off x="3792" y="1584"/>
              <a:ext cx="1296" cy="1008"/>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de-DE" altLang="de-DE" sz="1600">
                <a:latin typeface="Arial" pitchFamily="34" charset="0"/>
              </a:endParaRPr>
            </a:p>
          </p:txBody>
        </p:sp>
        <p:pic>
          <p:nvPicPr>
            <p:cNvPr id="18445" name="Picture 4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43" y="1616"/>
              <a:ext cx="1194" cy="9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8441" name="Foliennummernplatzhalter 4"/>
          <p:cNvSpPr>
            <a:spLocks noGrp="1"/>
          </p:cNvSpPr>
          <p:nvPr>
            <p:ph type="sldNum" sz="quarter" idx="12"/>
          </p:nvPr>
        </p:nvSpPr>
        <p:spPr>
          <a:noFill/>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de-DE" sz="1400" smtClean="0">
                <a:latin typeface="Arial" pitchFamily="34" charset="0"/>
              </a:rPr>
              <a:t>Seite </a:t>
            </a:r>
            <a:fld id="{5C3DDA3A-A25B-4680-B41D-3EE6C1BCF192}" type="slidenum">
              <a:rPr lang="de-DE" altLang="de-DE" sz="1400" smtClean="0">
                <a:latin typeface="Arial" pitchFamily="34" charset="0"/>
              </a:rPr>
              <a:pPr>
                <a:spcBef>
                  <a:spcPct val="0"/>
                </a:spcBef>
                <a:buFontTx/>
                <a:buNone/>
              </a:pPr>
              <a:t>11</a:t>
            </a:fld>
            <a:r>
              <a:rPr lang="de-DE" altLang="de-DE" sz="1400" smtClean="0">
                <a:latin typeface="Arial" pitchFamily="34" charset="0"/>
              </a:rPr>
              <a:t> / </a:t>
            </a:r>
            <a:r>
              <a:rPr lang="de-DE" altLang="de-DE" sz="1400" smtClean="0">
                <a:latin typeface="Arial" pitchFamily="34" charset="0"/>
              </a:rPr>
              <a:t>25</a:t>
            </a:r>
            <a:endParaRPr lang="de-DE" altLang="de-DE" sz="1400" smtClean="0">
              <a:latin typeface="Arial" pitchFamily="34" charset="0"/>
            </a:endParaRPr>
          </a:p>
        </p:txBody>
      </p:sp>
      <p:sp>
        <p:nvSpPr>
          <p:cNvPr id="18442" name="Bedeutung der Flora"/>
          <p:cNvSpPr txBox="1">
            <a:spLocks/>
          </p:cNvSpPr>
          <p:nvPr/>
        </p:nvSpPr>
        <p:spPr bwMode="auto">
          <a:xfrm>
            <a:off x="3419475" y="14288"/>
            <a:ext cx="575945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a:spcBef>
                <a:spcPct val="0"/>
              </a:spcBef>
              <a:buFontTx/>
              <a:buNone/>
            </a:pPr>
            <a:r>
              <a:rPr lang="de-DE" altLang="de-DE" sz="2800">
                <a:latin typeface="Arial" pitchFamily="34" charset="0"/>
                <a:ea typeface="Merriweather Bold"/>
                <a:cs typeface="Arial" pitchFamily="34" charset="0"/>
                <a:sym typeface="Merriweather Bold"/>
              </a:rPr>
              <a:t>Persönliche Schutzausrüstung</a:t>
            </a:r>
          </a:p>
          <a:p>
            <a:pPr eaLnBrk="1">
              <a:spcBef>
                <a:spcPct val="0"/>
              </a:spcBef>
              <a:buFontTx/>
              <a:buNone/>
            </a:pPr>
            <a:r>
              <a:rPr lang="de-DE" altLang="de-DE" sz="2000">
                <a:latin typeface="Arial" pitchFamily="34" charset="0"/>
                <a:ea typeface="Merriweather Bold"/>
                <a:cs typeface="Arial" pitchFamily="34" charset="0"/>
                <a:sym typeface="Merriweather Bold"/>
              </a:rPr>
              <a:t>Grundsätzliche Regeln zum Gebrauch von PSA</a:t>
            </a:r>
            <a:r>
              <a:rPr lang="de-DE" altLang="de-DE" sz="4400" b="1">
                <a:latin typeface="Merriweather Bold"/>
                <a:ea typeface="Merriweather Bold"/>
                <a:cs typeface="Arial" pitchFamily="34" charset="0"/>
                <a:sym typeface="Merriweather Bold"/>
              </a:rPr>
              <a:t/>
            </a:r>
            <a:br>
              <a:rPr lang="de-DE" altLang="de-DE" sz="4400" b="1">
                <a:latin typeface="Merriweather Bold"/>
                <a:ea typeface="Merriweather Bold"/>
                <a:cs typeface="Arial" pitchFamily="34" charset="0"/>
                <a:sym typeface="Merriweather Bold"/>
              </a:rPr>
            </a:br>
            <a:endParaRPr lang="de-DE" altLang="de-DE" sz="4400">
              <a:latin typeface="Merriweather Bold"/>
              <a:ea typeface="Merriweather Bold"/>
              <a:cs typeface="Arial" pitchFamily="34" charset="0"/>
              <a:sym typeface="Merriweather Bold"/>
            </a:endParaRPr>
          </a:p>
        </p:txBody>
      </p:sp>
      <p:sp>
        <p:nvSpPr>
          <p:cNvPr id="23" name="Textfeld 22"/>
          <p:cNvSpPr txBox="1"/>
          <p:nvPr/>
        </p:nvSpPr>
        <p:spPr>
          <a:xfrm>
            <a:off x="0" y="994718"/>
            <a:ext cx="9144000"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a:spcBef>
                <a:spcPts val="0"/>
              </a:spcBef>
              <a:spcAft>
                <a:spcPts val="0"/>
              </a:spcAft>
              <a:defRPr/>
            </a:pPr>
            <a:r>
              <a:rPr lang="de-DE" sz="1400" kern="0" dirty="0">
                <a:latin typeface="Arial" charset="0"/>
                <a:ea typeface="+mj-ea"/>
                <a:cs typeface="Arial" pitchFamily="34" charset="0"/>
                <a:sym typeface="Times New Roman"/>
              </a:rPr>
              <a:t>Grundlagen</a:t>
            </a:r>
            <a:r>
              <a:rPr lang="de-DE" sz="1400" b="1" kern="0" dirty="0">
                <a:solidFill>
                  <a:srgbClr val="067EBB"/>
                </a:solidFill>
                <a:latin typeface="Arial" charset="0"/>
                <a:ea typeface="+mj-ea"/>
                <a:cs typeface="Arial" pitchFamily="34" charset="0"/>
                <a:sym typeface="Times New Roman"/>
              </a:rPr>
              <a:t>         </a:t>
            </a:r>
            <a:r>
              <a:rPr lang="de-DE" sz="1400" kern="0" dirty="0">
                <a:latin typeface="Arial" charset="0"/>
                <a:ea typeface="+mj-ea"/>
                <a:cs typeface="Arial" pitchFamily="34" charset="0"/>
                <a:sym typeface="Times New Roman"/>
              </a:rPr>
              <a:t>Regelwerke         Hepatitis-B-Impfung         </a:t>
            </a:r>
            <a:r>
              <a:rPr lang="de-DE" sz="1400" b="1" kern="0" dirty="0">
                <a:solidFill>
                  <a:srgbClr val="067EBB"/>
                </a:solidFill>
                <a:latin typeface="Arial" charset="0"/>
                <a:ea typeface="+mj-ea"/>
                <a:cs typeface="Arial" pitchFamily="34" charset="0"/>
                <a:sym typeface="Times New Roman"/>
              </a:rPr>
              <a:t>PSA</a:t>
            </a:r>
            <a:r>
              <a:rPr lang="de-DE" sz="1400" kern="0" dirty="0">
                <a:latin typeface="Arial" charset="0"/>
                <a:ea typeface="+mj-ea"/>
                <a:cs typeface="Arial" pitchFamily="34" charset="0"/>
                <a:sym typeface="Times New Roman"/>
              </a:rPr>
              <a:t>         Händehygiene         Verletzungsschutz</a:t>
            </a:r>
          </a:p>
        </p:txBody>
      </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11"/>
          <p:cNvSpPr txBox="1">
            <a:spLocks noChangeArrowheads="1"/>
          </p:cNvSpPr>
          <p:nvPr/>
        </p:nvSpPr>
        <p:spPr bwMode="auto">
          <a:xfrm>
            <a:off x="758825" y="1630363"/>
            <a:ext cx="30924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de-DE" sz="1800" b="1">
                <a:solidFill>
                  <a:srgbClr val="0070C0"/>
                </a:solidFill>
                <a:latin typeface="Arial" pitchFamily="34" charset="0"/>
              </a:rPr>
              <a:t>Gefährdung des Personals</a:t>
            </a:r>
          </a:p>
        </p:txBody>
      </p:sp>
      <p:sp>
        <p:nvSpPr>
          <p:cNvPr id="19459" name="Text Box 12"/>
          <p:cNvSpPr txBox="1">
            <a:spLocks noChangeArrowheads="1"/>
          </p:cNvSpPr>
          <p:nvPr/>
        </p:nvSpPr>
        <p:spPr bwMode="auto">
          <a:xfrm>
            <a:off x="4930775" y="2162175"/>
            <a:ext cx="4105275" cy="2386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4" tIns="45717" rIns="91434" bIns="45717">
            <a:spAutoFit/>
          </a:bodyPr>
          <a:lstStyle>
            <a:lvl1pPr marL="285750" indent="-285750">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ts val="300"/>
              </a:spcBef>
              <a:buClr>
                <a:srgbClr val="067EBB"/>
              </a:buClr>
              <a:buSzPct val="180000"/>
            </a:pPr>
            <a:r>
              <a:rPr lang="de-DE" altLang="de-DE" sz="1800">
                <a:latin typeface="Arial" pitchFamily="34" charset="0"/>
                <a:sym typeface="Wingdings" pitchFamily="2" charset="2"/>
              </a:rPr>
              <a:t>Die Hände des Personals sind</a:t>
            </a:r>
            <a:br>
              <a:rPr lang="de-DE" altLang="de-DE" sz="1800">
                <a:latin typeface="Arial" pitchFamily="34" charset="0"/>
                <a:sym typeface="Wingdings" pitchFamily="2" charset="2"/>
              </a:rPr>
            </a:br>
            <a:r>
              <a:rPr lang="de-DE" altLang="de-DE" sz="1800">
                <a:latin typeface="Arial" pitchFamily="34" charset="0"/>
                <a:sym typeface="Wingdings" pitchFamily="2" charset="2"/>
              </a:rPr>
              <a:t>naturgemäß mit Keimen besiedelt, die u.U. krank machen können.</a:t>
            </a:r>
          </a:p>
          <a:p>
            <a:pPr>
              <a:spcBef>
                <a:spcPts val="600"/>
              </a:spcBef>
              <a:buClr>
                <a:srgbClr val="067EBB"/>
              </a:buClr>
              <a:buSzPct val="180000"/>
            </a:pPr>
            <a:r>
              <a:rPr lang="de-DE" altLang="de-DE" sz="1800">
                <a:latin typeface="Arial" pitchFamily="34" charset="0"/>
              </a:rPr>
              <a:t>Die Hände des Personals können zusätzlich im Zuge med.-pflegerischer Maßnahmen mit Keimen unterschiedlicher Herkunft kontaminiert werden.</a:t>
            </a:r>
          </a:p>
        </p:txBody>
      </p:sp>
      <p:sp>
        <p:nvSpPr>
          <p:cNvPr id="19460" name="Text Box 13"/>
          <p:cNvSpPr txBox="1">
            <a:spLocks noChangeArrowheads="1"/>
          </p:cNvSpPr>
          <p:nvPr/>
        </p:nvSpPr>
        <p:spPr bwMode="auto">
          <a:xfrm>
            <a:off x="5219700" y="1630363"/>
            <a:ext cx="30670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de-DE" sz="1800" b="1">
                <a:solidFill>
                  <a:srgbClr val="0070C0"/>
                </a:solidFill>
                <a:latin typeface="Arial" pitchFamily="34" charset="0"/>
              </a:rPr>
              <a:t>Gefährdung der Bewohner</a:t>
            </a:r>
          </a:p>
        </p:txBody>
      </p:sp>
      <p:sp>
        <p:nvSpPr>
          <p:cNvPr id="19461" name="Line 14"/>
          <p:cNvSpPr>
            <a:spLocks noChangeShapeType="1"/>
          </p:cNvSpPr>
          <p:nvPr/>
        </p:nvSpPr>
        <p:spPr bwMode="auto">
          <a:xfrm>
            <a:off x="4643438" y="1598613"/>
            <a:ext cx="0" cy="3579812"/>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9462" name="Line 15"/>
          <p:cNvSpPr>
            <a:spLocks noChangeShapeType="1"/>
          </p:cNvSpPr>
          <p:nvPr/>
        </p:nvSpPr>
        <p:spPr bwMode="auto">
          <a:xfrm flipV="1">
            <a:off x="615950" y="1998663"/>
            <a:ext cx="7843838"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9463" name="Text Box 19"/>
          <p:cNvSpPr txBox="1">
            <a:spLocks noChangeArrowheads="1"/>
          </p:cNvSpPr>
          <p:nvPr/>
        </p:nvSpPr>
        <p:spPr bwMode="auto">
          <a:xfrm>
            <a:off x="468313" y="2162175"/>
            <a:ext cx="4175125" cy="301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4" tIns="45717" rIns="91434" bIns="45717">
            <a:spAutoFit/>
          </a:bodyPr>
          <a:lstStyle>
            <a:lvl1pPr marL="285750" indent="-285750">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Clr>
                <a:srgbClr val="067EBB"/>
              </a:buClr>
              <a:buSzPct val="180000"/>
            </a:pPr>
            <a:r>
              <a:rPr lang="de-DE" altLang="de-DE" sz="1800">
                <a:latin typeface="Arial" pitchFamily="34" charset="0"/>
              </a:rPr>
              <a:t>Hände können im Zuge med.-</a:t>
            </a:r>
            <a:br>
              <a:rPr lang="de-DE" altLang="de-DE" sz="1800">
                <a:latin typeface="Arial" pitchFamily="34" charset="0"/>
              </a:rPr>
            </a:br>
            <a:r>
              <a:rPr lang="de-DE" altLang="de-DE" sz="1800">
                <a:latin typeface="Arial" pitchFamily="34" charset="0"/>
              </a:rPr>
              <a:t>pflegerischer Maßnahmen mit</a:t>
            </a:r>
            <a:br>
              <a:rPr lang="de-DE" altLang="de-DE" sz="1800">
                <a:latin typeface="Arial" pitchFamily="34" charset="0"/>
              </a:rPr>
            </a:br>
            <a:r>
              <a:rPr lang="de-DE" altLang="de-DE" sz="1800">
                <a:latin typeface="Arial" pitchFamily="34" charset="0"/>
              </a:rPr>
              <a:t>Keimen unterschiedlicher Herkunft kontaminiert werden.</a:t>
            </a:r>
          </a:p>
          <a:p>
            <a:pPr>
              <a:spcBef>
                <a:spcPts val="600"/>
              </a:spcBef>
              <a:buClr>
                <a:srgbClr val="067EBB"/>
              </a:buClr>
              <a:buSzPct val="180000"/>
            </a:pPr>
            <a:r>
              <a:rPr lang="de-DE" altLang="de-DE" sz="1800">
                <a:latin typeface="Arial" pitchFamily="34" charset="0"/>
                <a:sym typeface="Wingdings" pitchFamily="2" charset="2"/>
              </a:rPr>
              <a:t>Hände können Eintrittspforten</a:t>
            </a:r>
            <a:br>
              <a:rPr lang="de-DE" altLang="de-DE" sz="1800">
                <a:latin typeface="Arial" pitchFamily="34" charset="0"/>
                <a:sym typeface="Wingdings" pitchFamily="2" charset="2"/>
              </a:rPr>
            </a:br>
            <a:r>
              <a:rPr lang="de-DE" altLang="de-DE" sz="1800">
                <a:latin typeface="Arial" pitchFamily="34" charset="0"/>
                <a:sym typeface="Wingdings" pitchFamily="2" charset="2"/>
              </a:rPr>
              <a:t>für Infektionen aufweisen oder</a:t>
            </a:r>
            <a:br>
              <a:rPr lang="de-DE" altLang="de-DE" sz="1800">
                <a:latin typeface="Arial" pitchFamily="34" charset="0"/>
                <a:sym typeface="Wingdings" pitchFamily="2" charset="2"/>
              </a:rPr>
            </a:br>
            <a:r>
              <a:rPr lang="de-DE" altLang="de-DE" sz="1800">
                <a:latin typeface="Arial" pitchFamily="34" charset="0"/>
                <a:sym typeface="Wingdings" pitchFamily="2" charset="2"/>
              </a:rPr>
              <a:t>bei der Arbeit verletzt werden.</a:t>
            </a:r>
          </a:p>
          <a:p>
            <a:pPr>
              <a:spcBef>
                <a:spcPts val="600"/>
              </a:spcBef>
              <a:buClr>
                <a:srgbClr val="067EBB"/>
              </a:buClr>
              <a:buSzPct val="180000"/>
            </a:pPr>
            <a:r>
              <a:rPr lang="de-DE" altLang="de-DE" sz="1800">
                <a:latin typeface="Arial" pitchFamily="34" charset="0"/>
              </a:rPr>
              <a:t>Hände können schädigenden</a:t>
            </a:r>
            <a:br>
              <a:rPr lang="de-DE" altLang="de-DE" sz="1800">
                <a:latin typeface="Arial" pitchFamily="34" charset="0"/>
              </a:rPr>
            </a:br>
            <a:r>
              <a:rPr lang="de-DE" altLang="de-DE" sz="1800">
                <a:latin typeface="Arial" pitchFamily="34" charset="0"/>
              </a:rPr>
              <a:t>Einflüssen wie Chemikalien oder Feuchtigkeit ausgesetzt sein.</a:t>
            </a:r>
          </a:p>
        </p:txBody>
      </p:sp>
      <p:sp>
        <p:nvSpPr>
          <p:cNvPr id="19464" name="Foliennummernplatzhalter 4"/>
          <p:cNvSpPr>
            <a:spLocks noGrp="1"/>
          </p:cNvSpPr>
          <p:nvPr>
            <p:ph type="sldNum" sz="quarter" idx="12"/>
          </p:nvPr>
        </p:nvSpPr>
        <p:spPr>
          <a:noFill/>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de-DE" sz="1400" smtClean="0">
                <a:latin typeface="Arial" pitchFamily="34" charset="0"/>
              </a:rPr>
              <a:t>Seite </a:t>
            </a:r>
            <a:fld id="{9EE111A7-25C6-44BB-9E9E-29C549B3EF7C}" type="slidenum">
              <a:rPr lang="de-DE" altLang="de-DE" sz="1400" smtClean="0">
                <a:latin typeface="Arial" pitchFamily="34" charset="0"/>
              </a:rPr>
              <a:pPr>
                <a:spcBef>
                  <a:spcPct val="0"/>
                </a:spcBef>
                <a:buFontTx/>
                <a:buNone/>
              </a:pPr>
              <a:t>12</a:t>
            </a:fld>
            <a:r>
              <a:rPr lang="de-DE" altLang="de-DE" sz="1400" smtClean="0">
                <a:latin typeface="Arial" pitchFamily="34" charset="0"/>
              </a:rPr>
              <a:t> / </a:t>
            </a:r>
            <a:r>
              <a:rPr lang="de-DE" altLang="de-DE" sz="1400" smtClean="0">
                <a:latin typeface="Arial" pitchFamily="34" charset="0"/>
              </a:rPr>
              <a:t>25</a:t>
            </a:r>
            <a:endParaRPr lang="de-DE" altLang="de-DE" sz="1400" smtClean="0">
              <a:latin typeface="Arial" pitchFamily="34" charset="0"/>
            </a:endParaRPr>
          </a:p>
        </p:txBody>
      </p:sp>
      <p:sp>
        <p:nvSpPr>
          <p:cNvPr id="19465" name="Bedeutung der Flora"/>
          <p:cNvSpPr txBox="1">
            <a:spLocks/>
          </p:cNvSpPr>
          <p:nvPr/>
        </p:nvSpPr>
        <p:spPr bwMode="auto">
          <a:xfrm>
            <a:off x="3419475" y="14288"/>
            <a:ext cx="575945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a:spcBef>
                <a:spcPct val="0"/>
              </a:spcBef>
              <a:buFontTx/>
              <a:buNone/>
            </a:pPr>
            <a:r>
              <a:rPr lang="de-DE" altLang="de-DE" sz="2800">
                <a:latin typeface="Arial" pitchFamily="34" charset="0"/>
                <a:ea typeface="Merriweather Bold"/>
                <a:cs typeface="Arial" pitchFamily="34" charset="0"/>
                <a:sym typeface="Merriweather Bold"/>
              </a:rPr>
              <a:t>Händehygiene</a:t>
            </a:r>
          </a:p>
          <a:p>
            <a:pPr eaLnBrk="1">
              <a:spcBef>
                <a:spcPct val="0"/>
              </a:spcBef>
              <a:buFontTx/>
              <a:buNone/>
            </a:pPr>
            <a:r>
              <a:rPr lang="de-DE" altLang="de-DE" sz="2000">
                <a:latin typeface="Arial" pitchFamily="34" charset="0"/>
                <a:ea typeface="Merriweather Bold"/>
                <a:cs typeface="Arial" pitchFamily="34" charset="0"/>
                <a:sym typeface="Merriweather Bold"/>
              </a:rPr>
              <a:t>Gefahren</a:t>
            </a:r>
            <a:r>
              <a:rPr lang="de-DE" altLang="de-DE" sz="4400" b="1">
                <a:latin typeface="Merriweather Bold"/>
                <a:ea typeface="Merriweather Bold"/>
                <a:cs typeface="Arial" pitchFamily="34" charset="0"/>
                <a:sym typeface="Merriweather Bold"/>
              </a:rPr>
              <a:t/>
            </a:r>
            <a:br>
              <a:rPr lang="de-DE" altLang="de-DE" sz="4400" b="1">
                <a:latin typeface="Merriweather Bold"/>
                <a:ea typeface="Merriweather Bold"/>
                <a:cs typeface="Arial" pitchFamily="34" charset="0"/>
                <a:sym typeface="Merriweather Bold"/>
              </a:rPr>
            </a:br>
            <a:endParaRPr lang="de-DE" altLang="de-DE" sz="4400">
              <a:latin typeface="Merriweather Bold"/>
              <a:ea typeface="Merriweather Bold"/>
              <a:cs typeface="Arial" pitchFamily="34" charset="0"/>
              <a:sym typeface="Merriweather Bold"/>
            </a:endParaRPr>
          </a:p>
        </p:txBody>
      </p:sp>
      <p:sp>
        <p:nvSpPr>
          <p:cNvPr id="25" name="Textfeld 24"/>
          <p:cNvSpPr txBox="1"/>
          <p:nvPr/>
        </p:nvSpPr>
        <p:spPr>
          <a:xfrm>
            <a:off x="0" y="994718"/>
            <a:ext cx="9144000"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a:spcBef>
                <a:spcPts val="0"/>
              </a:spcBef>
              <a:spcAft>
                <a:spcPts val="0"/>
              </a:spcAft>
              <a:defRPr/>
            </a:pPr>
            <a:r>
              <a:rPr lang="de-DE" sz="1400" kern="0" dirty="0">
                <a:latin typeface="Arial" charset="0"/>
                <a:ea typeface="+mj-ea"/>
                <a:cs typeface="Arial" pitchFamily="34" charset="0"/>
                <a:sym typeface="Times New Roman"/>
              </a:rPr>
              <a:t>Grundlagen</a:t>
            </a:r>
            <a:r>
              <a:rPr lang="de-DE" sz="1400" b="1" kern="0" dirty="0">
                <a:solidFill>
                  <a:srgbClr val="067EBB"/>
                </a:solidFill>
                <a:latin typeface="Arial" charset="0"/>
                <a:ea typeface="+mj-ea"/>
                <a:cs typeface="Arial" pitchFamily="34" charset="0"/>
                <a:sym typeface="Times New Roman"/>
              </a:rPr>
              <a:t>         </a:t>
            </a:r>
            <a:r>
              <a:rPr lang="de-DE" sz="1400" kern="0" dirty="0">
                <a:latin typeface="Arial" charset="0"/>
                <a:ea typeface="+mj-ea"/>
                <a:cs typeface="Arial" pitchFamily="34" charset="0"/>
                <a:sym typeface="Times New Roman"/>
              </a:rPr>
              <a:t>Regelwerke         Hepatitis-B-Impfung         PSA         </a:t>
            </a:r>
            <a:r>
              <a:rPr lang="de-DE" sz="1400" b="1" kern="0" dirty="0">
                <a:solidFill>
                  <a:srgbClr val="067EBB"/>
                </a:solidFill>
                <a:latin typeface="Arial" charset="0"/>
                <a:ea typeface="+mj-ea"/>
                <a:cs typeface="Arial" pitchFamily="34" charset="0"/>
                <a:sym typeface="Times New Roman"/>
              </a:rPr>
              <a:t>Händehygiene </a:t>
            </a:r>
            <a:r>
              <a:rPr lang="de-DE" sz="1400" kern="0" dirty="0">
                <a:latin typeface="Arial" charset="0"/>
                <a:ea typeface="+mj-ea"/>
                <a:cs typeface="Arial" pitchFamily="34" charset="0"/>
                <a:sym typeface="Times New Roman"/>
              </a:rPr>
              <a:t>        Verletzungsschutz</a:t>
            </a:r>
          </a:p>
        </p:txBody>
      </p:sp>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Foliennummernplatzhalter 1"/>
          <p:cNvSpPr>
            <a:spLocks noGrp="1"/>
          </p:cNvSpPr>
          <p:nvPr>
            <p:ph type="sldNum" sz="quarter" idx="12"/>
          </p:nvPr>
        </p:nvSpPr>
        <p:spPr>
          <a:noFill/>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de-DE" sz="1400" smtClean="0">
                <a:latin typeface="Arial" pitchFamily="34" charset="0"/>
              </a:rPr>
              <a:t>Seite </a:t>
            </a:r>
            <a:fld id="{732B01E4-6FF9-4CFF-A546-CF2DE5D3936A}" type="slidenum">
              <a:rPr lang="de-DE" altLang="de-DE" sz="1400" smtClean="0">
                <a:latin typeface="Arial" pitchFamily="34" charset="0"/>
              </a:rPr>
              <a:pPr>
                <a:spcBef>
                  <a:spcPct val="0"/>
                </a:spcBef>
                <a:buFontTx/>
                <a:buNone/>
              </a:pPr>
              <a:t>13</a:t>
            </a:fld>
            <a:r>
              <a:rPr lang="de-DE" altLang="de-DE" sz="1400" smtClean="0">
                <a:latin typeface="Arial" pitchFamily="34" charset="0"/>
              </a:rPr>
              <a:t> / </a:t>
            </a:r>
            <a:r>
              <a:rPr lang="de-DE" altLang="de-DE" sz="1400" smtClean="0">
                <a:latin typeface="Arial" pitchFamily="34" charset="0"/>
              </a:rPr>
              <a:t>25</a:t>
            </a:r>
            <a:endParaRPr lang="de-DE" altLang="de-DE" sz="1400" smtClean="0">
              <a:latin typeface="Arial" pitchFamily="34" charset="0"/>
            </a:endParaRPr>
          </a:p>
        </p:txBody>
      </p:sp>
      <p:sp>
        <p:nvSpPr>
          <p:cNvPr id="20483" name="Rectangle 20"/>
          <p:cNvSpPr>
            <a:spLocks noChangeArrowheads="1"/>
          </p:cNvSpPr>
          <p:nvPr/>
        </p:nvSpPr>
        <p:spPr bwMode="auto">
          <a:xfrm>
            <a:off x="450850" y="2205038"/>
            <a:ext cx="4121150" cy="198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ts val="600"/>
              </a:spcBef>
              <a:buClr>
                <a:srgbClr val="067EBB"/>
              </a:buClr>
              <a:buSzPct val="180000"/>
            </a:pPr>
            <a:r>
              <a:rPr lang="de-DE" altLang="de-DE" sz="1800">
                <a:latin typeface="Arial" pitchFamily="34" charset="0"/>
                <a:sym typeface="Wingdings" pitchFamily="2" charset="2"/>
              </a:rPr>
              <a:t>Lokale Infektionen.</a:t>
            </a:r>
          </a:p>
          <a:p>
            <a:pPr>
              <a:spcBef>
                <a:spcPts val="600"/>
              </a:spcBef>
              <a:buClr>
                <a:srgbClr val="067EBB"/>
              </a:buClr>
              <a:buSzPct val="180000"/>
            </a:pPr>
            <a:r>
              <a:rPr lang="de-DE" altLang="de-DE" sz="1800">
                <a:latin typeface="Arial" pitchFamily="34" charset="0"/>
              </a:rPr>
              <a:t>Hautschädigung, Allergiebildung.</a:t>
            </a:r>
          </a:p>
          <a:p>
            <a:pPr>
              <a:spcBef>
                <a:spcPts val="600"/>
              </a:spcBef>
              <a:buClr>
                <a:srgbClr val="067EBB"/>
              </a:buClr>
              <a:buSzPct val="180000"/>
            </a:pPr>
            <a:r>
              <a:rPr lang="de-DE" altLang="de-DE" sz="1800">
                <a:latin typeface="Arial" pitchFamily="34" charset="0"/>
                <a:sym typeface="Wingdings" pitchFamily="2" charset="2"/>
              </a:rPr>
              <a:t>Hämatogen übertragene</a:t>
            </a:r>
            <a:br>
              <a:rPr lang="de-DE" altLang="de-DE" sz="1800">
                <a:latin typeface="Arial" pitchFamily="34" charset="0"/>
                <a:sym typeface="Wingdings" pitchFamily="2" charset="2"/>
              </a:rPr>
            </a:br>
            <a:r>
              <a:rPr lang="de-DE" altLang="de-DE" sz="1800">
                <a:latin typeface="Arial" pitchFamily="34" charset="0"/>
                <a:sym typeface="Wingdings" pitchFamily="2" charset="2"/>
              </a:rPr>
              <a:t>Infektionen (HIV, HBV, HCV).</a:t>
            </a:r>
          </a:p>
          <a:p>
            <a:pPr>
              <a:spcBef>
                <a:spcPts val="600"/>
              </a:spcBef>
              <a:buClr>
                <a:srgbClr val="067EBB"/>
              </a:buClr>
              <a:buSzPct val="180000"/>
            </a:pPr>
            <a:r>
              <a:rPr lang="de-DE" altLang="de-DE" sz="1800">
                <a:latin typeface="Arial" pitchFamily="34" charset="0"/>
                <a:sym typeface="Wingdings" pitchFamily="2" charset="2"/>
              </a:rPr>
              <a:t>Fäkal-oral übertragene Infektionen (Salmonellen, Noro, etc.).</a:t>
            </a:r>
          </a:p>
        </p:txBody>
      </p:sp>
      <p:sp>
        <p:nvSpPr>
          <p:cNvPr id="20484" name="Rectangle 21"/>
          <p:cNvSpPr>
            <a:spLocks noChangeArrowheads="1"/>
          </p:cNvSpPr>
          <p:nvPr/>
        </p:nvSpPr>
        <p:spPr bwMode="auto">
          <a:xfrm>
            <a:off x="4762500" y="2205038"/>
            <a:ext cx="4130675" cy="1831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Clr>
                <a:srgbClr val="067EBB"/>
              </a:buClr>
              <a:buSzPct val="180000"/>
            </a:pPr>
            <a:r>
              <a:rPr lang="de-DE" altLang="de-DE" sz="1800">
                <a:latin typeface="Arial" pitchFamily="34" charset="0"/>
              </a:rPr>
              <a:t>Übertragung bei med.-pflegerischen Maßnahmen / unterschiedliche Infektionen möglich.</a:t>
            </a:r>
          </a:p>
          <a:p>
            <a:pPr>
              <a:spcBef>
                <a:spcPts val="600"/>
              </a:spcBef>
              <a:buClr>
                <a:srgbClr val="067EBB"/>
              </a:buClr>
              <a:buSzPct val="180000"/>
            </a:pPr>
            <a:r>
              <a:rPr lang="de-DE" altLang="de-DE" sz="1800">
                <a:latin typeface="Arial" pitchFamily="34" charset="0"/>
              </a:rPr>
              <a:t>Übertragung auf Lebensmitteln /</a:t>
            </a:r>
            <a:br>
              <a:rPr lang="de-DE" altLang="de-DE" sz="1800">
                <a:latin typeface="Arial" pitchFamily="34" charset="0"/>
              </a:rPr>
            </a:br>
            <a:r>
              <a:rPr lang="de-DE" altLang="de-DE" sz="1800">
                <a:latin typeface="Arial" pitchFamily="34" charset="0"/>
              </a:rPr>
              <a:t>Lebensmittelverderbnis bzw. </a:t>
            </a:r>
            <a:br>
              <a:rPr lang="de-DE" altLang="de-DE" sz="1800">
                <a:latin typeface="Arial" pitchFamily="34" charset="0"/>
              </a:rPr>
            </a:br>
            <a:r>
              <a:rPr lang="de-DE" altLang="de-DE" sz="1800">
                <a:latin typeface="Arial" pitchFamily="34" charset="0"/>
              </a:rPr>
              <a:t>- vergiftung möglich.</a:t>
            </a:r>
          </a:p>
        </p:txBody>
      </p:sp>
      <p:sp>
        <p:nvSpPr>
          <p:cNvPr id="20485" name="Bedeutung der Flora"/>
          <p:cNvSpPr txBox="1">
            <a:spLocks/>
          </p:cNvSpPr>
          <p:nvPr/>
        </p:nvSpPr>
        <p:spPr bwMode="auto">
          <a:xfrm>
            <a:off x="3419475" y="14288"/>
            <a:ext cx="575945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a:spcBef>
                <a:spcPct val="0"/>
              </a:spcBef>
              <a:buFontTx/>
              <a:buNone/>
            </a:pPr>
            <a:r>
              <a:rPr lang="de-DE" altLang="de-DE" sz="2800">
                <a:latin typeface="Arial" pitchFamily="34" charset="0"/>
                <a:ea typeface="Merriweather Bold"/>
                <a:cs typeface="Arial" pitchFamily="34" charset="0"/>
                <a:sym typeface="Merriweather Bold"/>
              </a:rPr>
              <a:t>Händehygiene</a:t>
            </a:r>
          </a:p>
          <a:p>
            <a:pPr eaLnBrk="1">
              <a:spcBef>
                <a:spcPct val="0"/>
              </a:spcBef>
              <a:buFontTx/>
              <a:buNone/>
            </a:pPr>
            <a:r>
              <a:rPr lang="de-DE" altLang="de-DE" sz="2000">
                <a:latin typeface="Arial" pitchFamily="34" charset="0"/>
                <a:ea typeface="Merriweather Bold"/>
                <a:cs typeface="Arial" pitchFamily="34" charset="0"/>
                <a:sym typeface="Merriweather Bold"/>
              </a:rPr>
              <a:t>Mögliche Folgen</a:t>
            </a:r>
            <a:r>
              <a:rPr lang="de-DE" altLang="de-DE" sz="4400" b="1">
                <a:latin typeface="Merriweather Bold"/>
                <a:ea typeface="Merriweather Bold"/>
                <a:cs typeface="Arial" pitchFamily="34" charset="0"/>
                <a:sym typeface="Merriweather Bold"/>
              </a:rPr>
              <a:t/>
            </a:r>
            <a:br>
              <a:rPr lang="de-DE" altLang="de-DE" sz="4400" b="1">
                <a:latin typeface="Merriweather Bold"/>
                <a:ea typeface="Merriweather Bold"/>
                <a:cs typeface="Arial" pitchFamily="34" charset="0"/>
                <a:sym typeface="Merriweather Bold"/>
              </a:rPr>
            </a:br>
            <a:endParaRPr lang="de-DE" altLang="de-DE" sz="4400">
              <a:latin typeface="Merriweather Bold"/>
              <a:ea typeface="Merriweather Bold"/>
              <a:cs typeface="Arial" pitchFamily="34" charset="0"/>
              <a:sym typeface="Merriweather Bold"/>
            </a:endParaRPr>
          </a:p>
        </p:txBody>
      </p:sp>
      <p:sp>
        <p:nvSpPr>
          <p:cNvPr id="18" name="Textfeld 17"/>
          <p:cNvSpPr txBox="1"/>
          <p:nvPr/>
        </p:nvSpPr>
        <p:spPr>
          <a:xfrm>
            <a:off x="0" y="994718"/>
            <a:ext cx="9144000"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a:spcBef>
                <a:spcPts val="0"/>
              </a:spcBef>
              <a:spcAft>
                <a:spcPts val="0"/>
              </a:spcAft>
              <a:defRPr/>
            </a:pPr>
            <a:r>
              <a:rPr lang="de-DE" sz="1400" kern="0" dirty="0">
                <a:latin typeface="Arial" charset="0"/>
                <a:ea typeface="+mj-ea"/>
                <a:cs typeface="Arial" pitchFamily="34" charset="0"/>
                <a:sym typeface="Times New Roman"/>
              </a:rPr>
              <a:t>Grundlagen</a:t>
            </a:r>
            <a:r>
              <a:rPr lang="de-DE" sz="1400" b="1" kern="0" dirty="0">
                <a:solidFill>
                  <a:srgbClr val="067EBB"/>
                </a:solidFill>
                <a:latin typeface="Arial" charset="0"/>
                <a:ea typeface="+mj-ea"/>
                <a:cs typeface="Arial" pitchFamily="34" charset="0"/>
                <a:sym typeface="Times New Roman"/>
              </a:rPr>
              <a:t>         </a:t>
            </a:r>
            <a:r>
              <a:rPr lang="de-DE" sz="1400" kern="0" dirty="0">
                <a:latin typeface="Arial" charset="0"/>
                <a:ea typeface="+mj-ea"/>
                <a:cs typeface="Arial" pitchFamily="34" charset="0"/>
                <a:sym typeface="Times New Roman"/>
              </a:rPr>
              <a:t>Regelwerke         Hepatitis-B-Impfung         PSA         </a:t>
            </a:r>
            <a:r>
              <a:rPr lang="de-DE" sz="1400" b="1" kern="0" dirty="0">
                <a:solidFill>
                  <a:srgbClr val="067EBB"/>
                </a:solidFill>
                <a:latin typeface="Arial" charset="0"/>
                <a:ea typeface="+mj-ea"/>
                <a:cs typeface="Arial" pitchFamily="34" charset="0"/>
                <a:sym typeface="Times New Roman"/>
              </a:rPr>
              <a:t>Händehygiene </a:t>
            </a:r>
            <a:r>
              <a:rPr lang="de-DE" sz="1400" kern="0" dirty="0">
                <a:latin typeface="Arial" charset="0"/>
                <a:ea typeface="+mj-ea"/>
                <a:cs typeface="Arial" pitchFamily="34" charset="0"/>
                <a:sym typeface="Times New Roman"/>
              </a:rPr>
              <a:t>        Verletzungsschutz</a:t>
            </a:r>
          </a:p>
        </p:txBody>
      </p:sp>
      <p:sp>
        <p:nvSpPr>
          <p:cNvPr id="20487" name="Text Box 11"/>
          <p:cNvSpPr txBox="1">
            <a:spLocks noChangeArrowheads="1"/>
          </p:cNvSpPr>
          <p:nvPr/>
        </p:nvSpPr>
        <p:spPr bwMode="auto">
          <a:xfrm>
            <a:off x="758825" y="1630363"/>
            <a:ext cx="3481388" cy="36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de-DE" sz="1800" b="1">
                <a:solidFill>
                  <a:srgbClr val="0070C0"/>
                </a:solidFill>
                <a:latin typeface="Arial" pitchFamily="34" charset="0"/>
              </a:rPr>
              <a:t>Mögl. Folgen für da Personal</a:t>
            </a:r>
          </a:p>
        </p:txBody>
      </p:sp>
      <p:sp>
        <p:nvSpPr>
          <p:cNvPr id="20488" name="Text Box 13"/>
          <p:cNvSpPr txBox="1">
            <a:spLocks noChangeArrowheads="1"/>
          </p:cNvSpPr>
          <p:nvPr/>
        </p:nvSpPr>
        <p:spPr bwMode="auto">
          <a:xfrm>
            <a:off x="4859338" y="1630363"/>
            <a:ext cx="3557587" cy="36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de-DE" sz="1800" b="1">
                <a:solidFill>
                  <a:srgbClr val="0070C0"/>
                </a:solidFill>
                <a:latin typeface="Arial" pitchFamily="34" charset="0"/>
              </a:rPr>
              <a:t>Mögl. Folgen für die Bewohner</a:t>
            </a:r>
          </a:p>
        </p:txBody>
      </p:sp>
      <p:sp>
        <p:nvSpPr>
          <p:cNvPr id="20489" name="Line 14"/>
          <p:cNvSpPr>
            <a:spLocks noChangeShapeType="1"/>
          </p:cNvSpPr>
          <p:nvPr/>
        </p:nvSpPr>
        <p:spPr bwMode="auto">
          <a:xfrm>
            <a:off x="4643438" y="1598613"/>
            <a:ext cx="0" cy="3579812"/>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20490" name="Line 15"/>
          <p:cNvSpPr>
            <a:spLocks noChangeShapeType="1"/>
          </p:cNvSpPr>
          <p:nvPr/>
        </p:nvSpPr>
        <p:spPr bwMode="auto">
          <a:xfrm flipV="1">
            <a:off x="615950" y="1998663"/>
            <a:ext cx="7843838"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6"/>
          <p:cNvSpPr>
            <a:spLocks noChangeArrowheads="1"/>
          </p:cNvSpPr>
          <p:nvPr/>
        </p:nvSpPr>
        <p:spPr bwMode="auto">
          <a:xfrm>
            <a:off x="1547813" y="1966913"/>
            <a:ext cx="3332162" cy="3046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285750" indent="-285750">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spcAft>
                <a:spcPts val="4800"/>
              </a:spcAft>
              <a:buClr>
                <a:srgbClr val="067EBB"/>
              </a:buClr>
              <a:buSzPct val="180000"/>
            </a:pPr>
            <a:r>
              <a:rPr lang="de-DE" altLang="de-DE" sz="1800">
                <a:latin typeface="Arial" pitchFamily="34" charset="0"/>
                <a:sym typeface="Wingdings" pitchFamily="2" charset="2"/>
              </a:rPr>
              <a:t>Hände pflegen</a:t>
            </a:r>
          </a:p>
          <a:p>
            <a:pPr>
              <a:spcBef>
                <a:spcPct val="0"/>
              </a:spcBef>
              <a:spcAft>
                <a:spcPts val="4800"/>
              </a:spcAft>
              <a:buClr>
                <a:srgbClr val="067EBB"/>
              </a:buClr>
              <a:buSzPct val="180000"/>
            </a:pPr>
            <a:r>
              <a:rPr lang="de-DE" altLang="de-DE" sz="1800">
                <a:latin typeface="Arial" pitchFamily="34" charset="0"/>
              </a:rPr>
              <a:t>Hände waschen</a:t>
            </a:r>
          </a:p>
          <a:p>
            <a:pPr>
              <a:spcBef>
                <a:spcPct val="0"/>
              </a:spcBef>
              <a:spcAft>
                <a:spcPts val="4800"/>
              </a:spcAft>
              <a:buClr>
                <a:srgbClr val="067EBB"/>
              </a:buClr>
              <a:buSzPct val="180000"/>
            </a:pPr>
            <a:r>
              <a:rPr lang="de-DE" altLang="de-DE" sz="1800">
                <a:latin typeface="Arial" pitchFamily="34" charset="0"/>
                <a:sym typeface="Wingdings" pitchFamily="2" charset="2"/>
              </a:rPr>
              <a:t>Hände desinfizieren</a:t>
            </a:r>
          </a:p>
          <a:p>
            <a:pPr>
              <a:spcBef>
                <a:spcPct val="0"/>
              </a:spcBef>
              <a:spcAft>
                <a:spcPts val="4800"/>
              </a:spcAft>
              <a:buClr>
                <a:srgbClr val="067EBB"/>
              </a:buClr>
              <a:buSzPct val="180000"/>
            </a:pPr>
            <a:r>
              <a:rPr lang="de-DE" altLang="de-DE" sz="1800">
                <a:latin typeface="Arial" pitchFamily="34" charset="0"/>
                <a:sym typeface="Wingdings" pitchFamily="2" charset="2"/>
              </a:rPr>
              <a:t>Kontaminationsvermeidung</a:t>
            </a:r>
          </a:p>
        </p:txBody>
      </p:sp>
      <p:pic>
        <p:nvPicPr>
          <p:cNvPr id="21507" name="Picture 20" descr="0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6975" y="1628775"/>
            <a:ext cx="1220788" cy="900113"/>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1508" name="Picture 23" descr="09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35538" y="3357563"/>
            <a:ext cx="1220787" cy="900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26" descr="Handschuhe_frei"/>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43475" y="4221163"/>
            <a:ext cx="1357313"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0" name="Picture 21" descr="00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03800" y="2528888"/>
            <a:ext cx="1220788" cy="900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1" name="Foliennummernplatzhalter 4"/>
          <p:cNvSpPr>
            <a:spLocks noGrp="1"/>
          </p:cNvSpPr>
          <p:nvPr>
            <p:ph type="sldNum" sz="quarter" idx="12"/>
          </p:nvPr>
        </p:nvSpPr>
        <p:spPr>
          <a:noFill/>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de-DE" sz="1400" smtClean="0">
                <a:latin typeface="Arial" pitchFamily="34" charset="0"/>
              </a:rPr>
              <a:t>Seite </a:t>
            </a:r>
            <a:fld id="{E31D2CF4-47C2-405F-9DE6-CC35AD94B62E}" type="slidenum">
              <a:rPr lang="de-DE" altLang="de-DE" sz="1400" smtClean="0">
                <a:latin typeface="Arial" pitchFamily="34" charset="0"/>
              </a:rPr>
              <a:pPr>
                <a:spcBef>
                  <a:spcPct val="0"/>
                </a:spcBef>
                <a:buFontTx/>
                <a:buNone/>
              </a:pPr>
              <a:t>14</a:t>
            </a:fld>
            <a:r>
              <a:rPr lang="de-DE" altLang="de-DE" sz="1400" smtClean="0">
                <a:latin typeface="Arial" pitchFamily="34" charset="0"/>
              </a:rPr>
              <a:t> / </a:t>
            </a:r>
            <a:r>
              <a:rPr lang="de-DE" altLang="de-DE" sz="1400" smtClean="0">
                <a:latin typeface="Arial" pitchFamily="34" charset="0"/>
              </a:rPr>
              <a:t>25</a:t>
            </a:r>
            <a:endParaRPr lang="de-DE" altLang="de-DE" sz="1400" smtClean="0">
              <a:latin typeface="Arial" pitchFamily="34" charset="0"/>
            </a:endParaRPr>
          </a:p>
        </p:txBody>
      </p:sp>
      <p:sp>
        <p:nvSpPr>
          <p:cNvPr id="25" name="Textfeld 24"/>
          <p:cNvSpPr txBox="1"/>
          <p:nvPr/>
        </p:nvSpPr>
        <p:spPr>
          <a:xfrm>
            <a:off x="0" y="994718"/>
            <a:ext cx="9144000"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a:spcBef>
                <a:spcPts val="0"/>
              </a:spcBef>
              <a:spcAft>
                <a:spcPts val="0"/>
              </a:spcAft>
              <a:defRPr/>
            </a:pPr>
            <a:r>
              <a:rPr lang="de-DE" sz="1400" kern="0" dirty="0">
                <a:latin typeface="Arial" charset="0"/>
                <a:ea typeface="+mj-ea"/>
                <a:cs typeface="Arial" pitchFamily="34" charset="0"/>
                <a:sym typeface="Times New Roman"/>
              </a:rPr>
              <a:t>Grundlagen</a:t>
            </a:r>
            <a:r>
              <a:rPr lang="de-DE" sz="1400" b="1" kern="0" dirty="0">
                <a:solidFill>
                  <a:srgbClr val="067EBB"/>
                </a:solidFill>
                <a:latin typeface="Arial" charset="0"/>
                <a:ea typeface="+mj-ea"/>
                <a:cs typeface="Arial" pitchFamily="34" charset="0"/>
                <a:sym typeface="Times New Roman"/>
              </a:rPr>
              <a:t>         </a:t>
            </a:r>
            <a:r>
              <a:rPr lang="de-DE" sz="1400" kern="0" dirty="0">
                <a:latin typeface="Arial" charset="0"/>
                <a:ea typeface="+mj-ea"/>
                <a:cs typeface="Arial" pitchFamily="34" charset="0"/>
                <a:sym typeface="Times New Roman"/>
              </a:rPr>
              <a:t>Regelwerke         Hepatitis-B-Impfung         PSA         </a:t>
            </a:r>
            <a:r>
              <a:rPr lang="de-DE" sz="1400" b="1" kern="0" dirty="0">
                <a:solidFill>
                  <a:srgbClr val="067EBB"/>
                </a:solidFill>
                <a:latin typeface="Arial" charset="0"/>
                <a:ea typeface="+mj-ea"/>
                <a:cs typeface="Arial" pitchFamily="34" charset="0"/>
                <a:sym typeface="Times New Roman"/>
              </a:rPr>
              <a:t>Händehygiene </a:t>
            </a:r>
            <a:r>
              <a:rPr lang="de-DE" sz="1400" kern="0" dirty="0">
                <a:latin typeface="Arial" charset="0"/>
                <a:ea typeface="+mj-ea"/>
                <a:cs typeface="Arial" pitchFamily="34" charset="0"/>
                <a:sym typeface="Times New Roman"/>
              </a:rPr>
              <a:t>        Verletzungsschutz</a:t>
            </a:r>
          </a:p>
        </p:txBody>
      </p:sp>
      <p:sp>
        <p:nvSpPr>
          <p:cNvPr id="21513" name="Bedeutung der Flora"/>
          <p:cNvSpPr txBox="1">
            <a:spLocks/>
          </p:cNvSpPr>
          <p:nvPr/>
        </p:nvSpPr>
        <p:spPr bwMode="auto">
          <a:xfrm>
            <a:off x="3419475" y="14288"/>
            <a:ext cx="575945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a:spcBef>
                <a:spcPct val="0"/>
              </a:spcBef>
              <a:buFontTx/>
              <a:buNone/>
            </a:pPr>
            <a:r>
              <a:rPr lang="de-DE" altLang="de-DE" sz="2800">
                <a:latin typeface="Arial" pitchFamily="34" charset="0"/>
                <a:ea typeface="Merriweather Bold"/>
                <a:cs typeface="Arial" pitchFamily="34" charset="0"/>
                <a:sym typeface="Merriweather Bold"/>
              </a:rPr>
              <a:t>Händehygiene</a:t>
            </a:r>
          </a:p>
          <a:p>
            <a:pPr eaLnBrk="1">
              <a:spcBef>
                <a:spcPct val="0"/>
              </a:spcBef>
              <a:buFontTx/>
              <a:buNone/>
            </a:pPr>
            <a:r>
              <a:rPr lang="de-DE" altLang="de-DE" sz="2000">
                <a:latin typeface="Arial" pitchFamily="34" charset="0"/>
                <a:ea typeface="Merriweather Bold"/>
                <a:cs typeface="Arial" pitchFamily="34" charset="0"/>
                <a:sym typeface="Merriweather Bold"/>
              </a:rPr>
              <a:t>Präventionsprinzipien</a:t>
            </a:r>
            <a:r>
              <a:rPr lang="de-DE" altLang="de-DE" sz="4400" b="1">
                <a:latin typeface="Merriweather Bold"/>
                <a:ea typeface="Merriweather Bold"/>
                <a:cs typeface="Arial" pitchFamily="34" charset="0"/>
                <a:sym typeface="Merriweather Bold"/>
              </a:rPr>
              <a:t/>
            </a:r>
            <a:br>
              <a:rPr lang="de-DE" altLang="de-DE" sz="4400" b="1">
                <a:latin typeface="Merriweather Bold"/>
                <a:ea typeface="Merriweather Bold"/>
                <a:cs typeface="Arial" pitchFamily="34" charset="0"/>
                <a:sym typeface="Merriweather Bold"/>
              </a:rPr>
            </a:br>
            <a:endParaRPr lang="de-DE" altLang="de-DE" sz="4400">
              <a:latin typeface="Merriweather Bold"/>
              <a:ea typeface="Merriweather Bold"/>
              <a:cs typeface="Arial" pitchFamily="34" charset="0"/>
              <a:sym typeface="Merriweather Bold"/>
            </a:endParaRPr>
          </a:p>
        </p:txBody>
      </p:sp>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18" descr="0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19950" y="1508125"/>
            <a:ext cx="1673225" cy="1233488"/>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2531" name="Text Box 19"/>
          <p:cNvSpPr txBox="1">
            <a:spLocks noChangeArrowheads="1"/>
          </p:cNvSpPr>
          <p:nvPr/>
        </p:nvSpPr>
        <p:spPr bwMode="auto">
          <a:xfrm>
            <a:off x="179388" y="1547813"/>
            <a:ext cx="5861050" cy="180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de-DE" sz="1800" b="1">
                <a:solidFill>
                  <a:srgbClr val="FF0000"/>
                </a:solidFill>
                <a:latin typeface="Arial" pitchFamily="34" charset="0"/>
              </a:rPr>
              <a:t>Die Hände sind Visitenkarte und Werkzeug zugleich.</a:t>
            </a:r>
          </a:p>
          <a:p>
            <a:pPr>
              <a:spcBef>
                <a:spcPct val="0"/>
              </a:spcBef>
              <a:buFontTx/>
              <a:buNone/>
            </a:pPr>
            <a:r>
              <a:rPr lang="de-DE" altLang="de-DE" sz="1800" b="1">
                <a:solidFill>
                  <a:srgbClr val="FF0000"/>
                </a:solidFill>
                <a:latin typeface="Arial" pitchFamily="34" charset="0"/>
              </a:rPr>
              <a:t>Sie haben es verdient, gut behandelt zu werden!</a:t>
            </a:r>
          </a:p>
        </p:txBody>
      </p:sp>
      <p:sp>
        <p:nvSpPr>
          <p:cNvPr id="22532" name="Text Box 20"/>
          <p:cNvSpPr txBox="1">
            <a:spLocks noChangeArrowheads="1"/>
          </p:cNvSpPr>
          <p:nvPr/>
        </p:nvSpPr>
        <p:spPr bwMode="auto">
          <a:xfrm>
            <a:off x="179388" y="2571750"/>
            <a:ext cx="8713787" cy="214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4" tIns="45717" rIns="91434" bIns="45717">
            <a:spAutoFit/>
          </a:bodyPr>
          <a:lstStyle>
            <a:lvl1pPr marL="285750" indent="-285750">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ts val="300"/>
              </a:spcBef>
              <a:buClr>
                <a:srgbClr val="067EBB"/>
              </a:buClr>
              <a:buSzPct val="180000"/>
            </a:pPr>
            <a:r>
              <a:rPr lang="de-DE" altLang="de-DE" sz="1800">
                <a:latin typeface="Arial" pitchFamily="34" charset="0"/>
              </a:rPr>
              <a:t>konsequenten Verzicht auf jeglichen Schmuck an Händen und Unterarmen</a:t>
            </a:r>
            <a:br>
              <a:rPr lang="de-DE" altLang="de-DE" sz="1800">
                <a:latin typeface="Arial" pitchFamily="34" charset="0"/>
              </a:rPr>
            </a:br>
            <a:r>
              <a:rPr lang="de-DE" altLang="de-DE" sz="1800">
                <a:latin typeface="Arial" pitchFamily="34" charset="0"/>
              </a:rPr>
              <a:t>bei medizinisch-pflegerischen Maßnahmen.</a:t>
            </a:r>
          </a:p>
          <a:p>
            <a:pPr>
              <a:spcBef>
                <a:spcPts val="300"/>
              </a:spcBef>
              <a:buClr>
                <a:srgbClr val="067EBB"/>
              </a:buClr>
              <a:buSzPct val="180000"/>
            </a:pPr>
            <a:r>
              <a:rPr lang="de-DE" altLang="de-DE" sz="1800">
                <a:latin typeface="Arial" pitchFamily="34" charset="0"/>
              </a:rPr>
              <a:t>Verzicht auf lange und/oder lackierte Fingernägel.</a:t>
            </a:r>
          </a:p>
          <a:p>
            <a:pPr>
              <a:spcBef>
                <a:spcPts val="300"/>
              </a:spcBef>
              <a:buClr>
                <a:srgbClr val="067EBB"/>
              </a:buClr>
              <a:buSzPct val="180000"/>
            </a:pPr>
            <a:r>
              <a:rPr lang="de-DE" altLang="de-DE" sz="1800">
                <a:latin typeface="Arial" pitchFamily="34" charset="0"/>
                <a:sym typeface="Wingdings" pitchFamily="2" charset="2"/>
              </a:rPr>
              <a:t>Gebrauch von Öl-in-Wasser-Handcremes (normale Handcremes, die schnell einziehen)  immer wieder mal zwischendurch.</a:t>
            </a:r>
          </a:p>
          <a:p>
            <a:pPr>
              <a:spcBef>
                <a:spcPts val="300"/>
              </a:spcBef>
              <a:buClr>
                <a:srgbClr val="067EBB"/>
              </a:buClr>
              <a:buSzPct val="180000"/>
            </a:pPr>
            <a:r>
              <a:rPr lang="de-DE" altLang="de-DE" sz="1800">
                <a:latin typeface="Arial" pitchFamily="34" charset="0"/>
              </a:rPr>
              <a:t>Gebrauch von Wasser-in-Öl-Handcremes (spezielle Handcremes, die langsam einziehen), vor Arbeiten mit Wasserkontakt und zum Dienstende.</a:t>
            </a:r>
          </a:p>
        </p:txBody>
      </p:sp>
      <p:sp>
        <p:nvSpPr>
          <p:cNvPr id="22533" name="Text Box 21"/>
          <p:cNvSpPr txBox="1">
            <a:spLocks noChangeArrowheads="1"/>
          </p:cNvSpPr>
          <p:nvPr/>
        </p:nvSpPr>
        <p:spPr bwMode="auto">
          <a:xfrm>
            <a:off x="179388" y="2205038"/>
            <a:ext cx="3275012" cy="36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de-DE" sz="1800" b="1">
                <a:solidFill>
                  <a:srgbClr val="0070C0"/>
                </a:solidFill>
                <a:latin typeface="Arial" pitchFamily="34" charset="0"/>
              </a:rPr>
              <a:t>Daher Hände pflegen durch:</a:t>
            </a:r>
          </a:p>
        </p:txBody>
      </p:sp>
      <p:sp>
        <p:nvSpPr>
          <p:cNvPr id="65558" name="Rectangle 22"/>
          <p:cNvSpPr>
            <a:spLocks noChangeArrowheads="1"/>
          </p:cNvSpPr>
          <p:nvPr/>
        </p:nvSpPr>
        <p:spPr bwMode="auto">
          <a:xfrm>
            <a:off x="-136525" y="4652963"/>
            <a:ext cx="8640763" cy="1531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50708" tIns="152352" bIns="76176">
            <a:spAutoFit/>
          </a:bodyPr>
          <a:lstStyle/>
          <a:p>
            <a:pPr marL="187325" indent="-187325" algn="just">
              <a:spcAft>
                <a:spcPts val="600"/>
              </a:spcAft>
              <a:tabLst>
                <a:tab pos="228600" algn="l"/>
              </a:tabLst>
              <a:defRPr/>
            </a:pPr>
            <a:r>
              <a:rPr lang="de-DE" sz="1800" b="1" dirty="0">
                <a:solidFill>
                  <a:srgbClr val="0070C0"/>
                </a:solidFill>
                <a:latin typeface="Arial" charset="0"/>
              </a:rPr>
              <a:t>Bitte beachten:</a:t>
            </a:r>
          </a:p>
          <a:p>
            <a:pPr marL="285750" indent="-285750">
              <a:spcBef>
                <a:spcPts val="300"/>
              </a:spcBef>
              <a:buClr>
                <a:srgbClr val="067EBB"/>
              </a:buClr>
              <a:buSzPct val="180000"/>
              <a:buFont typeface="Arial" pitchFamily="34" charset="0"/>
              <a:buChar char="•"/>
              <a:tabLst>
                <a:tab pos="228600" algn="l"/>
              </a:tabLst>
              <a:defRPr/>
            </a:pPr>
            <a:r>
              <a:rPr lang="de-DE" sz="1800" dirty="0"/>
              <a:t>Handcremes können </a:t>
            </a:r>
            <a:r>
              <a:rPr lang="de-DE" sz="1800" dirty="0" err="1"/>
              <a:t>verkeimen</a:t>
            </a:r>
            <a:r>
              <a:rPr lang="de-DE" sz="1800" dirty="0"/>
              <a:t>, daher keine Dosen verwenden.</a:t>
            </a:r>
          </a:p>
          <a:p>
            <a:pPr marL="285750" indent="-285750">
              <a:spcBef>
                <a:spcPts val="300"/>
              </a:spcBef>
              <a:buClr>
                <a:srgbClr val="067EBB"/>
              </a:buClr>
              <a:buSzPct val="180000"/>
              <a:buFont typeface="Arial" pitchFamily="34" charset="0"/>
              <a:buChar char="•"/>
              <a:tabLst>
                <a:tab pos="228600" algn="l"/>
              </a:tabLst>
              <a:defRPr/>
            </a:pPr>
            <a:r>
              <a:rPr lang="de-DE" sz="1800" dirty="0"/>
              <a:t>Tuben müssen von jedem Benutzer sauber gehalten werden.</a:t>
            </a:r>
          </a:p>
          <a:p>
            <a:pPr marL="285750" indent="-285750">
              <a:spcBef>
                <a:spcPts val="300"/>
              </a:spcBef>
              <a:buClr>
                <a:srgbClr val="067EBB"/>
              </a:buClr>
              <a:buSzPct val="180000"/>
              <a:buFont typeface="Arial" pitchFamily="34" charset="0"/>
              <a:buChar char="•"/>
              <a:tabLst>
                <a:tab pos="228600" algn="l"/>
              </a:tabLst>
              <a:defRPr/>
            </a:pPr>
            <a:r>
              <a:rPr lang="de-DE" sz="1800" dirty="0"/>
              <a:t>Hände nicht unmittelbar nach einer Händedesinfektion einkremen. </a:t>
            </a:r>
          </a:p>
        </p:txBody>
      </p:sp>
      <p:sp>
        <p:nvSpPr>
          <p:cNvPr id="22535" name="Foliennummernplatzhalter 4"/>
          <p:cNvSpPr>
            <a:spLocks noGrp="1"/>
          </p:cNvSpPr>
          <p:nvPr>
            <p:ph type="sldNum" sz="quarter" idx="12"/>
          </p:nvPr>
        </p:nvSpPr>
        <p:spPr>
          <a:noFill/>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de-DE" sz="1400" smtClean="0">
                <a:latin typeface="Arial" pitchFamily="34" charset="0"/>
              </a:rPr>
              <a:t>Seite </a:t>
            </a:r>
            <a:fld id="{54E13A24-D330-4C78-B5F9-681893D68529}" type="slidenum">
              <a:rPr lang="de-DE" altLang="de-DE" sz="1400" smtClean="0">
                <a:latin typeface="Arial" pitchFamily="34" charset="0"/>
              </a:rPr>
              <a:pPr>
                <a:spcBef>
                  <a:spcPct val="0"/>
                </a:spcBef>
                <a:buFontTx/>
                <a:buNone/>
              </a:pPr>
              <a:t>15</a:t>
            </a:fld>
            <a:r>
              <a:rPr lang="de-DE" altLang="de-DE" sz="1400" smtClean="0">
                <a:latin typeface="Arial" pitchFamily="34" charset="0"/>
              </a:rPr>
              <a:t> / </a:t>
            </a:r>
            <a:r>
              <a:rPr lang="de-DE" altLang="de-DE" sz="1400" smtClean="0">
                <a:latin typeface="Arial" pitchFamily="34" charset="0"/>
              </a:rPr>
              <a:t>25</a:t>
            </a:r>
            <a:endParaRPr lang="de-DE" altLang="de-DE" sz="1400" smtClean="0">
              <a:latin typeface="Arial" pitchFamily="34" charset="0"/>
            </a:endParaRPr>
          </a:p>
        </p:txBody>
      </p:sp>
      <p:sp>
        <p:nvSpPr>
          <p:cNvPr id="22536" name="Bedeutung der Flora"/>
          <p:cNvSpPr txBox="1">
            <a:spLocks/>
          </p:cNvSpPr>
          <p:nvPr/>
        </p:nvSpPr>
        <p:spPr bwMode="auto">
          <a:xfrm>
            <a:off x="3419475" y="14288"/>
            <a:ext cx="575945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a:spcBef>
                <a:spcPct val="0"/>
              </a:spcBef>
              <a:buFontTx/>
              <a:buNone/>
            </a:pPr>
            <a:r>
              <a:rPr lang="de-DE" altLang="de-DE" sz="2800">
                <a:latin typeface="Arial" pitchFamily="34" charset="0"/>
                <a:ea typeface="Merriweather Bold"/>
                <a:cs typeface="Arial" pitchFamily="34" charset="0"/>
                <a:sym typeface="Merriweather Bold"/>
              </a:rPr>
              <a:t>Händehygiene</a:t>
            </a:r>
          </a:p>
          <a:p>
            <a:pPr eaLnBrk="1">
              <a:spcBef>
                <a:spcPct val="0"/>
              </a:spcBef>
              <a:buFontTx/>
              <a:buNone/>
            </a:pPr>
            <a:r>
              <a:rPr lang="de-DE" altLang="de-DE" sz="2000">
                <a:latin typeface="Arial" pitchFamily="34" charset="0"/>
                <a:ea typeface="Merriweather Bold"/>
                <a:cs typeface="Arial" pitchFamily="34" charset="0"/>
                <a:sym typeface="Merriweather Bold"/>
              </a:rPr>
              <a:t>Handpflege</a:t>
            </a:r>
            <a:r>
              <a:rPr lang="de-DE" altLang="de-DE" sz="4400" b="1">
                <a:latin typeface="Merriweather Bold"/>
                <a:ea typeface="Merriweather Bold"/>
                <a:cs typeface="Arial" pitchFamily="34" charset="0"/>
                <a:sym typeface="Merriweather Bold"/>
              </a:rPr>
              <a:t/>
            </a:r>
            <a:br>
              <a:rPr lang="de-DE" altLang="de-DE" sz="4400" b="1">
                <a:latin typeface="Merriweather Bold"/>
                <a:ea typeface="Merriweather Bold"/>
                <a:cs typeface="Arial" pitchFamily="34" charset="0"/>
                <a:sym typeface="Merriweather Bold"/>
              </a:rPr>
            </a:br>
            <a:endParaRPr lang="de-DE" altLang="de-DE" sz="4400">
              <a:latin typeface="Merriweather Bold"/>
              <a:ea typeface="Merriweather Bold"/>
              <a:cs typeface="Arial" pitchFamily="34" charset="0"/>
              <a:sym typeface="Merriweather Bold"/>
            </a:endParaRPr>
          </a:p>
        </p:txBody>
      </p:sp>
      <p:sp>
        <p:nvSpPr>
          <p:cNvPr id="16" name="Textfeld 15"/>
          <p:cNvSpPr txBox="1"/>
          <p:nvPr/>
        </p:nvSpPr>
        <p:spPr>
          <a:xfrm>
            <a:off x="0" y="994718"/>
            <a:ext cx="9144000"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a:spcBef>
                <a:spcPts val="0"/>
              </a:spcBef>
              <a:spcAft>
                <a:spcPts val="0"/>
              </a:spcAft>
              <a:defRPr/>
            </a:pPr>
            <a:r>
              <a:rPr lang="de-DE" sz="1400" kern="0" dirty="0">
                <a:latin typeface="Arial" charset="0"/>
                <a:ea typeface="+mj-ea"/>
                <a:cs typeface="Arial" pitchFamily="34" charset="0"/>
                <a:sym typeface="Times New Roman"/>
              </a:rPr>
              <a:t>Grundlagen</a:t>
            </a:r>
            <a:r>
              <a:rPr lang="de-DE" sz="1400" b="1" kern="0" dirty="0">
                <a:solidFill>
                  <a:srgbClr val="067EBB"/>
                </a:solidFill>
                <a:latin typeface="Arial" charset="0"/>
                <a:ea typeface="+mj-ea"/>
                <a:cs typeface="Arial" pitchFamily="34" charset="0"/>
                <a:sym typeface="Times New Roman"/>
              </a:rPr>
              <a:t>         </a:t>
            </a:r>
            <a:r>
              <a:rPr lang="de-DE" sz="1400" kern="0" dirty="0">
                <a:latin typeface="Arial" charset="0"/>
                <a:ea typeface="+mj-ea"/>
                <a:cs typeface="Arial" pitchFamily="34" charset="0"/>
                <a:sym typeface="Times New Roman"/>
              </a:rPr>
              <a:t>Regelwerke         Hepatitis-B-Impfung         PSA         </a:t>
            </a:r>
            <a:r>
              <a:rPr lang="de-DE" sz="1400" b="1" kern="0" dirty="0">
                <a:solidFill>
                  <a:srgbClr val="067EBB"/>
                </a:solidFill>
                <a:latin typeface="Arial" charset="0"/>
                <a:ea typeface="+mj-ea"/>
                <a:cs typeface="Arial" pitchFamily="34" charset="0"/>
                <a:sym typeface="Times New Roman"/>
              </a:rPr>
              <a:t>Händehygiene </a:t>
            </a:r>
            <a:r>
              <a:rPr lang="de-DE" sz="1400" kern="0" dirty="0">
                <a:latin typeface="Arial" charset="0"/>
                <a:ea typeface="+mj-ea"/>
                <a:cs typeface="Arial" pitchFamily="34" charset="0"/>
                <a:sym typeface="Times New Roman"/>
              </a:rPr>
              <a:t>        Verletzungsschutz</a:t>
            </a:r>
          </a:p>
        </p:txBody>
      </p: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6"/>
          <p:cNvSpPr txBox="1">
            <a:spLocks noChangeArrowheads="1"/>
          </p:cNvSpPr>
          <p:nvPr/>
        </p:nvSpPr>
        <p:spPr bwMode="auto">
          <a:xfrm>
            <a:off x="179388" y="2070100"/>
            <a:ext cx="3962400" cy="1631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4" tIns="45717" rIns="91434" bIns="45717">
            <a:spAutoFit/>
          </a:bodyPr>
          <a:lstStyle>
            <a:lvl1pPr marL="285750" indent="-285750">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ts val="600"/>
              </a:spcBef>
              <a:buClr>
                <a:srgbClr val="067EBB"/>
              </a:buClr>
              <a:buSzPct val="180000"/>
            </a:pPr>
            <a:r>
              <a:rPr lang="de-DE" altLang="de-DE" sz="1800">
                <a:latin typeface="Arial" pitchFamily="34" charset="0"/>
              </a:rPr>
              <a:t>Bewirkt Entfernung von Schmutz und damit auch von Keimen.</a:t>
            </a:r>
          </a:p>
          <a:p>
            <a:pPr>
              <a:spcBef>
                <a:spcPts val="600"/>
              </a:spcBef>
              <a:buClr>
                <a:srgbClr val="067EBB"/>
              </a:buClr>
              <a:buSzPct val="180000"/>
            </a:pPr>
            <a:r>
              <a:rPr lang="de-DE" altLang="de-DE" sz="1800">
                <a:latin typeface="Arial" pitchFamily="34" charset="0"/>
              </a:rPr>
              <a:t>Ist relativ aufwändig und  zeitraubend.</a:t>
            </a:r>
          </a:p>
          <a:p>
            <a:pPr>
              <a:spcBef>
                <a:spcPts val="600"/>
              </a:spcBef>
              <a:buClr>
                <a:srgbClr val="067EBB"/>
              </a:buClr>
              <a:buSzPct val="180000"/>
            </a:pPr>
            <a:r>
              <a:rPr lang="de-DE" altLang="de-DE" sz="1800">
                <a:latin typeface="Arial" pitchFamily="34" charset="0"/>
              </a:rPr>
              <a:t>Strapaziert die Haut</a:t>
            </a:r>
            <a:r>
              <a:rPr lang="de-DE" altLang="de-DE" sz="1600">
                <a:latin typeface="Arial" pitchFamily="34" charset="0"/>
              </a:rPr>
              <a:t>.</a:t>
            </a:r>
          </a:p>
        </p:txBody>
      </p:sp>
      <p:sp>
        <p:nvSpPr>
          <p:cNvPr id="23555" name="Text Box 7"/>
          <p:cNvSpPr txBox="1">
            <a:spLocks noChangeArrowheads="1"/>
          </p:cNvSpPr>
          <p:nvPr/>
        </p:nvSpPr>
        <p:spPr bwMode="auto">
          <a:xfrm>
            <a:off x="179388" y="1547813"/>
            <a:ext cx="19113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de-DE" sz="1800" b="1">
                <a:solidFill>
                  <a:srgbClr val="0070C0"/>
                </a:solidFill>
                <a:latin typeface="Arial" pitchFamily="34" charset="0"/>
              </a:rPr>
              <a:t>Hände waschen</a:t>
            </a:r>
          </a:p>
        </p:txBody>
      </p:sp>
      <p:sp>
        <p:nvSpPr>
          <p:cNvPr id="23556" name="Text Box 13"/>
          <p:cNvSpPr txBox="1">
            <a:spLocks noChangeArrowheads="1"/>
          </p:cNvSpPr>
          <p:nvPr/>
        </p:nvSpPr>
        <p:spPr bwMode="auto">
          <a:xfrm>
            <a:off x="4749800" y="1547813"/>
            <a:ext cx="2343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de-DE" sz="1800" b="1">
                <a:solidFill>
                  <a:srgbClr val="FF0000"/>
                </a:solidFill>
                <a:latin typeface="Arial" pitchFamily="34" charset="0"/>
              </a:rPr>
              <a:t>Hände desinfizieren</a:t>
            </a:r>
          </a:p>
        </p:txBody>
      </p:sp>
      <p:sp>
        <p:nvSpPr>
          <p:cNvPr id="23557" name="Text Box 23"/>
          <p:cNvSpPr txBox="1">
            <a:spLocks noChangeArrowheads="1"/>
          </p:cNvSpPr>
          <p:nvPr/>
        </p:nvSpPr>
        <p:spPr bwMode="auto">
          <a:xfrm>
            <a:off x="4749800" y="2093913"/>
            <a:ext cx="4359275" cy="2185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4" tIns="45717" rIns="91434" bIns="45717">
            <a:spAutoFit/>
          </a:bodyPr>
          <a:lstStyle>
            <a:lvl1pPr marL="285750" indent="-285750">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ts val="600"/>
              </a:spcBef>
              <a:buClr>
                <a:srgbClr val="FF0000"/>
              </a:buClr>
              <a:buSzPct val="180000"/>
            </a:pPr>
            <a:r>
              <a:rPr lang="de-DE" altLang="de-DE" sz="1800">
                <a:latin typeface="Arial" pitchFamily="34" charset="0"/>
              </a:rPr>
              <a:t>Bewirkt eine drastische Keimabtötung.</a:t>
            </a:r>
          </a:p>
          <a:p>
            <a:pPr>
              <a:spcBef>
                <a:spcPts val="600"/>
              </a:spcBef>
              <a:buClr>
                <a:srgbClr val="FF0000"/>
              </a:buClr>
              <a:buSzPct val="180000"/>
            </a:pPr>
            <a:r>
              <a:rPr lang="de-DE" altLang="de-DE" sz="1800">
                <a:latin typeface="Arial" pitchFamily="34" charset="0"/>
              </a:rPr>
              <a:t>Kann schnell und einfach vor Ort durch geführt werden.</a:t>
            </a:r>
          </a:p>
          <a:p>
            <a:pPr>
              <a:spcBef>
                <a:spcPts val="600"/>
              </a:spcBef>
              <a:buClr>
                <a:srgbClr val="FF0000"/>
              </a:buClr>
              <a:buSzPct val="180000"/>
            </a:pPr>
            <a:r>
              <a:rPr lang="de-DE" altLang="de-DE" sz="1800">
                <a:latin typeface="Arial" pitchFamily="34" charset="0"/>
              </a:rPr>
              <a:t>Präparate enthalten Alkohol als Wirkstoff und i. d. R. rückfettende Substanzen zur Hautpflege; dadurch weniger Hautschäden.</a:t>
            </a:r>
          </a:p>
        </p:txBody>
      </p:sp>
      <p:sp>
        <p:nvSpPr>
          <p:cNvPr id="23558" name="Line 24"/>
          <p:cNvSpPr>
            <a:spLocks noChangeShapeType="1"/>
          </p:cNvSpPr>
          <p:nvPr/>
        </p:nvSpPr>
        <p:spPr bwMode="auto">
          <a:xfrm>
            <a:off x="4572000" y="1536700"/>
            <a:ext cx="0" cy="45561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23559" name="Line 25"/>
          <p:cNvSpPr>
            <a:spLocks noChangeShapeType="1"/>
          </p:cNvSpPr>
          <p:nvPr/>
        </p:nvSpPr>
        <p:spPr bwMode="auto">
          <a:xfrm>
            <a:off x="0" y="1993900"/>
            <a:ext cx="91440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pic>
        <p:nvPicPr>
          <p:cNvPr id="23560" name="Picture 29" descr="Zwischenablage-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4867275"/>
            <a:ext cx="1243013"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1" name="Picture 30" descr="Zwischenablage-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3575" y="4867275"/>
            <a:ext cx="1236663"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2" name="Picture 11" descr="0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56325" y="4867275"/>
            <a:ext cx="1439863" cy="106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3" name="Picture 31" descr="Zwischenablage-9"/>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756525" y="4867275"/>
            <a:ext cx="1208088" cy="1211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4" name="Foliennummernplatzhalter 4"/>
          <p:cNvSpPr>
            <a:spLocks noGrp="1"/>
          </p:cNvSpPr>
          <p:nvPr>
            <p:ph type="sldNum" sz="quarter" idx="12"/>
          </p:nvPr>
        </p:nvSpPr>
        <p:spPr>
          <a:noFill/>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de-DE" sz="1400" smtClean="0">
                <a:latin typeface="Arial" pitchFamily="34" charset="0"/>
              </a:rPr>
              <a:t>Seite </a:t>
            </a:r>
            <a:fld id="{8210229F-99E2-4EC0-B268-45D372898B08}" type="slidenum">
              <a:rPr lang="de-DE" altLang="de-DE" sz="1400" smtClean="0">
                <a:latin typeface="Arial" pitchFamily="34" charset="0"/>
              </a:rPr>
              <a:pPr>
                <a:spcBef>
                  <a:spcPct val="0"/>
                </a:spcBef>
                <a:buFontTx/>
                <a:buNone/>
              </a:pPr>
              <a:t>16</a:t>
            </a:fld>
            <a:r>
              <a:rPr lang="de-DE" altLang="de-DE" sz="1400" smtClean="0">
                <a:latin typeface="Arial" pitchFamily="34" charset="0"/>
              </a:rPr>
              <a:t> / </a:t>
            </a:r>
            <a:r>
              <a:rPr lang="de-DE" altLang="de-DE" sz="1400" smtClean="0">
                <a:latin typeface="Arial" pitchFamily="34" charset="0"/>
              </a:rPr>
              <a:t>25</a:t>
            </a:r>
            <a:endParaRPr lang="de-DE" altLang="de-DE" sz="1400" smtClean="0">
              <a:latin typeface="Arial" pitchFamily="34" charset="0"/>
            </a:endParaRPr>
          </a:p>
        </p:txBody>
      </p:sp>
      <p:pic>
        <p:nvPicPr>
          <p:cNvPr id="23565" name="Picture 9" descr="0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92275" y="4867275"/>
            <a:ext cx="1366838"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6" name="Bedeutung der Flora"/>
          <p:cNvSpPr txBox="1">
            <a:spLocks/>
          </p:cNvSpPr>
          <p:nvPr/>
        </p:nvSpPr>
        <p:spPr bwMode="auto">
          <a:xfrm>
            <a:off x="3419475" y="14288"/>
            <a:ext cx="575945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a:spcBef>
                <a:spcPct val="0"/>
              </a:spcBef>
              <a:buFontTx/>
              <a:buNone/>
            </a:pPr>
            <a:r>
              <a:rPr lang="de-DE" altLang="de-DE" sz="2800">
                <a:latin typeface="Arial" pitchFamily="34" charset="0"/>
                <a:ea typeface="Merriweather Bold"/>
                <a:cs typeface="Arial" pitchFamily="34" charset="0"/>
                <a:sym typeface="Merriweather Bold"/>
              </a:rPr>
              <a:t>Händehygiene</a:t>
            </a:r>
          </a:p>
          <a:p>
            <a:pPr eaLnBrk="1">
              <a:spcBef>
                <a:spcPct val="0"/>
              </a:spcBef>
              <a:buFontTx/>
              <a:buNone/>
            </a:pPr>
            <a:r>
              <a:rPr lang="de-DE" altLang="de-DE" sz="2000">
                <a:latin typeface="Arial" pitchFamily="34" charset="0"/>
                <a:ea typeface="Merriweather Bold"/>
                <a:cs typeface="Arial" pitchFamily="34" charset="0"/>
                <a:sym typeface="Merriweather Bold"/>
              </a:rPr>
              <a:t>Waschen und desinfizieren</a:t>
            </a:r>
            <a:r>
              <a:rPr lang="de-DE" altLang="de-DE" sz="4400" b="1">
                <a:latin typeface="Merriweather Bold"/>
                <a:ea typeface="Merriweather Bold"/>
                <a:cs typeface="Arial" pitchFamily="34" charset="0"/>
                <a:sym typeface="Merriweather Bold"/>
              </a:rPr>
              <a:t/>
            </a:r>
            <a:br>
              <a:rPr lang="de-DE" altLang="de-DE" sz="4400" b="1">
                <a:latin typeface="Merriweather Bold"/>
                <a:ea typeface="Merriweather Bold"/>
                <a:cs typeface="Arial" pitchFamily="34" charset="0"/>
                <a:sym typeface="Merriweather Bold"/>
              </a:rPr>
            </a:br>
            <a:endParaRPr lang="de-DE" altLang="de-DE" sz="4400">
              <a:latin typeface="Merriweather Bold"/>
              <a:ea typeface="Merriweather Bold"/>
              <a:cs typeface="Arial" pitchFamily="34" charset="0"/>
              <a:sym typeface="Merriweather Bold"/>
            </a:endParaRPr>
          </a:p>
        </p:txBody>
      </p:sp>
      <p:sp>
        <p:nvSpPr>
          <p:cNvPr id="25" name="Textfeld 24"/>
          <p:cNvSpPr txBox="1"/>
          <p:nvPr/>
        </p:nvSpPr>
        <p:spPr>
          <a:xfrm>
            <a:off x="0" y="994718"/>
            <a:ext cx="9144000"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a:spcBef>
                <a:spcPts val="0"/>
              </a:spcBef>
              <a:spcAft>
                <a:spcPts val="0"/>
              </a:spcAft>
              <a:defRPr/>
            </a:pPr>
            <a:r>
              <a:rPr lang="de-DE" sz="1400" kern="0" dirty="0">
                <a:latin typeface="Arial" charset="0"/>
                <a:ea typeface="+mj-ea"/>
                <a:cs typeface="Arial" pitchFamily="34" charset="0"/>
                <a:sym typeface="Times New Roman"/>
              </a:rPr>
              <a:t>Grundlagen</a:t>
            </a:r>
            <a:r>
              <a:rPr lang="de-DE" sz="1400" b="1" kern="0" dirty="0">
                <a:solidFill>
                  <a:srgbClr val="067EBB"/>
                </a:solidFill>
                <a:latin typeface="Arial" charset="0"/>
                <a:ea typeface="+mj-ea"/>
                <a:cs typeface="Arial" pitchFamily="34" charset="0"/>
                <a:sym typeface="Times New Roman"/>
              </a:rPr>
              <a:t>         </a:t>
            </a:r>
            <a:r>
              <a:rPr lang="de-DE" sz="1400" kern="0" dirty="0">
                <a:latin typeface="Arial" charset="0"/>
                <a:ea typeface="+mj-ea"/>
                <a:cs typeface="Arial" pitchFamily="34" charset="0"/>
                <a:sym typeface="Times New Roman"/>
              </a:rPr>
              <a:t>Regelwerke         Hepatitis-B-Impfung         PSA         </a:t>
            </a:r>
            <a:r>
              <a:rPr lang="de-DE" sz="1400" b="1" kern="0" dirty="0">
                <a:solidFill>
                  <a:srgbClr val="067EBB"/>
                </a:solidFill>
                <a:latin typeface="Arial" charset="0"/>
                <a:ea typeface="+mj-ea"/>
                <a:cs typeface="Arial" pitchFamily="34" charset="0"/>
                <a:sym typeface="Times New Roman"/>
              </a:rPr>
              <a:t>Händehygiene </a:t>
            </a:r>
            <a:r>
              <a:rPr lang="de-DE" sz="1400" kern="0" dirty="0">
                <a:latin typeface="Arial" charset="0"/>
                <a:ea typeface="+mj-ea"/>
                <a:cs typeface="Arial" pitchFamily="34" charset="0"/>
                <a:sym typeface="Times New Roman"/>
              </a:rPr>
              <a:t>        Verletzungsschutz</a:t>
            </a:r>
          </a:p>
        </p:txBody>
      </p:sp>
      <p:sp>
        <p:nvSpPr>
          <p:cNvPr id="23568" name="Gleichschenkliges Dreieck 1"/>
          <p:cNvSpPr>
            <a:spLocks noChangeArrowheads="1"/>
          </p:cNvSpPr>
          <p:nvPr/>
        </p:nvSpPr>
        <p:spPr bwMode="auto">
          <a:xfrm rot="5400000">
            <a:off x="1019175" y="5395913"/>
            <a:ext cx="1201738" cy="144462"/>
          </a:xfrm>
          <a:prstGeom prst="triangle">
            <a:avLst>
              <a:gd name="adj" fmla="val 50000"/>
            </a:avLst>
          </a:prstGeom>
          <a:solidFill>
            <a:srgbClr val="0070C0"/>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endParaRPr lang="de-DE" altLang="de-DE"/>
          </a:p>
        </p:txBody>
      </p:sp>
      <p:sp>
        <p:nvSpPr>
          <p:cNvPr id="23569" name="Gleichschenkliges Dreieck 20"/>
          <p:cNvSpPr>
            <a:spLocks noChangeArrowheads="1"/>
          </p:cNvSpPr>
          <p:nvPr/>
        </p:nvSpPr>
        <p:spPr bwMode="auto">
          <a:xfrm rot="5400000">
            <a:off x="2459038" y="5395912"/>
            <a:ext cx="1201738" cy="144463"/>
          </a:xfrm>
          <a:prstGeom prst="triangle">
            <a:avLst>
              <a:gd name="adj" fmla="val 50000"/>
            </a:avLst>
          </a:prstGeom>
          <a:solidFill>
            <a:srgbClr val="0070C0"/>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endParaRPr lang="de-DE" altLang="de-DE"/>
          </a:p>
        </p:txBody>
      </p:sp>
      <p:pic>
        <p:nvPicPr>
          <p:cNvPr id="23570" name="Picture 29" descr="Zwischenablage-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463" y="4867275"/>
            <a:ext cx="1241425"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71" name="Gleichschenkliges Dreieck 22"/>
          <p:cNvSpPr>
            <a:spLocks noChangeArrowheads="1"/>
          </p:cNvSpPr>
          <p:nvPr/>
        </p:nvSpPr>
        <p:spPr bwMode="auto">
          <a:xfrm rot="5400000">
            <a:off x="5483225" y="5395913"/>
            <a:ext cx="1201738" cy="144462"/>
          </a:xfrm>
          <a:prstGeom prst="triangle">
            <a:avLst>
              <a:gd name="adj" fmla="val 50000"/>
            </a:avLst>
          </a:prstGeom>
          <a:solidFill>
            <a:srgbClr val="FF0000"/>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endParaRPr lang="de-DE" altLang="de-DE"/>
          </a:p>
        </p:txBody>
      </p:sp>
      <p:sp>
        <p:nvSpPr>
          <p:cNvPr id="23572" name="Gleichschenkliges Dreieck 23"/>
          <p:cNvSpPr>
            <a:spLocks noChangeArrowheads="1"/>
          </p:cNvSpPr>
          <p:nvPr/>
        </p:nvSpPr>
        <p:spPr bwMode="auto">
          <a:xfrm rot="5400000">
            <a:off x="6995319" y="5396706"/>
            <a:ext cx="1201738" cy="142875"/>
          </a:xfrm>
          <a:prstGeom prst="triangle">
            <a:avLst>
              <a:gd name="adj" fmla="val 50000"/>
            </a:avLst>
          </a:prstGeom>
          <a:solidFill>
            <a:srgbClr val="FF0000"/>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endParaRPr lang="de-DE" altLang="de-DE"/>
          </a:p>
        </p:txBody>
      </p:sp>
      <p:sp>
        <p:nvSpPr>
          <p:cNvPr id="23573" name="Textfeld 3"/>
          <p:cNvSpPr txBox="1">
            <a:spLocks noChangeArrowheads="1"/>
          </p:cNvSpPr>
          <p:nvPr/>
        </p:nvSpPr>
        <p:spPr bwMode="auto">
          <a:xfrm>
            <a:off x="395288" y="4405313"/>
            <a:ext cx="9175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a:r>
              <a:rPr lang="de-DE" altLang="de-DE" sz="1200"/>
              <a:t>Ausgangs-</a:t>
            </a:r>
          </a:p>
          <a:p>
            <a:pPr algn="ctr"/>
            <a:r>
              <a:rPr lang="de-DE" altLang="de-DE" sz="1200"/>
              <a:t>situation</a:t>
            </a:r>
          </a:p>
        </p:txBody>
      </p:sp>
      <p:sp>
        <p:nvSpPr>
          <p:cNvPr id="23574" name="Textfeld 27"/>
          <p:cNvSpPr txBox="1">
            <a:spLocks noChangeArrowheads="1"/>
          </p:cNvSpPr>
          <p:nvPr/>
        </p:nvSpPr>
        <p:spPr bwMode="auto">
          <a:xfrm>
            <a:off x="1876425" y="4405313"/>
            <a:ext cx="8731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a:r>
              <a:rPr lang="de-DE" altLang="de-DE" sz="1200"/>
              <a:t>Hände-</a:t>
            </a:r>
          </a:p>
          <a:p>
            <a:pPr algn="ctr"/>
            <a:r>
              <a:rPr lang="de-DE" altLang="de-DE" sz="1200"/>
              <a:t>waschung</a:t>
            </a:r>
          </a:p>
        </p:txBody>
      </p:sp>
      <p:sp>
        <p:nvSpPr>
          <p:cNvPr id="23575" name="Textfeld 28"/>
          <p:cNvSpPr txBox="1">
            <a:spLocks noChangeArrowheads="1"/>
          </p:cNvSpPr>
          <p:nvPr/>
        </p:nvSpPr>
        <p:spPr bwMode="auto">
          <a:xfrm>
            <a:off x="3419475" y="4518025"/>
            <a:ext cx="7889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a:r>
              <a:rPr lang="de-DE" altLang="de-DE" sz="1200"/>
              <a:t>Ergebnis</a:t>
            </a:r>
          </a:p>
        </p:txBody>
      </p:sp>
      <p:sp>
        <p:nvSpPr>
          <p:cNvPr id="23576" name="Textfeld 29"/>
          <p:cNvSpPr txBox="1">
            <a:spLocks noChangeArrowheads="1"/>
          </p:cNvSpPr>
          <p:nvPr/>
        </p:nvSpPr>
        <p:spPr bwMode="auto">
          <a:xfrm>
            <a:off x="4935538" y="4405313"/>
            <a:ext cx="9175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a:r>
              <a:rPr lang="de-DE" altLang="de-DE" sz="1200"/>
              <a:t>Ausgangs-</a:t>
            </a:r>
          </a:p>
          <a:p>
            <a:pPr algn="ctr"/>
            <a:r>
              <a:rPr lang="de-DE" altLang="de-DE" sz="1200"/>
              <a:t>situation</a:t>
            </a:r>
          </a:p>
        </p:txBody>
      </p:sp>
      <p:sp>
        <p:nvSpPr>
          <p:cNvPr id="23577" name="Textfeld 30"/>
          <p:cNvSpPr txBox="1">
            <a:spLocks noChangeArrowheads="1"/>
          </p:cNvSpPr>
          <p:nvPr/>
        </p:nvSpPr>
        <p:spPr bwMode="auto">
          <a:xfrm>
            <a:off x="6351588" y="4405313"/>
            <a:ext cx="10017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a:r>
              <a:rPr lang="de-DE" altLang="de-DE" sz="1200"/>
              <a:t>Hände-</a:t>
            </a:r>
          </a:p>
          <a:p>
            <a:pPr algn="ctr"/>
            <a:r>
              <a:rPr lang="de-DE" altLang="de-DE" sz="1200"/>
              <a:t>desinfektion</a:t>
            </a:r>
          </a:p>
        </p:txBody>
      </p:sp>
      <p:sp>
        <p:nvSpPr>
          <p:cNvPr id="23578" name="Textfeld 31"/>
          <p:cNvSpPr txBox="1">
            <a:spLocks noChangeArrowheads="1"/>
          </p:cNvSpPr>
          <p:nvPr/>
        </p:nvSpPr>
        <p:spPr bwMode="auto">
          <a:xfrm>
            <a:off x="7959725" y="4518025"/>
            <a:ext cx="7889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a:r>
              <a:rPr lang="de-DE" altLang="de-DE" sz="1200"/>
              <a:t>Ergebnis</a:t>
            </a:r>
          </a:p>
        </p:txBody>
      </p:sp>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4"/>
          <p:cNvSpPr txBox="1">
            <a:spLocks noChangeArrowheads="1"/>
          </p:cNvSpPr>
          <p:nvPr/>
        </p:nvSpPr>
        <p:spPr bwMode="auto">
          <a:xfrm>
            <a:off x="179388" y="2424113"/>
            <a:ext cx="3962400" cy="1076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4" tIns="45717" rIns="91434" bIns="45717">
            <a:spAutoFit/>
          </a:bodyPr>
          <a:lstStyle>
            <a:lvl1pPr marL="285750" indent="-285750">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ts val="600"/>
              </a:spcBef>
              <a:buClr>
                <a:srgbClr val="067EBB"/>
              </a:buClr>
              <a:buSzPct val="180000"/>
            </a:pPr>
            <a:r>
              <a:rPr lang="de-DE" altLang="de-DE" sz="1800">
                <a:latin typeface="Arial" pitchFamily="34" charset="0"/>
              </a:rPr>
              <a:t>lediglich bei Verschmutzung.</a:t>
            </a:r>
          </a:p>
          <a:p>
            <a:pPr>
              <a:spcBef>
                <a:spcPts val="600"/>
              </a:spcBef>
              <a:buClr>
                <a:srgbClr val="067EBB"/>
              </a:buClr>
              <a:buSzPct val="180000"/>
            </a:pPr>
            <a:r>
              <a:rPr lang="de-DE" altLang="de-DE" sz="1800">
                <a:latin typeface="Arial" pitchFamily="34" charset="0"/>
              </a:rPr>
              <a:t>keine Stückseife verwenden.</a:t>
            </a:r>
          </a:p>
          <a:p>
            <a:pPr>
              <a:spcBef>
                <a:spcPts val="600"/>
              </a:spcBef>
              <a:buClr>
                <a:srgbClr val="067EBB"/>
              </a:buClr>
              <a:buSzPct val="180000"/>
            </a:pPr>
            <a:r>
              <a:rPr lang="de-DE" altLang="de-DE" sz="1800">
                <a:latin typeface="Arial" pitchFamily="34" charset="0"/>
              </a:rPr>
              <a:t>Einmalhandtücher benutzen.</a:t>
            </a:r>
          </a:p>
        </p:txBody>
      </p:sp>
      <p:sp>
        <p:nvSpPr>
          <p:cNvPr id="24579" name="Line 17"/>
          <p:cNvSpPr>
            <a:spLocks noChangeShapeType="1"/>
          </p:cNvSpPr>
          <p:nvPr/>
        </p:nvSpPr>
        <p:spPr bwMode="auto">
          <a:xfrm>
            <a:off x="4356100" y="1536700"/>
            <a:ext cx="0" cy="29718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24580" name="Line 18"/>
          <p:cNvSpPr>
            <a:spLocks noChangeShapeType="1"/>
          </p:cNvSpPr>
          <p:nvPr/>
        </p:nvSpPr>
        <p:spPr bwMode="auto">
          <a:xfrm>
            <a:off x="0" y="2205038"/>
            <a:ext cx="91440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24581" name="Text Box 19"/>
          <p:cNvSpPr txBox="1">
            <a:spLocks noChangeArrowheads="1"/>
          </p:cNvSpPr>
          <p:nvPr/>
        </p:nvSpPr>
        <p:spPr bwMode="auto">
          <a:xfrm>
            <a:off x="179388" y="1693863"/>
            <a:ext cx="19113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de-DE" sz="1800" b="1">
                <a:solidFill>
                  <a:srgbClr val="0070C0"/>
                </a:solidFill>
                <a:latin typeface="Arial" pitchFamily="34" charset="0"/>
              </a:rPr>
              <a:t>Hände waschen</a:t>
            </a:r>
          </a:p>
        </p:txBody>
      </p:sp>
      <p:sp>
        <p:nvSpPr>
          <p:cNvPr id="24582" name="Text Box 20"/>
          <p:cNvSpPr txBox="1">
            <a:spLocks noChangeArrowheads="1"/>
          </p:cNvSpPr>
          <p:nvPr/>
        </p:nvSpPr>
        <p:spPr bwMode="auto">
          <a:xfrm>
            <a:off x="4532313" y="1700213"/>
            <a:ext cx="2343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de-DE" sz="1800" b="1">
                <a:solidFill>
                  <a:srgbClr val="FF0000"/>
                </a:solidFill>
                <a:latin typeface="Arial" pitchFamily="34" charset="0"/>
              </a:rPr>
              <a:t>Hände desinfizieren</a:t>
            </a:r>
          </a:p>
        </p:txBody>
      </p:sp>
      <p:sp>
        <p:nvSpPr>
          <p:cNvPr id="24583" name="Text Box 21"/>
          <p:cNvSpPr txBox="1">
            <a:spLocks noChangeArrowheads="1"/>
          </p:cNvSpPr>
          <p:nvPr/>
        </p:nvSpPr>
        <p:spPr bwMode="auto">
          <a:xfrm>
            <a:off x="4570413" y="2492375"/>
            <a:ext cx="5257800" cy="214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4" tIns="45717" rIns="91434" bIns="45717">
            <a:spAutoFit/>
          </a:bodyPr>
          <a:lstStyle>
            <a:lvl1pPr marL="285750" indent="-285750">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nSpc>
                <a:spcPct val="90000"/>
              </a:lnSpc>
              <a:spcBef>
                <a:spcPts val="600"/>
              </a:spcBef>
              <a:buClr>
                <a:srgbClr val="FF0000"/>
              </a:buClr>
              <a:buSzPct val="180000"/>
            </a:pPr>
            <a:r>
              <a:rPr lang="de-DE" altLang="de-DE" sz="1800">
                <a:latin typeface="Arial" pitchFamily="34" charset="0"/>
              </a:rPr>
              <a:t>vor Bewohnerkontakt.</a:t>
            </a:r>
          </a:p>
          <a:p>
            <a:pPr>
              <a:lnSpc>
                <a:spcPct val="90000"/>
              </a:lnSpc>
              <a:spcBef>
                <a:spcPts val="600"/>
              </a:spcBef>
              <a:buClr>
                <a:srgbClr val="FF0000"/>
              </a:buClr>
              <a:buSzPct val="180000"/>
            </a:pPr>
            <a:r>
              <a:rPr lang="de-DE" altLang="de-DE" sz="1800">
                <a:latin typeface="Arial" pitchFamily="34" charset="0"/>
              </a:rPr>
              <a:t>vor einer aseptischen Tätigkeit.</a:t>
            </a:r>
          </a:p>
          <a:p>
            <a:pPr>
              <a:lnSpc>
                <a:spcPct val="90000"/>
              </a:lnSpc>
              <a:spcBef>
                <a:spcPts val="600"/>
              </a:spcBef>
              <a:buClr>
                <a:srgbClr val="FF0000"/>
              </a:buClr>
              <a:buSzPct val="180000"/>
            </a:pPr>
            <a:r>
              <a:rPr lang="de-DE" altLang="de-DE" sz="1800">
                <a:latin typeface="Arial" pitchFamily="34" charset="0"/>
              </a:rPr>
              <a:t>nach Kontakt mit potenziell infektiösem Material.</a:t>
            </a:r>
          </a:p>
          <a:p>
            <a:pPr>
              <a:lnSpc>
                <a:spcPct val="90000"/>
              </a:lnSpc>
              <a:spcBef>
                <a:spcPts val="600"/>
              </a:spcBef>
              <a:buClr>
                <a:srgbClr val="FF0000"/>
              </a:buClr>
              <a:buSzPct val="180000"/>
            </a:pPr>
            <a:r>
              <a:rPr lang="de-DE" altLang="de-DE" sz="1800">
                <a:latin typeface="Arial" pitchFamily="34" charset="0"/>
              </a:rPr>
              <a:t>nach Bewohnerkontakt.</a:t>
            </a:r>
          </a:p>
          <a:p>
            <a:pPr>
              <a:lnSpc>
                <a:spcPct val="90000"/>
              </a:lnSpc>
              <a:spcBef>
                <a:spcPts val="600"/>
              </a:spcBef>
              <a:buClr>
                <a:srgbClr val="FF0000"/>
              </a:buClr>
              <a:buSzPct val="180000"/>
            </a:pPr>
            <a:r>
              <a:rPr lang="de-DE" altLang="de-DE" sz="1800">
                <a:latin typeface="Arial" pitchFamily="34" charset="0"/>
              </a:rPr>
              <a:t>nach Kontakt mit der unmittelbaren Bewohnerumgebung.</a:t>
            </a:r>
          </a:p>
        </p:txBody>
      </p:sp>
      <p:sp>
        <p:nvSpPr>
          <p:cNvPr id="24584" name="Foliennummernplatzhalter 4"/>
          <p:cNvSpPr>
            <a:spLocks noGrp="1"/>
          </p:cNvSpPr>
          <p:nvPr>
            <p:ph type="sldNum" sz="quarter" idx="12"/>
          </p:nvPr>
        </p:nvSpPr>
        <p:spPr>
          <a:noFill/>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de-DE" sz="1400" smtClean="0">
                <a:latin typeface="Arial" pitchFamily="34" charset="0"/>
              </a:rPr>
              <a:t>Seite </a:t>
            </a:r>
            <a:fld id="{DED990B9-76BE-459A-9BE2-30E7478F18DD}" type="slidenum">
              <a:rPr lang="de-DE" altLang="de-DE" sz="1400" smtClean="0">
                <a:latin typeface="Arial" pitchFamily="34" charset="0"/>
              </a:rPr>
              <a:pPr>
                <a:spcBef>
                  <a:spcPct val="0"/>
                </a:spcBef>
                <a:buFontTx/>
                <a:buNone/>
              </a:pPr>
              <a:t>17</a:t>
            </a:fld>
            <a:r>
              <a:rPr lang="de-DE" altLang="de-DE" sz="1400" smtClean="0">
                <a:latin typeface="Arial" pitchFamily="34" charset="0"/>
              </a:rPr>
              <a:t> / </a:t>
            </a:r>
            <a:r>
              <a:rPr lang="de-DE" altLang="de-DE" sz="1400" smtClean="0">
                <a:latin typeface="Arial" pitchFamily="34" charset="0"/>
              </a:rPr>
              <a:t>25</a:t>
            </a:r>
            <a:endParaRPr lang="de-DE" altLang="de-DE" sz="1400" smtClean="0">
              <a:latin typeface="Arial" pitchFamily="34" charset="0"/>
            </a:endParaRPr>
          </a:p>
        </p:txBody>
      </p:sp>
      <p:sp>
        <p:nvSpPr>
          <p:cNvPr id="24585" name="Bedeutung der Flora"/>
          <p:cNvSpPr txBox="1">
            <a:spLocks/>
          </p:cNvSpPr>
          <p:nvPr/>
        </p:nvSpPr>
        <p:spPr bwMode="auto">
          <a:xfrm>
            <a:off x="3419475" y="14288"/>
            <a:ext cx="575945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a:spcBef>
                <a:spcPct val="0"/>
              </a:spcBef>
              <a:buFontTx/>
              <a:buNone/>
            </a:pPr>
            <a:r>
              <a:rPr lang="de-DE" altLang="de-DE" sz="2800">
                <a:latin typeface="Arial" pitchFamily="34" charset="0"/>
                <a:ea typeface="Merriweather Bold"/>
                <a:cs typeface="Arial" pitchFamily="34" charset="0"/>
                <a:sym typeface="Merriweather Bold"/>
              </a:rPr>
              <a:t>Händehygiene</a:t>
            </a:r>
          </a:p>
          <a:p>
            <a:pPr eaLnBrk="1">
              <a:spcBef>
                <a:spcPct val="0"/>
              </a:spcBef>
              <a:buFontTx/>
              <a:buNone/>
            </a:pPr>
            <a:r>
              <a:rPr lang="de-DE" altLang="de-DE" sz="2000">
                <a:latin typeface="Arial" pitchFamily="34" charset="0"/>
                <a:ea typeface="Merriweather Bold"/>
                <a:cs typeface="Arial" pitchFamily="34" charset="0"/>
                <a:sym typeface="Merriweather Bold"/>
              </a:rPr>
              <a:t>Anwendung waschen und desinfizieren</a:t>
            </a:r>
            <a:r>
              <a:rPr lang="de-DE" altLang="de-DE" sz="4400" b="1">
                <a:latin typeface="Merriweather Bold"/>
                <a:ea typeface="Merriweather Bold"/>
                <a:cs typeface="Arial" pitchFamily="34" charset="0"/>
                <a:sym typeface="Merriweather Bold"/>
              </a:rPr>
              <a:t/>
            </a:r>
            <a:br>
              <a:rPr lang="de-DE" altLang="de-DE" sz="4400" b="1">
                <a:latin typeface="Merriweather Bold"/>
                <a:ea typeface="Merriweather Bold"/>
                <a:cs typeface="Arial" pitchFamily="34" charset="0"/>
                <a:sym typeface="Merriweather Bold"/>
              </a:rPr>
            </a:br>
            <a:endParaRPr lang="de-DE" altLang="de-DE" sz="4400">
              <a:latin typeface="Merriweather Bold"/>
              <a:ea typeface="Merriweather Bold"/>
              <a:cs typeface="Arial" pitchFamily="34" charset="0"/>
              <a:sym typeface="Merriweather Bold"/>
            </a:endParaRPr>
          </a:p>
        </p:txBody>
      </p:sp>
      <p:sp>
        <p:nvSpPr>
          <p:cNvPr id="23" name="Textfeld 22"/>
          <p:cNvSpPr txBox="1"/>
          <p:nvPr/>
        </p:nvSpPr>
        <p:spPr>
          <a:xfrm>
            <a:off x="0" y="994718"/>
            <a:ext cx="9144000"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a:spcBef>
                <a:spcPts val="0"/>
              </a:spcBef>
              <a:spcAft>
                <a:spcPts val="0"/>
              </a:spcAft>
              <a:defRPr/>
            </a:pPr>
            <a:r>
              <a:rPr lang="de-DE" sz="1400" kern="0" dirty="0">
                <a:latin typeface="Arial" charset="0"/>
                <a:ea typeface="+mj-ea"/>
                <a:cs typeface="Arial" pitchFamily="34" charset="0"/>
                <a:sym typeface="Times New Roman"/>
              </a:rPr>
              <a:t>Grundlagen</a:t>
            </a:r>
            <a:r>
              <a:rPr lang="de-DE" sz="1400" b="1" kern="0" dirty="0">
                <a:solidFill>
                  <a:srgbClr val="067EBB"/>
                </a:solidFill>
                <a:latin typeface="Arial" charset="0"/>
                <a:ea typeface="+mj-ea"/>
                <a:cs typeface="Arial" pitchFamily="34" charset="0"/>
                <a:sym typeface="Times New Roman"/>
              </a:rPr>
              <a:t>         </a:t>
            </a:r>
            <a:r>
              <a:rPr lang="de-DE" sz="1400" kern="0" dirty="0">
                <a:latin typeface="Arial" charset="0"/>
                <a:ea typeface="+mj-ea"/>
                <a:cs typeface="Arial" pitchFamily="34" charset="0"/>
                <a:sym typeface="Times New Roman"/>
              </a:rPr>
              <a:t>Regelwerke         Hepatitis-B-Impfung         PSA         </a:t>
            </a:r>
            <a:r>
              <a:rPr lang="de-DE" sz="1400" b="1" kern="0" dirty="0">
                <a:solidFill>
                  <a:srgbClr val="067EBB"/>
                </a:solidFill>
                <a:latin typeface="Arial" charset="0"/>
                <a:ea typeface="+mj-ea"/>
                <a:cs typeface="Arial" pitchFamily="34" charset="0"/>
                <a:sym typeface="Times New Roman"/>
              </a:rPr>
              <a:t>Händehygiene </a:t>
            </a:r>
            <a:r>
              <a:rPr lang="de-DE" sz="1400" kern="0" dirty="0">
                <a:latin typeface="Arial" charset="0"/>
                <a:ea typeface="+mj-ea"/>
                <a:cs typeface="Arial" pitchFamily="34" charset="0"/>
                <a:sym typeface="Times New Roman"/>
              </a:rPr>
              <a:t>        Verletzungsschutz</a:t>
            </a:r>
          </a:p>
        </p:txBody>
      </p:sp>
      <p:pic>
        <p:nvPicPr>
          <p:cNvPr id="24587" name="Picture 9" descr="0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5513" y="1412875"/>
            <a:ext cx="1368425"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8" name="Picture 11" descr="09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80288" y="1358900"/>
            <a:ext cx="1439862" cy="106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16"/>
          <p:cNvSpPr txBox="1">
            <a:spLocks noChangeArrowheads="1"/>
          </p:cNvSpPr>
          <p:nvPr/>
        </p:nvSpPr>
        <p:spPr bwMode="auto">
          <a:xfrm>
            <a:off x="177800" y="1538288"/>
            <a:ext cx="29654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de-DE" sz="1800" b="1">
                <a:solidFill>
                  <a:srgbClr val="0070C0"/>
                </a:solidFill>
                <a:latin typeface="Arial" pitchFamily="34" charset="0"/>
              </a:rPr>
              <a:t>Händedesinfektionsmittel</a:t>
            </a:r>
          </a:p>
        </p:txBody>
      </p:sp>
      <p:grpSp>
        <p:nvGrpSpPr>
          <p:cNvPr id="25603" name="Group 30"/>
          <p:cNvGrpSpPr>
            <a:grpSpLocks/>
          </p:cNvGrpSpPr>
          <p:nvPr/>
        </p:nvGrpSpPr>
        <p:grpSpPr bwMode="auto">
          <a:xfrm>
            <a:off x="250825" y="3789363"/>
            <a:ext cx="7086600" cy="2316162"/>
            <a:chOff x="1248" y="1929"/>
            <a:chExt cx="4464" cy="1459"/>
          </a:xfrm>
        </p:grpSpPr>
        <p:sp>
          <p:nvSpPr>
            <p:cNvPr id="25610" name="Text Box 27"/>
            <p:cNvSpPr txBox="1">
              <a:spLocks noChangeArrowheads="1"/>
            </p:cNvSpPr>
            <p:nvPr/>
          </p:nvSpPr>
          <p:spPr bwMode="auto">
            <a:xfrm>
              <a:off x="1248" y="2186"/>
              <a:ext cx="4464" cy="12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4" tIns="45717" rIns="91434" bIns="45717">
              <a:spAutoFit/>
            </a:bodyPr>
            <a:lstStyle>
              <a:lvl1pPr marL="285750" indent="-285750">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ts val="600"/>
                </a:spcBef>
                <a:buClr>
                  <a:srgbClr val="067EBB"/>
                </a:buClr>
                <a:buSzPct val="180000"/>
              </a:pPr>
              <a:r>
                <a:rPr lang="de-DE" altLang="de-DE" sz="1800">
                  <a:latin typeface="Arial" pitchFamily="34" charset="0"/>
                </a:rPr>
                <a:t>Je nach Art des Alkohols unterschiedliche Viren-Wirksamkeit</a:t>
              </a:r>
              <a:br>
                <a:rPr lang="de-DE" altLang="de-DE" sz="1800">
                  <a:latin typeface="Arial" pitchFamily="34" charset="0"/>
                </a:rPr>
              </a:br>
              <a:r>
                <a:rPr lang="de-DE" altLang="de-DE" sz="1800">
                  <a:latin typeface="Arial" pitchFamily="34" charset="0"/>
                </a:rPr>
                <a:t>(z. B. hinsichtlich Noro).</a:t>
              </a:r>
            </a:p>
            <a:p>
              <a:pPr>
                <a:spcBef>
                  <a:spcPts val="600"/>
                </a:spcBef>
                <a:buClr>
                  <a:srgbClr val="067EBB"/>
                </a:buClr>
                <a:buSzPct val="180000"/>
              </a:pPr>
              <a:r>
                <a:rPr lang="de-DE" altLang="de-DE" sz="1800">
                  <a:latin typeface="Arial" pitchFamily="34" charset="0"/>
                </a:rPr>
                <a:t>Je nach Art und Menge des Rückfetters unterschiedliche Pflegewirkung.</a:t>
              </a:r>
            </a:p>
            <a:p>
              <a:pPr>
                <a:spcBef>
                  <a:spcPts val="600"/>
                </a:spcBef>
                <a:buClr>
                  <a:srgbClr val="067EBB"/>
                </a:buClr>
                <a:buSzPct val="180000"/>
              </a:pPr>
              <a:r>
                <a:rPr lang="de-DE" altLang="de-DE" sz="1800">
                  <a:latin typeface="Arial" pitchFamily="34" charset="0"/>
                </a:rPr>
                <a:t>Einige Mittel sind frei von Farb- und Parfümstoffen und daher</a:t>
              </a:r>
              <a:br>
                <a:rPr lang="de-DE" altLang="de-DE" sz="1800">
                  <a:latin typeface="Arial" pitchFamily="34" charset="0"/>
                </a:rPr>
              </a:br>
              <a:r>
                <a:rPr lang="de-DE" altLang="de-DE" sz="1800">
                  <a:latin typeface="Arial" pitchFamily="34" charset="0"/>
                </a:rPr>
                <a:t>hypoallergen.</a:t>
              </a:r>
            </a:p>
          </p:txBody>
        </p:sp>
        <p:sp>
          <p:nvSpPr>
            <p:cNvPr id="25611" name="Text Box 28"/>
            <p:cNvSpPr txBox="1">
              <a:spLocks noChangeArrowheads="1"/>
            </p:cNvSpPr>
            <p:nvPr/>
          </p:nvSpPr>
          <p:spPr bwMode="auto">
            <a:xfrm>
              <a:off x="1248" y="1929"/>
              <a:ext cx="10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de-DE" sz="1800" b="1">
                  <a:solidFill>
                    <a:srgbClr val="0070C0"/>
                  </a:solidFill>
                  <a:latin typeface="Arial" pitchFamily="34" charset="0"/>
                </a:rPr>
                <a:t>Unterschiede:</a:t>
              </a:r>
            </a:p>
          </p:txBody>
        </p:sp>
      </p:grpSp>
      <p:pic>
        <p:nvPicPr>
          <p:cNvPr id="25604" name="Picture 29" descr="Steri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78713" y="3038475"/>
            <a:ext cx="1414462" cy="290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5" name="Foliennummernplatzhalter 4"/>
          <p:cNvSpPr>
            <a:spLocks noGrp="1"/>
          </p:cNvSpPr>
          <p:nvPr>
            <p:ph type="sldNum" sz="quarter" idx="12"/>
          </p:nvPr>
        </p:nvSpPr>
        <p:spPr>
          <a:noFill/>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de-DE" sz="1400" smtClean="0">
                <a:latin typeface="Arial" pitchFamily="34" charset="0"/>
              </a:rPr>
              <a:t>Seite </a:t>
            </a:r>
            <a:fld id="{DA736EBC-C833-45B7-A953-7750B865D479}" type="slidenum">
              <a:rPr lang="de-DE" altLang="de-DE" sz="1400" smtClean="0">
                <a:latin typeface="Arial" pitchFamily="34" charset="0"/>
              </a:rPr>
              <a:pPr>
                <a:spcBef>
                  <a:spcPct val="0"/>
                </a:spcBef>
                <a:buFontTx/>
                <a:buNone/>
              </a:pPr>
              <a:t>18</a:t>
            </a:fld>
            <a:r>
              <a:rPr lang="de-DE" altLang="de-DE" sz="1400" smtClean="0">
                <a:latin typeface="Arial" pitchFamily="34" charset="0"/>
              </a:rPr>
              <a:t> / </a:t>
            </a:r>
            <a:r>
              <a:rPr lang="de-DE" altLang="de-DE" sz="1400" smtClean="0">
                <a:latin typeface="Arial" pitchFamily="34" charset="0"/>
              </a:rPr>
              <a:t>25</a:t>
            </a:r>
            <a:endParaRPr lang="de-DE" altLang="de-DE" sz="1400" smtClean="0">
              <a:latin typeface="Arial" pitchFamily="34" charset="0"/>
            </a:endParaRPr>
          </a:p>
        </p:txBody>
      </p:sp>
      <p:sp>
        <p:nvSpPr>
          <p:cNvPr id="25606" name="Bedeutung der Flora"/>
          <p:cNvSpPr txBox="1">
            <a:spLocks/>
          </p:cNvSpPr>
          <p:nvPr/>
        </p:nvSpPr>
        <p:spPr bwMode="auto">
          <a:xfrm>
            <a:off x="3419475" y="14288"/>
            <a:ext cx="575945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a:spcBef>
                <a:spcPct val="0"/>
              </a:spcBef>
              <a:buFontTx/>
              <a:buNone/>
            </a:pPr>
            <a:r>
              <a:rPr lang="de-DE" altLang="de-DE" sz="2800">
                <a:latin typeface="Arial" pitchFamily="34" charset="0"/>
                <a:ea typeface="Merriweather Bold"/>
                <a:cs typeface="Arial" pitchFamily="34" charset="0"/>
                <a:sym typeface="Merriweather Bold"/>
              </a:rPr>
              <a:t>Händehygiene</a:t>
            </a:r>
          </a:p>
          <a:p>
            <a:pPr eaLnBrk="1">
              <a:spcBef>
                <a:spcPct val="0"/>
              </a:spcBef>
              <a:buFontTx/>
              <a:buNone/>
            </a:pPr>
            <a:r>
              <a:rPr lang="de-DE" altLang="de-DE" sz="2000">
                <a:latin typeface="Arial" pitchFamily="34" charset="0"/>
                <a:ea typeface="Merriweather Bold"/>
                <a:cs typeface="Arial" pitchFamily="34" charset="0"/>
                <a:sym typeface="Merriweather Bold"/>
              </a:rPr>
              <a:t>Desinfektionsmittel</a:t>
            </a:r>
            <a:r>
              <a:rPr lang="de-DE" altLang="de-DE" sz="4400" b="1">
                <a:latin typeface="Merriweather Bold"/>
                <a:ea typeface="Merriweather Bold"/>
                <a:cs typeface="Arial" pitchFamily="34" charset="0"/>
                <a:sym typeface="Merriweather Bold"/>
              </a:rPr>
              <a:t/>
            </a:r>
            <a:br>
              <a:rPr lang="de-DE" altLang="de-DE" sz="4400" b="1">
                <a:latin typeface="Merriweather Bold"/>
                <a:ea typeface="Merriweather Bold"/>
                <a:cs typeface="Arial" pitchFamily="34" charset="0"/>
                <a:sym typeface="Merriweather Bold"/>
              </a:rPr>
            </a:br>
            <a:endParaRPr lang="de-DE" altLang="de-DE" sz="4400">
              <a:latin typeface="Merriweather Bold"/>
              <a:ea typeface="Merriweather Bold"/>
              <a:cs typeface="Arial" pitchFamily="34" charset="0"/>
              <a:sym typeface="Merriweather Bold"/>
            </a:endParaRPr>
          </a:p>
        </p:txBody>
      </p:sp>
      <p:sp>
        <p:nvSpPr>
          <p:cNvPr id="18" name="Textfeld 17"/>
          <p:cNvSpPr txBox="1"/>
          <p:nvPr/>
        </p:nvSpPr>
        <p:spPr>
          <a:xfrm>
            <a:off x="0" y="994718"/>
            <a:ext cx="9144000"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a:spcBef>
                <a:spcPts val="0"/>
              </a:spcBef>
              <a:spcAft>
                <a:spcPts val="0"/>
              </a:spcAft>
              <a:defRPr/>
            </a:pPr>
            <a:r>
              <a:rPr lang="de-DE" sz="1400" kern="0" dirty="0">
                <a:latin typeface="Arial" charset="0"/>
                <a:ea typeface="+mj-ea"/>
                <a:cs typeface="Arial" pitchFamily="34" charset="0"/>
                <a:sym typeface="Times New Roman"/>
              </a:rPr>
              <a:t>Grundlagen</a:t>
            </a:r>
            <a:r>
              <a:rPr lang="de-DE" sz="1400" b="1" kern="0" dirty="0">
                <a:solidFill>
                  <a:srgbClr val="067EBB"/>
                </a:solidFill>
                <a:latin typeface="Arial" charset="0"/>
                <a:ea typeface="+mj-ea"/>
                <a:cs typeface="Arial" pitchFamily="34" charset="0"/>
                <a:sym typeface="Times New Roman"/>
              </a:rPr>
              <a:t>         </a:t>
            </a:r>
            <a:r>
              <a:rPr lang="de-DE" sz="1400" kern="0" dirty="0">
                <a:latin typeface="Arial" charset="0"/>
                <a:ea typeface="+mj-ea"/>
                <a:cs typeface="Arial" pitchFamily="34" charset="0"/>
                <a:sym typeface="Times New Roman"/>
              </a:rPr>
              <a:t>Regelwerke         Hepatitis-B-Impfung         PSA         </a:t>
            </a:r>
            <a:r>
              <a:rPr lang="de-DE" sz="1400" b="1" kern="0" dirty="0">
                <a:solidFill>
                  <a:srgbClr val="067EBB"/>
                </a:solidFill>
                <a:latin typeface="Arial" charset="0"/>
                <a:ea typeface="+mj-ea"/>
                <a:cs typeface="Arial" pitchFamily="34" charset="0"/>
                <a:sym typeface="Times New Roman"/>
              </a:rPr>
              <a:t>Händehygiene </a:t>
            </a:r>
            <a:r>
              <a:rPr lang="de-DE" sz="1400" kern="0" dirty="0">
                <a:latin typeface="Arial" charset="0"/>
                <a:ea typeface="+mj-ea"/>
                <a:cs typeface="Arial" pitchFamily="34" charset="0"/>
                <a:sym typeface="Times New Roman"/>
              </a:rPr>
              <a:t>        Verletzungsschutz</a:t>
            </a:r>
          </a:p>
        </p:txBody>
      </p:sp>
      <p:pic>
        <p:nvPicPr>
          <p:cNvPr id="25608" name="Picture 11" descr="09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80288" y="1358900"/>
            <a:ext cx="1439862" cy="106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9" name="Text Box 15"/>
          <p:cNvSpPr txBox="1">
            <a:spLocks noChangeArrowheads="1"/>
          </p:cNvSpPr>
          <p:nvPr/>
        </p:nvSpPr>
        <p:spPr bwMode="auto">
          <a:xfrm>
            <a:off x="250825" y="1949450"/>
            <a:ext cx="7705725" cy="170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4" tIns="45717" rIns="91434" bIns="45717">
            <a:spAutoFit/>
          </a:bodyPr>
          <a:lstStyle>
            <a:lvl1pPr marL="285750" indent="-285750">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Clr>
                <a:srgbClr val="067EBB"/>
              </a:buClr>
              <a:buSzPct val="180000"/>
            </a:pPr>
            <a:r>
              <a:rPr lang="de-DE" altLang="de-DE" sz="1800">
                <a:latin typeface="Arial" pitchFamily="34" charset="0"/>
              </a:rPr>
              <a:t>Wirkstoff = Alkohol in Form von Ethanol und Propanol.</a:t>
            </a:r>
          </a:p>
          <a:p>
            <a:pPr>
              <a:spcBef>
                <a:spcPts val="600"/>
              </a:spcBef>
              <a:buClr>
                <a:srgbClr val="067EBB"/>
              </a:buClr>
              <a:buSzPct val="180000"/>
            </a:pPr>
            <a:r>
              <a:rPr lang="de-DE" altLang="de-DE" sz="1800">
                <a:latin typeface="Arial" pitchFamily="34" charset="0"/>
              </a:rPr>
              <a:t>Umfassende, schnelle Wirkung (30 Sek. EWZ), geringe Allergiegefahr.</a:t>
            </a:r>
          </a:p>
          <a:p>
            <a:pPr>
              <a:spcBef>
                <a:spcPts val="600"/>
              </a:spcBef>
              <a:buClr>
                <a:srgbClr val="067EBB"/>
              </a:buClr>
              <a:buSzPct val="180000"/>
            </a:pPr>
            <a:r>
              <a:rPr lang="de-DE" altLang="de-DE" sz="1800">
                <a:latin typeface="Arial" pitchFamily="34" charset="0"/>
              </a:rPr>
              <a:t>Ggf. weitere Substanzen wie Rückfetter, Parfümstoffe oder Farbstoffe.</a:t>
            </a:r>
          </a:p>
          <a:p>
            <a:pPr>
              <a:spcBef>
                <a:spcPts val="600"/>
              </a:spcBef>
              <a:buClr>
                <a:srgbClr val="067EBB"/>
              </a:buClr>
              <a:buSzPct val="180000"/>
            </a:pPr>
            <a:r>
              <a:rPr lang="de-DE" altLang="de-DE" sz="1800">
                <a:latin typeface="Arial" pitchFamily="34" charset="0"/>
              </a:rPr>
              <a:t>Allergien sind i.d.R. nicht auf den Wirkstoff, sondern auf Begleit-substanzen zurückzuführen.</a:t>
            </a:r>
          </a:p>
        </p:txBody>
      </p:sp>
    </p:spTree>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14" descr="Eurospender1_mi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8488" y="3535363"/>
            <a:ext cx="2147887" cy="284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7" name="Picture 8" descr="Sterillium_100m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19863" y="2025650"/>
            <a:ext cx="1147762" cy="204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8" name="Text Box 13"/>
          <p:cNvSpPr txBox="1">
            <a:spLocks noChangeArrowheads="1"/>
          </p:cNvSpPr>
          <p:nvPr/>
        </p:nvSpPr>
        <p:spPr bwMode="auto">
          <a:xfrm>
            <a:off x="179388" y="4652963"/>
            <a:ext cx="7777162" cy="1554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4" tIns="45717" rIns="91434" bIns="45717">
            <a:spAutoFit/>
          </a:bodyPr>
          <a:lstStyle>
            <a:lvl1pPr marL="285750" indent="-285750">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742950" indent="-28575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ts val="600"/>
              </a:spcBef>
              <a:buClr>
                <a:srgbClr val="067EBB"/>
              </a:buClr>
              <a:buSzPct val="180000"/>
            </a:pPr>
            <a:r>
              <a:rPr lang="de-DE" altLang="de-DE" sz="1800">
                <a:latin typeface="Arial" pitchFamily="34" charset="0"/>
              </a:rPr>
              <a:t>Spender bevorzugt nutzen, wenn in der Nähe vorhanden.</a:t>
            </a:r>
          </a:p>
          <a:p>
            <a:pPr>
              <a:spcBef>
                <a:spcPts val="600"/>
              </a:spcBef>
              <a:buClr>
                <a:srgbClr val="067EBB"/>
              </a:buClr>
              <a:buSzPct val="180000"/>
            </a:pPr>
            <a:r>
              <a:rPr lang="de-DE" altLang="de-DE" sz="1800">
                <a:latin typeface="Arial" pitchFamily="34" charset="0"/>
              </a:rPr>
              <a:t>Kittelflaschen können gern genutzt werden, wenn: </a:t>
            </a:r>
          </a:p>
          <a:p>
            <a:pPr lvl="2">
              <a:spcBef>
                <a:spcPct val="0"/>
              </a:spcBef>
              <a:buClr>
                <a:srgbClr val="067EBB"/>
              </a:buClr>
            </a:pPr>
            <a:r>
              <a:rPr lang="de-DE" altLang="de-DE" sz="1800">
                <a:latin typeface="Arial" pitchFamily="34" charset="0"/>
              </a:rPr>
              <a:t>sie personengebunden verwendet werden.</a:t>
            </a:r>
          </a:p>
          <a:p>
            <a:pPr lvl="2">
              <a:spcBef>
                <a:spcPct val="0"/>
              </a:spcBef>
              <a:buClr>
                <a:srgbClr val="067EBB"/>
              </a:buClr>
            </a:pPr>
            <a:r>
              <a:rPr lang="de-DE" altLang="de-DE" sz="1800">
                <a:latin typeface="Arial" pitchFamily="34" charset="0"/>
              </a:rPr>
              <a:t>die Besitzer dafür sorgen, dass die Flaschen sauber sind.</a:t>
            </a:r>
          </a:p>
          <a:p>
            <a:pPr lvl="2">
              <a:spcBef>
                <a:spcPct val="0"/>
              </a:spcBef>
              <a:buClr>
                <a:srgbClr val="067EBB"/>
              </a:buClr>
            </a:pPr>
            <a:r>
              <a:rPr lang="de-DE" altLang="de-DE" sz="1800">
                <a:latin typeface="Arial" pitchFamily="34" charset="0"/>
              </a:rPr>
              <a:t>eine Wiederbefüllung der Flaschen unterbleibt.</a:t>
            </a:r>
          </a:p>
        </p:txBody>
      </p:sp>
      <p:sp>
        <p:nvSpPr>
          <p:cNvPr id="26629" name="Foliennummernplatzhalter 4"/>
          <p:cNvSpPr>
            <a:spLocks noGrp="1"/>
          </p:cNvSpPr>
          <p:nvPr>
            <p:ph type="sldNum" sz="quarter" idx="12"/>
          </p:nvPr>
        </p:nvSpPr>
        <p:spPr>
          <a:noFill/>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de-DE" sz="1400" smtClean="0">
                <a:latin typeface="Arial" pitchFamily="34" charset="0"/>
              </a:rPr>
              <a:t>Seite </a:t>
            </a:r>
            <a:fld id="{6B76AB78-3F73-485D-88A8-C0C506DCDB86}" type="slidenum">
              <a:rPr lang="de-DE" altLang="de-DE" sz="1400" smtClean="0">
                <a:latin typeface="Arial" pitchFamily="34" charset="0"/>
              </a:rPr>
              <a:pPr>
                <a:spcBef>
                  <a:spcPct val="0"/>
                </a:spcBef>
                <a:buFontTx/>
                <a:buNone/>
              </a:pPr>
              <a:t>19</a:t>
            </a:fld>
            <a:r>
              <a:rPr lang="de-DE" altLang="de-DE" sz="1400" smtClean="0">
                <a:latin typeface="Arial" pitchFamily="34" charset="0"/>
              </a:rPr>
              <a:t> / </a:t>
            </a:r>
            <a:r>
              <a:rPr lang="de-DE" altLang="de-DE" sz="1400" smtClean="0">
                <a:latin typeface="Arial" pitchFamily="34" charset="0"/>
              </a:rPr>
              <a:t>25</a:t>
            </a:r>
            <a:endParaRPr lang="de-DE" altLang="de-DE" sz="1400" smtClean="0">
              <a:latin typeface="Arial" pitchFamily="34" charset="0"/>
            </a:endParaRPr>
          </a:p>
        </p:txBody>
      </p:sp>
      <p:sp>
        <p:nvSpPr>
          <p:cNvPr id="26630" name="Bedeutung der Flora"/>
          <p:cNvSpPr txBox="1">
            <a:spLocks/>
          </p:cNvSpPr>
          <p:nvPr/>
        </p:nvSpPr>
        <p:spPr bwMode="auto">
          <a:xfrm>
            <a:off x="3419475" y="14288"/>
            <a:ext cx="575945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a:spcBef>
                <a:spcPct val="0"/>
              </a:spcBef>
              <a:buFontTx/>
              <a:buNone/>
            </a:pPr>
            <a:r>
              <a:rPr lang="de-DE" altLang="de-DE" sz="2800">
                <a:latin typeface="Arial" pitchFamily="34" charset="0"/>
                <a:ea typeface="Merriweather Bold"/>
                <a:cs typeface="Arial" pitchFamily="34" charset="0"/>
                <a:sym typeface="Merriweather Bold"/>
              </a:rPr>
              <a:t>Händehygiene</a:t>
            </a:r>
          </a:p>
          <a:p>
            <a:pPr eaLnBrk="1">
              <a:spcBef>
                <a:spcPct val="0"/>
              </a:spcBef>
              <a:buFontTx/>
              <a:buNone/>
            </a:pPr>
            <a:r>
              <a:rPr lang="de-DE" altLang="de-DE" sz="2000">
                <a:latin typeface="Arial" pitchFamily="34" charset="0"/>
                <a:ea typeface="Merriweather Bold"/>
                <a:cs typeface="Arial" pitchFamily="34" charset="0"/>
                <a:sym typeface="Merriweather Bold"/>
              </a:rPr>
              <a:t>Spender oder Kittelflasche?</a:t>
            </a:r>
            <a:r>
              <a:rPr lang="de-DE" altLang="de-DE" sz="4400" b="1">
                <a:latin typeface="Merriweather Bold"/>
                <a:ea typeface="Merriweather Bold"/>
                <a:cs typeface="Arial" pitchFamily="34" charset="0"/>
                <a:sym typeface="Merriweather Bold"/>
              </a:rPr>
              <a:t/>
            </a:r>
            <a:br>
              <a:rPr lang="de-DE" altLang="de-DE" sz="4400" b="1">
                <a:latin typeface="Merriweather Bold"/>
                <a:ea typeface="Merriweather Bold"/>
                <a:cs typeface="Arial" pitchFamily="34" charset="0"/>
                <a:sym typeface="Merriweather Bold"/>
              </a:rPr>
            </a:br>
            <a:endParaRPr lang="de-DE" altLang="de-DE" sz="4400">
              <a:latin typeface="Merriweather Bold"/>
              <a:ea typeface="Merriweather Bold"/>
              <a:cs typeface="Arial" pitchFamily="34" charset="0"/>
              <a:sym typeface="Merriweather Bold"/>
            </a:endParaRPr>
          </a:p>
        </p:txBody>
      </p:sp>
      <p:graphicFrame>
        <p:nvGraphicFramePr>
          <p:cNvPr id="6" name="Tabelle 5"/>
          <p:cNvGraphicFramePr>
            <a:graphicFrameLocks noGrp="1"/>
          </p:cNvGraphicFramePr>
          <p:nvPr/>
        </p:nvGraphicFramePr>
        <p:xfrm>
          <a:off x="179388" y="1547813"/>
          <a:ext cx="6096000" cy="3022600"/>
        </p:xfrm>
        <a:graphic>
          <a:graphicData uri="http://schemas.openxmlformats.org/drawingml/2006/table">
            <a:tbl>
              <a:tblPr firstRow="1" bandRow="1">
                <a:tableStyleId>{5C22544A-7EE6-4342-B048-85BDC9FD1C3A}</a:tableStyleId>
              </a:tblPr>
              <a:tblGrid>
                <a:gridCol w="3048000"/>
                <a:gridCol w="3048000"/>
              </a:tblGrid>
              <a:tr h="370840">
                <a:tc>
                  <a:txBody>
                    <a:bodyPr/>
                    <a:lstStyle/>
                    <a:p>
                      <a:pPr marL="0" indent="0" algn="ctr">
                        <a:buFont typeface="Arial" pitchFamily="34" charset="0"/>
                        <a:buNone/>
                      </a:pPr>
                      <a:r>
                        <a:rPr lang="de-DE" b="0" dirty="0" smtClean="0">
                          <a:latin typeface="Arial" pitchFamily="34" charset="0"/>
                          <a:cs typeface="Arial" pitchFamily="34" charset="0"/>
                        </a:rPr>
                        <a:t>Spender</a:t>
                      </a:r>
                      <a:endParaRPr lang="de-DE" b="0" dirty="0">
                        <a:latin typeface="Arial" pitchFamily="34" charset="0"/>
                        <a:cs typeface="Arial" pitchFamily="34" charset="0"/>
                      </a:endParaRPr>
                    </a:p>
                  </a:txBody>
                  <a:tcPr>
                    <a:solidFill>
                      <a:srgbClr val="0070C0"/>
                    </a:solidFill>
                  </a:tcPr>
                </a:tc>
                <a:tc>
                  <a:txBody>
                    <a:bodyPr/>
                    <a:lstStyle/>
                    <a:p>
                      <a:pPr marL="0" indent="0" algn="ctr">
                        <a:buFont typeface="Arial" pitchFamily="34" charset="0"/>
                        <a:buNone/>
                      </a:pPr>
                      <a:r>
                        <a:rPr lang="de-DE" b="0" dirty="0" smtClean="0">
                          <a:latin typeface="Arial" pitchFamily="34" charset="0"/>
                          <a:cs typeface="Arial" pitchFamily="34" charset="0"/>
                        </a:rPr>
                        <a:t>Kittelflasche</a:t>
                      </a:r>
                      <a:endParaRPr lang="de-DE" b="0" dirty="0">
                        <a:latin typeface="Arial" pitchFamily="34" charset="0"/>
                        <a:cs typeface="Arial" pitchFamily="34" charset="0"/>
                      </a:endParaRPr>
                    </a:p>
                  </a:txBody>
                  <a:tcPr>
                    <a:solidFill>
                      <a:schemeClr val="accent1">
                        <a:lumMod val="75000"/>
                      </a:schemeClr>
                    </a:solidFill>
                  </a:tcPr>
                </a:tc>
              </a:tr>
              <a:tr h="370840">
                <a:tc>
                  <a:txBody>
                    <a:bodyPr/>
                    <a:lstStyle/>
                    <a:p>
                      <a:pPr marL="285750" indent="-285750">
                        <a:buFont typeface="Arial" pitchFamily="34" charset="0"/>
                        <a:buChar char="+"/>
                      </a:pPr>
                      <a:r>
                        <a:rPr lang="de-DE" b="0" dirty="0" smtClean="0">
                          <a:solidFill>
                            <a:schemeClr val="bg1"/>
                          </a:solidFill>
                          <a:latin typeface="Arial" pitchFamily="34" charset="0"/>
                          <a:cs typeface="Arial" pitchFamily="34" charset="0"/>
                        </a:rPr>
                        <a:t>hygienisch sichere Entnahme</a:t>
                      </a:r>
                    </a:p>
                    <a:p>
                      <a:pPr marL="285750" indent="-285750">
                        <a:buFont typeface="Arial" pitchFamily="34" charset="0"/>
                        <a:buChar char="+"/>
                      </a:pPr>
                      <a:r>
                        <a:rPr lang="de-DE" b="0" smtClean="0">
                          <a:solidFill>
                            <a:schemeClr val="bg1"/>
                          </a:solidFill>
                          <a:latin typeface="Arial" pitchFamily="34" charset="0"/>
                          <a:cs typeface="Arial" pitchFamily="34" charset="0"/>
                        </a:rPr>
                        <a:t>sichere Dosierung </a:t>
                      </a:r>
                      <a:r>
                        <a:rPr lang="de-DE" b="0" dirty="0" smtClean="0">
                          <a:solidFill>
                            <a:schemeClr val="bg1"/>
                          </a:solidFill>
                          <a:latin typeface="Arial" pitchFamily="34" charset="0"/>
                          <a:cs typeface="Arial" pitchFamily="34" charset="0"/>
                        </a:rPr>
                        <a:t>gegeben (2</a:t>
                      </a:r>
                      <a:r>
                        <a:rPr lang="de-DE" b="0" baseline="0" dirty="0" smtClean="0">
                          <a:solidFill>
                            <a:schemeClr val="bg1"/>
                          </a:solidFill>
                          <a:latin typeface="Arial" pitchFamily="34" charset="0"/>
                          <a:cs typeface="Arial" pitchFamily="34" charset="0"/>
                        </a:rPr>
                        <a:t> Hübe)</a:t>
                      </a:r>
                    </a:p>
                    <a:p>
                      <a:pPr marL="285750" indent="-285750">
                        <a:buFont typeface="Arial" pitchFamily="34" charset="0"/>
                        <a:buChar char="+"/>
                      </a:pPr>
                      <a:r>
                        <a:rPr lang="de-DE" b="0" baseline="0" smtClean="0">
                          <a:solidFill>
                            <a:schemeClr val="bg1"/>
                          </a:solidFill>
                          <a:latin typeface="Arial" pitchFamily="34" charset="0"/>
                          <a:cs typeface="Arial" pitchFamily="34" charset="0"/>
                        </a:rPr>
                        <a:t>wirtschaftlich</a:t>
                      </a:r>
                      <a:endParaRPr lang="de-DE" b="0" dirty="0">
                        <a:solidFill>
                          <a:schemeClr val="bg1"/>
                        </a:solidFill>
                        <a:latin typeface="Arial" pitchFamily="34" charset="0"/>
                        <a:cs typeface="Arial" pitchFamily="34" charset="0"/>
                      </a:endParaRPr>
                    </a:p>
                  </a:txBody>
                  <a:tcPr>
                    <a:solidFill>
                      <a:srgbClr val="0070C0"/>
                    </a:solidFill>
                  </a:tcPr>
                </a:tc>
                <a:tc>
                  <a:txBody>
                    <a:bodyPr/>
                    <a:lstStyle/>
                    <a:p>
                      <a:pPr marL="285750" indent="-285750">
                        <a:buFont typeface="Arial" pitchFamily="34" charset="0"/>
                        <a:buChar char="+"/>
                      </a:pPr>
                      <a:r>
                        <a:rPr lang="de-DE" b="0" smtClean="0">
                          <a:solidFill>
                            <a:schemeClr val="bg1"/>
                          </a:solidFill>
                          <a:latin typeface="Arial" pitchFamily="34" charset="0"/>
                          <a:cs typeface="Arial" pitchFamily="34" charset="0"/>
                        </a:rPr>
                        <a:t>immer </a:t>
                      </a:r>
                      <a:r>
                        <a:rPr lang="de-DE" b="0" dirty="0" smtClean="0">
                          <a:solidFill>
                            <a:schemeClr val="bg1"/>
                          </a:solidFill>
                          <a:latin typeface="Arial" pitchFamily="34" charset="0"/>
                          <a:cs typeface="Arial" pitchFamily="34" charset="0"/>
                        </a:rPr>
                        <a:t>zur Hand</a:t>
                      </a:r>
                    </a:p>
                    <a:p>
                      <a:pPr marL="285750" indent="-285750">
                        <a:buFont typeface="Arial" pitchFamily="34" charset="0"/>
                        <a:buChar char="+"/>
                      </a:pPr>
                      <a:r>
                        <a:rPr lang="de-DE" b="0" dirty="0" smtClean="0">
                          <a:solidFill>
                            <a:schemeClr val="bg1"/>
                          </a:solidFill>
                          <a:latin typeface="Arial" pitchFamily="34" charset="0"/>
                          <a:cs typeface="Arial" pitchFamily="34" charset="0"/>
                        </a:rPr>
                        <a:t>daher häufigere Nutzung</a:t>
                      </a:r>
                    </a:p>
                    <a:p>
                      <a:pPr marL="285750" indent="-285750">
                        <a:buFont typeface="Arial" pitchFamily="34" charset="0"/>
                        <a:buChar char="+"/>
                      </a:pPr>
                      <a:r>
                        <a:rPr lang="de-DE" b="0" dirty="0" smtClean="0">
                          <a:solidFill>
                            <a:schemeClr val="bg1"/>
                          </a:solidFill>
                          <a:latin typeface="Arial" pitchFamily="34" charset="0"/>
                          <a:cs typeface="Arial" pitchFamily="34" charset="0"/>
                        </a:rPr>
                        <a:t>Schutz vor </a:t>
                      </a:r>
                      <a:r>
                        <a:rPr lang="de-DE" b="0" dirty="0" err="1" smtClean="0">
                          <a:solidFill>
                            <a:schemeClr val="bg1"/>
                          </a:solidFill>
                          <a:latin typeface="Arial" pitchFamily="34" charset="0"/>
                          <a:cs typeface="Arial" pitchFamily="34" charset="0"/>
                        </a:rPr>
                        <a:t>unbefigtem</a:t>
                      </a:r>
                      <a:r>
                        <a:rPr lang="de-DE" b="0" dirty="0" smtClean="0">
                          <a:solidFill>
                            <a:schemeClr val="bg1"/>
                          </a:solidFill>
                          <a:latin typeface="Arial" pitchFamily="34" charset="0"/>
                          <a:cs typeface="Arial" pitchFamily="34" charset="0"/>
                        </a:rPr>
                        <a:t> Zugriff</a:t>
                      </a:r>
                      <a:endParaRPr lang="de-DE" b="0" dirty="0">
                        <a:solidFill>
                          <a:schemeClr val="bg1"/>
                        </a:solidFill>
                        <a:latin typeface="Arial" pitchFamily="34" charset="0"/>
                        <a:cs typeface="Arial" pitchFamily="34" charset="0"/>
                      </a:endParaRPr>
                    </a:p>
                  </a:txBody>
                  <a:tcPr>
                    <a:solidFill>
                      <a:schemeClr val="accent1">
                        <a:lumMod val="75000"/>
                      </a:schemeClr>
                    </a:solidFill>
                  </a:tcPr>
                </a:tc>
              </a:tr>
              <a:tr h="370840">
                <a:tc>
                  <a:txBody>
                    <a:bodyPr/>
                    <a:lstStyle/>
                    <a:p>
                      <a:pPr marL="285750" indent="-285750">
                        <a:buFont typeface="Arial" panose="020B0604020202020204" pitchFamily="34" charset="0"/>
                        <a:buChar char="−"/>
                      </a:pPr>
                      <a:r>
                        <a:rPr lang="de-DE" baseline="0" dirty="0" smtClean="0">
                          <a:solidFill>
                            <a:schemeClr val="bg1"/>
                          </a:solidFill>
                          <a:latin typeface="Arial" pitchFamily="34" charset="0"/>
                          <a:cs typeface="Arial" pitchFamily="34" charset="0"/>
                        </a:rPr>
                        <a:t>Probleme </a:t>
                      </a:r>
                      <a:r>
                        <a:rPr lang="de-DE" baseline="0" smtClean="0">
                          <a:solidFill>
                            <a:schemeClr val="bg1"/>
                          </a:solidFill>
                          <a:latin typeface="Arial" pitchFamily="34" charset="0"/>
                          <a:cs typeface="Arial" pitchFamily="34" charset="0"/>
                        </a:rPr>
                        <a:t>mit alkohol-abhängigen und dementen Bewohnern</a:t>
                      </a:r>
                      <a:endParaRPr lang="de-DE" baseline="0" dirty="0" smtClean="0">
                        <a:solidFill>
                          <a:schemeClr val="bg1"/>
                        </a:solidFill>
                        <a:latin typeface="Arial" pitchFamily="34" charset="0"/>
                        <a:cs typeface="Arial" pitchFamily="34" charset="0"/>
                      </a:endParaRPr>
                    </a:p>
                    <a:p>
                      <a:pPr marL="285750" indent="-285750">
                        <a:buFont typeface="Arial" panose="020B0604020202020204" pitchFamily="34" charset="0"/>
                        <a:buChar char="−"/>
                      </a:pPr>
                      <a:r>
                        <a:rPr lang="de-DE" dirty="0" smtClean="0">
                          <a:solidFill>
                            <a:schemeClr val="bg1"/>
                          </a:solidFill>
                          <a:latin typeface="Arial" pitchFamily="34" charset="0"/>
                          <a:cs typeface="Arial" pitchFamily="34" charset="0"/>
                        </a:rPr>
                        <a:t>n</a:t>
                      </a:r>
                      <a:r>
                        <a:rPr lang="de-DE" smtClean="0">
                          <a:solidFill>
                            <a:schemeClr val="bg1"/>
                          </a:solidFill>
                          <a:latin typeface="Arial" pitchFamily="34" charset="0"/>
                          <a:cs typeface="Arial" pitchFamily="34" charset="0"/>
                        </a:rPr>
                        <a:t>icht </a:t>
                      </a:r>
                      <a:r>
                        <a:rPr lang="de-DE" dirty="0" smtClean="0">
                          <a:solidFill>
                            <a:schemeClr val="bg1"/>
                          </a:solidFill>
                          <a:latin typeface="Arial" pitchFamily="34" charset="0"/>
                          <a:cs typeface="Arial" pitchFamily="34" charset="0"/>
                        </a:rPr>
                        <a:t>immer verfügbar</a:t>
                      </a:r>
                      <a:endParaRPr lang="de-DE" dirty="0">
                        <a:solidFill>
                          <a:schemeClr val="bg1"/>
                        </a:solidFill>
                        <a:latin typeface="Arial" pitchFamily="34" charset="0"/>
                        <a:cs typeface="Arial" pitchFamily="34" charset="0"/>
                      </a:endParaRPr>
                    </a:p>
                  </a:txBody>
                  <a:tcPr>
                    <a:solidFill>
                      <a:srgbClr val="0070C0"/>
                    </a:solidFill>
                  </a:tcPr>
                </a:tc>
                <a:tc>
                  <a:txBody>
                    <a:bodyPr/>
                    <a:lstStyle/>
                    <a:p>
                      <a:pPr marL="285750" indent="-285750">
                        <a:buFont typeface="Arial" panose="020B0604020202020204" pitchFamily="34" charset="0"/>
                        <a:buChar char="−"/>
                      </a:pPr>
                      <a:r>
                        <a:rPr lang="de-DE" baseline="0" dirty="0" smtClean="0">
                          <a:solidFill>
                            <a:schemeClr val="bg1"/>
                          </a:solidFill>
                          <a:latin typeface="Arial" pitchFamily="34" charset="0"/>
                          <a:cs typeface="Arial" pitchFamily="34" charset="0"/>
                        </a:rPr>
                        <a:t>Flaschen werden mit der Zeit schmutzig</a:t>
                      </a:r>
                    </a:p>
                    <a:p>
                      <a:pPr marL="285750" indent="-285750">
                        <a:buFont typeface="Arial" panose="020B0604020202020204" pitchFamily="34" charset="0"/>
                        <a:buChar char="−"/>
                      </a:pPr>
                      <a:r>
                        <a:rPr lang="de-DE" baseline="0" smtClean="0">
                          <a:solidFill>
                            <a:schemeClr val="bg1"/>
                          </a:solidFill>
                          <a:latin typeface="Arial" pitchFamily="34" charset="0"/>
                          <a:cs typeface="Arial" pitchFamily="34" charset="0"/>
                        </a:rPr>
                        <a:t>Kittelflaschen sind teurer </a:t>
                      </a:r>
                      <a:r>
                        <a:rPr lang="de-DE" baseline="0" dirty="0" smtClean="0">
                          <a:solidFill>
                            <a:schemeClr val="bg1"/>
                          </a:solidFill>
                          <a:latin typeface="Arial" pitchFamily="34" charset="0"/>
                          <a:cs typeface="Arial" pitchFamily="34" charset="0"/>
                        </a:rPr>
                        <a:t>als Spenderflaschen</a:t>
                      </a:r>
                    </a:p>
                  </a:txBody>
                  <a:tcPr>
                    <a:solidFill>
                      <a:schemeClr val="accent1">
                        <a:lumMod val="75000"/>
                      </a:schemeClr>
                    </a:solidFill>
                  </a:tcPr>
                </a:tc>
              </a:tr>
            </a:tbl>
          </a:graphicData>
        </a:graphic>
      </p:graphicFrame>
      <p:sp>
        <p:nvSpPr>
          <p:cNvPr id="20" name="Textfeld 19"/>
          <p:cNvSpPr txBox="1"/>
          <p:nvPr/>
        </p:nvSpPr>
        <p:spPr>
          <a:xfrm>
            <a:off x="0" y="994718"/>
            <a:ext cx="9144000"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a:spcBef>
                <a:spcPts val="0"/>
              </a:spcBef>
              <a:spcAft>
                <a:spcPts val="0"/>
              </a:spcAft>
              <a:defRPr/>
            </a:pPr>
            <a:r>
              <a:rPr lang="de-DE" sz="1400" kern="0" dirty="0">
                <a:latin typeface="Arial" charset="0"/>
                <a:ea typeface="+mj-ea"/>
                <a:cs typeface="Arial" pitchFamily="34" charset="0"/>
                <a:sym typeface="Times New Roman"/>
              </a:rPr>
              <a:t>Grundlagen</a:t>
            </a:r>
            <a:r>
              <a:rPr lang="de-DE" sz="1400" b="1" kern="0" dirty="0">
                <a:solidFill>
                  <a:srgbClr val="067EBB"/>
                </a:solidFill>
                <a:latin typeface="Arial" charset="0"/>
                <a:ea typeface="+mj-ea"/>
                <a:cs typeface="Arial" pitchFamily="34" charset="0"/>
                <a:sym typeface="Times New Roman"/>
              </a:rPr>
              <a:t>         </a:t>
            </a:r>
            <a:r>
              <a:rPr lang="de-DE" sz="1400" kern="0" dirty="0">
                <a:latin typeface="Arial" charset="0"/>
                <a:ea typeface="+mj-ea"/>
                <a:cs typeface="Arial" pitchFamily="34" charset="0"/>
                <a:sym typeface="Times New Roman"/>
              </a:rPr>
              <a:t>Regelwerke         Hepatitis-B-Impfung         PSA         </a:t>
            </a:r>
            <a:r>
              <a:rPr lang="de-DE" sz="1400" b="1" kern="0" dirty="0">
                <a:solidFill>
                  <a:srgbClr val="067EBB"/>
                </a:solidFill>
                <a:latin typeface="Arial" charset="0"/>
                <a:ea typeface="+mj-ea"/>
                <a:cs typeface="Arial" pitchFamily="34" charset="0"/>
                <a:sym typeface="Times New Roman"/>
              </a:rPr>
              <a:t>Händehygiene </a:t>
            </a:r>
            <a:r>
              <a:rPr lang="de-DE" sz="1400" kern="0" dirty="0">
                <a:latin typeface="Arial" charset="0"/>
                <a:ea typeface="+mj-ea"/>
                <a:cs typeface="Arial" pitchFamily="34" charset="0"/>
                <a:sym typeface="Times New Roman"/>
              </a:rPr>
              <a:t>        Verletzungsschutz</a:t>
            </a:r>
          </a:p>
        </p:txBody>
      </p:sp>
      <p:pic>
        <p:nvPicPr>
          <p:cNvPr id="26646" name="Picture 11" descr="0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80288" y="1358900"/>
            <a:ext cx="1439862" cy="106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10" descr="Desinfektionslück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21475" y="2425700"/>
            <a:ext cx="2254250" cy="361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1" name="Text Box 5"/>
          <p:cNvSpPr txBox="1">
            <a:spLocks noChangeArrowheads="1"/>
          </p:cNvSpPr>
          <p:nvPr/>
        </p:nvSpPr>
        <p:spPr bwMode="auto">
          <a:xfrm>
            <a:off x="179388" y="1547813"/>
            <a:ext cx="6781800" cy="206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4" tIns="45717" rIns="91434" bIns="45717">
            <a:spAutoFit/>
          </a:bodyPr>
          <a:lstStyle>
            <a:lvl1pPr marL="285750" indent="-285750">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Clr>
                <a:srgbClr val="067EBB"/>
              </a:buClr>
              <a:buSzPct val="180000"/>
            </a:pPr>
            <a:r>
              <a:rPr lang="de-DE" altLang="de-DE" sz="1800">
                <a:latin typeface="Arial" pitchFamily="34" charset="0"/>
              </a:rPr>
              <a:t>Evtl. vorhandenen Handschmuck ablegen. </a:t>
            </a:r>
          </a:p>
          <a:p>
            <a:pPr>
              <a:spcBef>
                <a:spcPts val="600"/>
              </a:spcBef>
              <a:buClr>
                <a:srgbClr val="067EBB"/>
              </a:buClr>
              <a:buSzPct val="180000"/>
            </a:pPr>
            <a:r>
              <a:rPr lang="de-DE" altLang="de-DE" sz="1800">
                <a:latin typeface="Arial" pitchFamily="34" charset="0"/>
              </a:rPr>
              <a:t>3 - 5 ml (entspricht 2 Hübe) in die trockene, hohle Hand. </a:t>
            </a:r>
          </a:p>
          <a:p>
            <a:pPr>
              <a:spcBef>
                <a:spcPts val="600"/>
              </a:spcBef>
              <a:buClr>
                <a:srgbClr val="067EBB"/>
              </a:buClr>
              <a:buSzPct val="180000"/>
            </a:pPr>
            <a:r>
              <a:rPr lang="de-DE" altLang="de-DE" sz="1800">
                <a:latin typeface="Arial" pitchFamily="34" charset="0"/>
              </a:rPr>
              <a:t>Spender mit Unterarm oder Ellbogen bedienen.</a:t>
            </a:r>
          </a:p>
          <a:p>
            <a:pPr>
              <a:spcBef>
                <a:spcPts val="600"/>
              </a:spcBef>
              <a:buClr>
                <a:srgbClr val="067EBB"/>
              </a:buClr>
              <a:buSzPct val="180000"/>
            </a:pPr>
            <a:r>
              <a:rPr lang="de-DE" altLang="de-DE" sz="1800">
                <a:latin typeface="Arial" pitchFamily="34" charset="0"/>
              </a:rPr>
              <a:t>Mittel 30 Sek. lang einreiben (bei Noro länger!)</a:t>
            </a:r>
          </a:p>
          <a:p>
            <a:pPr>
              <a:spcBef>
                <a:spcPts val="600"/>
              </a:spcBef>
              <a:buClr>
                <a:srgbClr val="067EBB"/>
              </a:buClr>
              <a:buSzPct val="180000"/>
            </a:pPr>
            <a:r>
              <a:rPr lang="de-DE" altLang="de-DE" sz="1800">
                <a:latin typeface="Arial" pitchFamily="34" charset="0"/>
              </a:rPr>
              <a:t>Handrücken, Nägel und Nagelfalze, Fingerzwischenräume, Daumen und Handgelenk einbeziehen.</a:t>
            </a:r>
          </a:p>
        </p:txBody>
      </p:sp>
      <p:pic>
        <p:nvPicPr>
          <p:cNvPr id="27652" name="Picture 35" descr="Abb 0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3716338"/>
            <a:ext cx="5384800" cy="252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3" name="Foliennummernplatzhalter 4"/>
          <p:cNvSpPr>
            <a:spLocks noGrp="1"/>
          </p:cNvSpPr>
          <p:nvPr>
            <p:ph type="sldNum" sz="quarter" idx="12"/>
          </p:nvPr>
        </p:nvSpPr>
        <p:spPr>
          <a:noFill/>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de-DE" sz="1400" smtClean="0">
                <a:latin typeface="Arial" pitchFamily="34" charset="0"/>
              </a:rPr>
              <a:t>Seite </a:t>
            </a:r>
            <a:fld id="{092D8721-1D60-44EB-8EB3-D820868D4AD5}" type="slidenum">
              <a:rPr lang="de-DE" altLang="de-DE" sz="1400" smtClean="0">
                <a:latin typeface="Arial" pitchFamily="34" charset="0"/>
              </a:rPr>
              <a:pPr>
                <a:spcBef>
                  <a:spcPct val="0"/>
                </a:spcBef>
                <a:buFontTx/>
                <a:buNone/>
              </a:pPr>
              <a:t>20</a:t>
            </a:fld>
            <a:r>
              <a:rPr lang="de-DE" altLang="de-DE" sz="1400" smtClean="0">
                <a:latin typeface="Arial" pitchFamily="34" charset="0"/>
              </a:rPr>
              <a:t> / </a:t>
            </a:r>
            <a:r>
              <a:rPr lang="de-DE" altLang="de-DE" sz="1400" smtClean="0">
                <a:latin typeface="Arial" pitchFamily="34" charset="0"/>
              </a:rPr>
              <a:t>25</a:t>
            </a:r>
            <a:endParaRPr lang="de-DE" altLang="de-DE" sz="1400" smtClean="0">
              <a:latin typeface="Arial" pitchFamily="34" charset="0"/>
            </a:endParaRPr>
          </a:p>
        </p:txBody>
      </p:sp>
      <p:sp>
        <p:nvSpPr>
          <p:cNvPr id="27654" name="Bedeutung der Flora"/>
          <p:cNvSpPr txBox="1">
            <a:spLocks/>
          </p:cNvSpPr>
          <p:nvPr/>
        </p:nvSpPr>
        <p:spPr bwMode="auto">
          <a:xfrm>
            <a:off x="3419475" y="14288"/>
            <a:ext cx="6156325"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a:spcBef>
                <a:spcPct val="0"/>
              </a:spcBef>
              <a:buFontTx/>
              <a:buNone/>
            </a:pPr>
            <a:r>
              <a:rPr lang="de-DE" altLang="de-DE" sz="2800">
                <a:latin typeface="Arial" pitchFamily="34" charset="0"/>
                <a:ea typeface="Merriweather Bold"/>
                <a:cs typeface="Arial" pitchFamily="34" charset="0"/>
                <a:sym typeface="Merriweather Bold"/>
              </a:rPr>
              <a:t>Händehygiene</a:t>
            </a:r>
          </a:p>
          <a:p>
            <a:pPr eaLnBrk="1">
              <a:spcBef>
                <a:spcPct val="0"/>
              </a:spcBef>
              <a:buFontTx/>
              <a:buNone/>
            </a:pPr>
            <a:r>
              <a:rPr lang="de-DE" altLang="de-DE" sz="2000">
                <a:latin typeface="Arial" pitchFamily="34" charset="0"/>
                <a:ea typeface="Merriweather Bold"/>
                <a:cs typeface="Arial" pitchFamily="34" charset="0"/>
                <a:sym typeface="Merriweather Bold"/>
              </a:rPr>
              <a:t>Hygienische Händedesinfektion</a:t>
            </a:r>
            <a:r>
              <a:rPr lang="de-DE" altLang="de-DE" sz="4400" b="1">
                <a:latin typeface="Merriweather Bold"/>
                <a:ea typeface="Merriweather Bold"/>
                <a:cs typeface="Arial" pitchFamily="34" charset="0"/>
                <a:sym typeface="Merriweather Bold"/>
              </a:rPr>
              <a:t/>
            </a:r>
            <a:br>
              <a:rPr lang="de-DE" altLang="de-DE" sz="4400" b="1">
                <a:latin typeface="Merriweather Bold"/>
                <a:ea typeface="Merriweather Bold"/>
                <a:cs typeface="Arial" pitchFamily="34" charset="0"/>
                <a:sym typeface="Merriweather Bold"/>
              </a:rPr>
            </a:br>
            <a:endParaRPr lang="de-DE" altLang="de-DE" sz="4400">
              <a:latin typeface="Merriweather Bold"/>
              <a:ea typeface="Merriweather Bold"/>
              <a:cs typeface="Arial" pitchFamily="34" charset="0"/>
              <a:sym typeface="Merriweather Bold"/>
            </a:endParaRPr>
          </a:p>
        </p:txBody>
      </p:sp>
      <p:sp>
        <p:nvSpPr>
          <p:cNvPr id="16" name="Textfeld 15"/>
          <p:cNvSpPr txBox="1"/>
          <p:nvPr/>
        </p:nvSpPr>
        <p:spPr>
          <a:xfrm>
            <a:off x="0" y="994718"/>
            <a:ext cx="9144000"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a:spcBef>
                <a:spcPts val="0"/>
              </a:spcBef>
              <a:spcAft>
                <a:spcPts val="0"/>
              </a:spcAft>
              <a:defRPr/>
            </a:pPr>
            <a:r>
              <a:rPr lang="de-DE" sz="1400" kern="0" dirty="0">
                <a:latin typeface="Arial" charset="0"/>
                <a:ea typeface="+mj-ea"/>
                <a:cs typeface="Arial" pitchFamily="34" charset="0"/>
                <a:sym typeface="Times New Roman"/>
              </a:rPr>
              <a:t>Grundlagen</a:t>
            </a:r>
            <a:r>
              <a:rPr lang="de-DE" sz="1400" b="1" kern="0" dirty="0">
                <a:solidFill>
                  <a:srgbClr val="067EBB"/>
                </a:solidFill>
                <a:latin typeface="Arial" charset="0"/>
                <a:ea typeface="+mj-ea"/>
                <a:cs typeface="Arial" pitchFamily="34" charset="0"/>
                <a:sym typeface="Times New Roman"/>
              </a:rPr>
              <a:t>         </a:t>
            </a:r>
            <a:r>
              <a:rPr lang="de-DE" sz="1400" kern="0" dirty="0">
                <a:latin typeface="Arial" charset="0"/>
                <a:ea typeface="+mj-ea"/>
                <a:cs typeface="Arial" pitchFamily="34" charset="0"/>
                <a:sym typeface="Times New Roman"/>
              </a:rPr>
              <a:t>Regelwerke         Hepatitis-B-Impfung         PSA         </a:t>
            </a:r>
            <a:r>
              <a:rPr lang="de-DE" sz="1400" b="1" kern="0" dirty="0">
                <a:solidFill>
                  <a:srgbClr val="067EBB"/>
                </a:solidFill>
                <a:latin typeface="Arial" charset="0"/>
                <a:ea typeface="+mj-ea"/>
                <a:cs typeface="Arial" pitchFamily="34" charset="0"/>
                <a:sym typeface="Times New Roman"/>
              </a:rPr>
              <a:t>Händehygiene </a:t>
            </a:r>
            <a:r>
              <a:rPr lang="de-DE" sz="1400" kern="0" dirty="0">
                <a:latin typeface="Arial" charset="0"/>
                <a:ea typeface="+mj-ea"/>
                <a:cs typeface="Arial" pitchFamily="34" charset="0"/>
                <a:sym typeface="Times New Roman"/>
              </a:rPr>
              <a:t>        Verletzungsschutz</a:t>
            </a:r>
          </a:p>
        </p:txBody>
      </p:sp>
      <p:pic>
        <p:nvPicPr>
          <p:cNvPr id="27656" name="Picture 11" descr="0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80288" y="1358900"/>
            <a:ext cx="1439862" cy="106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7" name="Textfeld 1"/>
          <p:cNvSpPr txBox="1">
            <a:spLocks noChangeArrowheads="1"/>
          </p:cNvSpPr>
          <p:nvPr/>
        </p:nvSpPr>
        <p:spPr bwMode="auto">
          <a:xfrm>
            <a:off x="6965950" y="6021388"/>
            <a:ext cx="1981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r>
              <a:rPr lang="de-DE" altLang="de-DE" sz="1200"/>
              <a:t>© Abb. : Fa. Bode-Chemie</a:t>
            </a:r>
          </a:p>
        </p:txBody>
      </p:sp>
    </p:spTree>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5"/>
          <p:cNvSpPr txBox="1">
            <a:spLocks noChangeArrowheads="1"/>
          </p:cNvSpPr>
          <p:nvPr/>
        </p:nvSpPr>
        <p:spPr bwMode="auto">
          <a:xfrm>
            <a:off x="250825" y="1587500"/>
            <a:ext cx="7850188" cy="198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4" tIns="45717" rIns="91434" bIns="45717">
            <a:spAutoFit/>
          </a:bodyPr>
          <a:lstStyle>
            <a:lvl1pPr marL="285750" indent="-285750">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Clr>
                <a:srgbClr val="067EBB"/>
              </a:buClr>
              <a:buSzPct val="180000"/>
            </a:pPr>
            <a:r>
              <a:rPr lang="de-DE" altLang="de-DE" sz="1800">
                <a:latin typeface="Arial" pitchFamily="34" charset="0"/>
              </a:rPr>
              <a:t>Kittelflasche aus der Tasche entnehmen und mit dem Daumen</a:t>
            </a:r>
            <a:br>
              <a:rPr lang="de-DE" altLang="de-DE" sz="1800">
                <a:latin typeface="Arial" pitchFamily="34" charset="0"/>
              </a:rPr>
            </a:br>
            <a:r>
              <a:rPr lang="de-DE" altLang="de-DE" sz="1800">
                <a:latin typeface="Arial" pitchFamily="34" charset="0"/>
              </a:rPr>
              <a:t>den Verschluss öffnen.</a:t>
            </a:r>
          </a:p>
          <a:p>
            <a:pPr>
              <a:spcBef>
                <a:spcPts val="600"/>
              </a:spcBef>
              <a:buClr>
                <a:srgbClr val="067EBB"/>
              </a:buClr>
              <a:buSzPct val="180000"/>
            </a:pPr>
            <a:r>
              <a:rPr lang="de-DE" altLang="de-DE" sz="1800">
                <a:latin typeface="Arial" pitchFamily="34" charset="0"/>
              </a:rPr>
              <a:t>3 - 5 ml in die trockene, hohle Hand. </a:t>
            </a:r>
          </a:p>
          <a:p>
            <a:pPr>
              <a:spcBef>
                <a:spcPts val="600"/>
              </a:spcBef>
              <a:buClr>
                <a:srgbClr val="067EBB"/>
              </a:buClr>
              <a:buSzPct val="180000"/>
            </a:pPr>
            <a:r>
              <a:rPr lang="de-DE" altLang="de-DE" sz="1800">
                <a:latin typeface="Arial" pitchFamily="34" charset="0"/>
              </a:rPr>
              <a:t>Flasche mit der unbenetzten Hand wieder verschließen.</a:t>
            </a:r>
          </a:p>
          <a:p>
            <a:pPr>
              <a:spcBef>
                <a:spcPts val="600"/>
              </a:spcBef>
              <a:buClr>
                <a:srgbClr val="067EBB"/>
              </a:buClr>
              <a:buSzPct val="180000"/>
            </a:pPr>
            <a:r>
              <a:rPr lang="de-DE" altLang="de-DE" sz="1800">
                <a:latin typeface="Arial" pitchFamily="34" charset="0"/>
              </a:rPr>
              <a:t>Flasche wieder in die Tasche stecken und Händedesinfektion wie gewohnt durchführen.</a:t>
            </a:r>
          </a:p>
        </p:txBody>
      </p:sp>
      <p:pic>
        <p:nvPicPr>
          <p:cNvPr id="28675" name="Picture 13" descr="k-Abb 9-4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188" y="3908425"/>
            <a:ext cx="1800225" cy="2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6" name="Picture 14" descr="k-Abb 9-4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84438" y="3908425"/>
            <a:ext cx="1800225" cy="2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7" name="Picture 15" descr="k-Abb 9-4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56100" y="3908425"/>
            <a:ext cx="1800225" cy="2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8" name="Picture 16" descr="k-Abb 9-4c"/>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27763" y="3908425"/>
            <a:ext cx="1800225" cy="2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9" name="Foliennummernplatzhalter 4"/>
          <p:cNvSpPr>
            <a:spLocks noGrp="1"/>
          </p:cNvSpPr>
          <p:nvPr>
            <p:ph type="sldNum" sz="quarter" idx="12"/>
          </p:nvPr>
        </p:nvSpPr>
        <p:spPr>
          <a:noFill/>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de-DE" sz="1400" smtClean="0">
                <a:latin typeface="Arial" pitchFamily="34" charset="0"/>
              </a:rPr>
              <a:t>Seite </a:t>
            </a:r>
            <a:fld id="{997E8BC6-4347-4C7C-8839-6FB6092AC9AC}" type="slidenum">
              <a:rPr lang="de-DE" altLang="de-DE" sz="1400" smtClean="0">
                <a:latin typeface="Arial" pitchFamily="34" charset="0"/>
              </a:rPr>
              <a:pPr>
                <a:spcBef>
                  <a:spcPct val="0"/>
                </a:spcBef>
                <a:buFontTx/>
                <a:buNone/>
              </a:pPr>
              <a:t>21</a:t>
            </a:fld>
            <a:r>
              <a:rPr lang="de-DE" altLang="de-DE" sz="1400" smtClean="0">
                <a:latin typeface="Arial" pitchFamily="34" charset="0"/>
              </a:rPr>
              <a:t> / </a:t>
            </a:r>
            <a:r>
              <a:rPr lang="de-DE" altLang="de-DE" sz="1400" smtClean="0">
                <a:latin typeface="Arial" pitchFamily="34" charset="0"/>
              </a:rPr>
              <a:t>25</a:t>
            </a:r>
            <a:endParaRPr lang="de-DE" altLang="de-DE" sz="1400" smtClean="0">
              <a:latin typeface="Arial" pitchFamily="34" charset="0"/>
            </a:endParaRPr>
          </a:p>
        </p:txBody>
      </p:sp>
      <p:sp>
        <p:nvSpPr>
          <p:cNvPr id="28680" name="Bedeutung der Flora"/>
          <p:cNvSpPr txBox="1">
            <a:spLocks/>
          </p:cNvSpPr>
          <p:nvPr/>
        </p:nvSpPr>
        <p:spPr bwMode="auto">
          <a:xfrm>
            <a:off x="3419475" y="14288"/>
            <a:ext cx="6156325"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a:spcBef>
                <a:spcPct val="0"/>
              </a:spcBef>
              <a:buFontTx/>
              <a:buNone/>
            </a:pPr>
            <a:r>
              <a:rPr lang="de-DE" altLang="de-DE" sz="2800">
                <a:latin typeface="Arial" pitchFamily="34" charset="0"/>
                <a:ea typeface="Merriweather Bold"/>
                <a:cs typeface="Arial" pitchFamily="34" charset="0"/>
                <a:sym typeface="Merriweather Bold"/>
              </a:rPr>
              <a:t>Händehygiene</a:t>
            </a:r>
          </a:p>
          <a:p>
            <a:pPr eaLnBrk="1">
              <a:spcBef>
                <a:spcPct val="0"/>
              </a:spcBef>
              <a:buFontTx/>
              <a:buNone/>
            </a:pPr>
            <a:r>
              <a:rPr lang="de-DE" altLang="de-DE" sz="2000">
                <a:latin typeface="Arial" pitchFamily="34" charset="0"/>
                <a:ea typeface="Merriweather Bold"/>
                <a:cs typeface="Arial" pitchFamily="34" charset="0"/>
                <a:sym typeface="Merriweather Bold"/>
              </a:rPr>
              <a:t>Korrekte Handhabung der Kittelflasche</a:t>
            </a:r>
            <a:r>
              <a:rPr lang="de-DE" altLang="de-DE" sz="4400" b="1">
                <a:latin typeface="Merriweather Bold"/>
                <a:ea typeface="Merriweather Bold"/>
                <a:cs typeface="Arial" pitchFamily="34" charset="0"/>
                <a:sym typeface="Merriweather Bold"/>
              </a:rPr>
              <a:t/>
            </a:r>
            <a:br>
              <a:rPr lang="de-DE" altLang="de-DE" sz="4400" b="1">
                <a:latin typeface="Merriweather Bold"/>
                <a:ea typeface="Merriweather Bold"/>
                <a:cs typeface="Arial" pitchFamily="34" charset="0"/>
                <a:sym typeface="Merriweather Bold"/>
              </a:rPr>
            </a:br>
            <a:endParaRPr lang="de-DE" altLang="de-DE" sz="4400">
              <a:latin typeface="Merriweather Bold"/>
              <a:ea typeface="Merriweather Bold"/>
              <a:cs typeface="Arial" pitchFamily="34" charset="0"/>
              <a:sym typeface="Merriweather Bold"/>
            </a:endParaRPr>
          </a:p>
        </p:txBody>
      </p:sp>
      <p:sp>
        <p:nvSpPr>
          <p:cNvPr id="18" name="Textfeld 17"/>
          <p:cNvSpPr txBox="1"/>
          <p:nvPr/>
        </p:nvSpPr>
        <p:spPr>
          <a:xfrm>
            <a:off x="0" y="994718"/>
            <a:ext cx="9144000"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a:spcBef>
                <a:spcPts val="0"/>
              </a:spcBef>
              <a:spcAft>
                <a:spcPts val="0"/>
              </a:spcAft>
              <a:defRPr/>
            </a:pPr>
            <a:r>
              <a:rPr lang="de-DE" sz="1400" kern="0" dirty="0">
                <a:latin typeface="Arial" charset="0"/>
                <a:ea typeface="+mj-ea"/>
                <a:cs typeface="Arial" pitchFamily="34" charset="0"/>
                <a:sym typeface="Times New Roman"/>
              </a:rPr>
              <a:t>Grundlagen</a:t>
            </a:r>
            <a:r>
              <a:rPr lang="de-DE" sz="1400" b="1" kern="0" dirty="0">
                <a:solidFill>
                  <a:srgbClr val="067EBB"/>
                </a:solidFill>
                <a:latin typeface="Arial" charset="0"/>
                <a:ea typeface="+mj-ea"/>
                <a:cs typeface="Arial" pitchFamily="34" charset="0"/>
                <a:sym typeface="Times New Roman"/>
              </a:rPr>
              <a:t>         </a:t>
            </a:r>
            <a:r>
              <a:rPr lang="de-DE" sz="1400" kern="0" dirty="0">
                <a:latin typeface="Arial" charset="0"/>
                <a:ea typeface="+mj-ea"/>
                <a:cs typeface="Arial" pitchFamily="34" charset="0"/>
                <a:sym typeface="Times New Roman"/>
              </a:rPr>
              <a:t>Regelwerke         Hepatitis-B-Impfung         PSA         </a:t>
            </a:r>
            <a:r>
              <a:rPr lang="de-DE" sz="1400" b="1" kern="0" dirty="0">
                <a:solidFill>
                  <a:srgbClr val="067EBB"/>
                </a:solidFill>
                <a:latin typeface="Arial" charset="0"/>
                <a:ea typeface="+mj-ea"/>
                <a:cs typeface="Arial" pitchFamily="34" charset="0"/>
                <a:sym typeface="Times New Roman"/>
              </a:rPr>
              <a:t>Händehygiene </a:t>
            </a:r>
            <a:r>
              <a:rPr lang="de-DE" sz="1400" kern="0" dirty="0">
                <a:latin typeface="Arial" charset="0"/>
                <a:ea typeface="+mj-ea"/>
                <a:cs typeface="Arial" pitchFamily="34" charset="0"/>
                <a:sym typeface="Times New Roman"/>
              </a:rPr>
              <a:t>        Verletzungsschutz</a:t>
            </a:r>
          </a:p>
        </p:txBody>
      </p:sp>
      <p:pic>
        <p:nvPicPr>
          <p:cNvPr id="28682" name="Picture 11" descr="09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80288" y="1358900"/>
            <a:ext cx="1439862" cy="106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5"/>
          <p:cNvSpPr txBox="1">
            <a:spLocks noChangeArrowheads="1"/>
          </p:cNvSpPr>
          <p:nvPr/>
        </p:nvSpPr>
        <p:spPr bwMode="auto">
          <a:xfrm>
            <a:off x="228600" y="1484313"/>
            <a:ext cx="7656513" cy="4478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4" tIns="45717" rIns="91434" bIns="45717">
            <a:spAutoFit/>
          </a:bodyPr>
          <a:lstStyle>
            <a:lvl1pPr marL="285750" indent="-285750">
              <a:defRPr sz="1600">
                <a:solidFill>
                  <a:schemeClr val="tx1"/>
                </a:solidFill>
                <a:latin typeface="Arial" pitchFamily="34" charset="0"/>
              </a:defRPr>
            </a:lvl1pPr>
            <a:lvl2pPr marL="555625"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buClr>
                <a:srgbClr val="067EBB"/>
              </a:buClr>
              <a:buSzPct val="180000"/>
              <a:buFont typeface="Arial" pitchFamily="34" charset="0"/>
              <a:buChar char="•"/>
            </a:pPr>
            <a:r>
              <a:rPr lang="de-DE" altLang="de-DE" sz="1800" b="1">
                <a:solidFill>
                  <a:srgbClr val="0070C0"/>
                </a:solidFill>
              </a:rPr>
              <a:t>Ausgangssituation:</a:t>
            </a:r>
            <a:r>
              <a:rPr lang="de-DE" altLang="de-DE" sz="1800"/>
              <a:t> Hände sind sowohl kontaminiert, als auch verschmutzt.</a:t>
            </a:r>
          </a:p>
          <a:p>
            <a:pPr>
              <a:spcBef>
                <a:spcPts val="600"/>
              </a:spcBef>
              <a:buClr>
                <a:srgbClr val="067EBB"/>
              </a:buClr>
              <a:buSzPct val="180000"/>
              <a:buFont typeface="Arial" pitchFamily="34" charset="0"/>
              <a:buChar char="•"/>
            </a:pPr>
            <a:r>
              <a:rPr lang="de-DE" altLang="de-DE" sz="1800" b="1">
                <a:solidFill>
                  <a:srgbClr val="0070C0"/>
                </a:solidFill>
              </a:rPr>
              <a:t>Problem: </a:t>
            </a:r>
            <a:r>
              <a:rPr lang="de-DE" altLang="de-DE" sz="1800"/>
              <a:t>Kontamination von Waschbecken und Armaturen durch keimhaltigen Schmutz, dadurch Weitergabe von Infektionserregern möglich.</a:t>
            </a:r>
          </a:p>
          <a:p>
            <a:pPr>
              <a:spcBef>
                <a:spcPts val="600"/>
              </a:spcBef>
              <a:buClr>
                <a:srgbClr val="067EBB"/>
              </a:buClr>
              <a:buSzPct val="180000"/>
              <a:buFont typeface="Arial" pitchFamily="34" charset="0"/>
              <a:buChar char="•"/>
            </a:pPr>
            <a:r>
              <a:rPr lang="de-DE" altLang="de-DE" sz="1800" b="1">
                <a:solidFill>
                  <a:srgbClr val="0070C0"/>
                </a:solidFill>
              </a:rPr>
              <a:t>Bevorzugte Vorgehensweise: </a:t>
            </a:r>
            <a:r>
              <a:rPr lang="de-DE" altLang="de-DE" sz="1800"/>
              <a:t>Groben Schmutz an Ort und Stelle</a:t>
            </a:r>
            <a:br>
              <a:rPr lang="de-DE" altLang="de-DE" sz="1800"/>
            </a:br>
            <a:r>
              <a:rPr lang="de-DE" altLang="de-DE" sz="1800"/>
              <a:t>mit einem Desinfektionsmittel-getränktem Einmaltuch entfernen,</a:t>
            </a:r>
            <a:br>
              <a:rPr lang="de-DE" altLang="de-DE" sz="1800"/>
            </a:br>
            <a:r>
              <a:rPr lang="de-DE" altLang="de-DE" sz="1800"/>
              <a:t>dann Hände desinfizieren, dann waschen. </a:t>
            </a:r>
          </a:p>
          <a:p>
            <a:pPr>
              <a:spcBef>
                <a:spcPts val="600"/>
              </a:spcBef>
              <a:buClr>
                <a:srgbClr val="067EBB"/>
              </a:buClr>
              <a:buSzPct val="180000"/>
              <a:buFont typeface="Arial" pitchFamily="34" charset="0"/>
              <a:buChar char="•"/>
            </a:pPr>
            <a:r>
              <a:rPr lang="de-DE" altLang="de-DE" sz="1800" b="1">
                <a:solidFill>
                  <a:srgbClr val="0070C0"/>
                </a:solidFill>
              </a:rPr>
              <a:t>Alternative:</a:t>
            </a:r>
          </a:p>
          <a:p>
            <a:pPr lvl="1">
              <a:buClr>
                <a:srgbClr val="067EBB"/>
              </a:buClr>
              <a:buSzPct val="100000"/>
              <a:buFont typeface="Arial" pitchFamily="34" charset="0"/>
              <a:buChar char="•"/>
            </a:pPr>
            <a:r>
              <a:rPr lang="de-DE" altLang="de-DE" sz="1800"/>
              <a:t>Nächstgelegenes Waschbecken nutzen,</a:t>
            </a:r>
          </a:p>
          <a:p>
            <a:pPr lvl="1">
              <a:buClr>
                <a:srgbClr val="067EBB"/>
              </a:buClr>
              <a:buSzPct val="100000"/>
              <a:buFont typeface="Arial" pitchFamily="34" charset="0"/>
              <a:buChar char="•"/>
            </a:pPr>
            <a:r>
              <a:rPr lang="de-DE" altLang="de-DE" sz="1800"/>
              <a:t>dort Hände waschen,</a:t>
            </a:r>
          </a:p>
          <a:p>
            <a:pPr lvl="1">
              <a:buClr>
                <a:srgbClr val="067EBB"/>
              </a:buClr>
              <a:buSzPct val="100000"/>
              <a:buFont typeface="Arial" pitchFamily="34" charset="0"/>
              <a:buChar char="•"/>
            </a:pPr>
            <a:r>
              <a:rPr lang="de-DE" altLang="de-DE" sz="1800"/>
              <a:t>dann abtrocknen,</a:t>
            </a:r>
          </a:p>
          <a:p>
            <a:pPr lvl="1">
              <a:buClr>
                <a:srgbClr val="067EBB"/>
              </a:buClr>
              <a:buSzPct val="100000"/>
              <a:buFont typeface="Arial" pitchFamily="34" charset="0"/>
              <a:buChar char="•"/>
            </a:pPr>
            <a:r>
              <a:rPr lang="de-DE" altLang="de-DE" sz="1800"/>
              <a:t>dann desinfizieren,</a:t>
            </a:r>
          </a:p>
          <a:p>
            <a:pPr lvl="1">
              <a:buClr>
                <a:srgbClr val="067EBB"/>
              </a:buClr>
              <a:buSzPct val="100000"/>
              <a:buFont typeface="Arial" pitchFamily="34" charset="0"/>
              <a:buChar char="•"/>
            </a:pPr>
            <a:r>
              <a:rPr lang="de-DE" altLang="de-DE" sz="1800"/>
              <a:t>anschließend Waschbecken desinfizieren. </a:t>
            </a:r>
          </a:p>
          <a:p>
            <a:pPr>
              <a:buClr>
                <a:srgbClr val="067EBB"/>
              </a:buClr>
              <a:buSzPct val="180000"/>
              <a:buFont typeface="Arial" pitchFamily="34" charset="0"/>
              <a:buChar char="•"/>
            </a:pPr>
            <a:endParaRPr lang="de-DE" altLang="de-DE" sz="1800"/>
          </a:p>
        </p:txBody>
      </p:sp>
      <p:pic>
        <p:nvPicPr>
          <p:cNvPr id="29699" name="Picture 26" descr="0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15238" y="1484313"/>
            <a:ext cx="1368425"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0" name="Picture 27" descr="Waschbecke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0425" y="3898900"/>
            <a:ext cx="3119438" cy="233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1" name="Foliennummernplatzhalter 4"/>
          <p:cNvSpPr>
            <a:spLocks noGrp="1"/>
          </p:cNvSpPr>
          <p:nvPr>
            <p:ph type="sldNum" sz="quarter" idx="12"/>
          </p:nvPr>
        </p:nvSpPr>
        <p:spPr>
          <a:noFill/>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de-DE" sz="1400" smtClean="0">
                <a:latin typeface="Arial" pitchFamily="34" charset="0"/>
              </a:rPr>
              <a:t>Seite </a:t>
            </a:r>
            <a:fld id="{CF70248E-457E-49CE-821A-CADABF57EC3A}" type="slidenum">
              <a:rPr lang="de-DE" altLang="de-DE" sz="1400" smtClean="0">
                <a:latin typeface="Arial" pitchFamily="34" charset="0"/>
              </a:rPr>
              <a:pPr>
                <a:spcBef>
                  <a:spcPct val="0"/>
                </a:spcBef>
                <a:buFontTx/>
                <a:buNone/>
              </a:pPr>
              <a:t>22</a:t>
            </a:fld>
            <a:r>
              <a:rPr lang="de-DE" altLang="de-DE" sz="1400" smtClean="0">
                <a:latin typeface="Arial" pitchFamily="34" charset="0"/>
              </a:rPr>
              <a:t> / </a:t>
            </a:r>
            <a:r>
              <a:rPr lang="de-DE" altLang="de-DE" sz="1400" smtClean="0">
                <a:latin typeface="Arial" pitchFamily="34" charset="0"/>
              </a:rPr>
              <a:t>25</a:t>
            </a:r>
            <a:endParaRPr lang="de-DE" altLang="de-DE" sz="1400" smtClean="0">
              <a:latin typeface="Arial" pitchFamily="34" charset="0"/>
            </a:endParaRPr>
          </a:p>
        </p:txBody>
      </p:sp>
      <p:sp>
        <p:nvSpPr>
          <p:cNvPr id="29702" name="Bedeutung der Flora"/>
          <p:cNvSpPr txBox="1">
            <a:spLocks/>
          </p:cNvSpPr>
          <p:nvPr/>
        </p:nvSpPr>
        <p:spPr bwMode="auto">
          <a:xfrm>
            <a:off x="3419475" y="14288"/>
            <a:ext cx="6156325"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a:spcBef>
                <a:spcPct val="0"/>
              </a:spcBef>
              <a:buFontTx/>
              <a:buNone/>
            </a:pPr>
            <a:r>
              <a:rPr lang="de-DE" altLang="de-DE" sz="2800">
                <a:latin typeface="Arial" pitchFamily="34" charset="0"/>
                <a:ea typeface="Merriweather Bold"/>
                <a:cs typeface="Arial" pitchFamily="34" charset="0"/>
                <a:sym typeface="Merriweather Bold"/>
              </a:rPr>
              <a:t>Händehygiene</a:t>
            </a:r>
          </a:p>
          <a:p>
            <a:pPr eaLnBrk="1">
              <a:spcBef>
                <a:spcPct val="0"/>
              </a:spcBef>
              <a:buFontTx/>
              <a:buNone/>
            </a:pPr>
            <a:r>
              <a:rPr lang="de-DE" altLang="de-DE" sz="2000">
                <a:latin typeface="Arial" pitchFamily="34" charset="0"/>
                <a:ea typeface="Merriweather Bold"/>
                <a:cs typeface="Arial" pitchFamily="34" charset="0"/>
                <a:sym typeface="Merriweather Bold"/>
              </a:rPr>
              <a:t>Desinfektion bei verschmutzten Händen</a:t>
            </a:r>
            <a:r>
              <a:rPr lang="de-DE" altLang="de-DE" sz="4400" b="1">
                <a:latin typeface="Merriweather Bold"/>
                <a:ea typeface="Merriweather Bold"/>
                <a:cs typeface="Arial" pitchFamily="34" charset="0"/>
                <a:sym typeface="Merriweather Bold"/>
              </a:rPr>
              <a:t/>
            </a:r>
            <a:br>
              <a:rPr lang="de-DE" altLang="de-DE" sz="4400" b="1">
                <a:latin typeface="Merriweather Bold"/>
                <a:ea typeface="Merriweather Bold"/>
                <a:cs typeface="Arial" pitchFamily="34" charset="0"/>
                <a:sym typeface="Merriweather Bold"/>
              </a:rPr>
            </a:br>
            <a:endParaRPr lang="de-DE" altLang="de-DE" sz="4400">
              <a:latin typeface="Merriweather Bold"/>
              <a:ea typeface="Merriweather Bold"/>
              <a:cs typeface="Arial" pitchFamily="34" charset="0"/>
              <a:sym typeface="Merriweather Bold"/>
            </a:endParaRPr>
          </a:p>
        </p:txBody>
      </p:sp>
      <p:sp>
        <p:nvSpPr>
          <p:cNvPr id="16" name="Textfeld 15"/>
          <p:cNvSpPr txBox="1"/>
          <p:nvPr/>
        </p:nvSpPr>
        <p:spPr>
          <a:xfrm>
            <a:off x="0" y="994718"/>
            <a:ext cx="9144000"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a:spcBef>
                <a:spcPts val="0"/>
              </a:spcBef>
              <a:spcAft>
                <a:spcPts val="0"/>
              </a:spcAft>
              <a:defRPr/>
            </a:pPr>
            <a:r>
              <a:rPr lang="de-DE" sz="1400" kern="0" dirty="0">
                <a:latin typeface="Arial" charset="0"/>
                <a:ea typeface="+mj-ea"/>
                <a:cs typeface="Arial" pitchFamily="34" charset="0"/>
                <a:sym typeface="Times New Roman"/>
              </a:rPr>
              <a:t>Grundlagen</a:t>
            </a:r>
            <a:r>
              <a:rPr lang="de-DE" sz="1400" b="1" kern="0" dirty="0">
                <a:solidFill>
                  <a:srgbClr val="067EBB"/>
                </a:solidFill>
                <a:latin typeface="Arial" charset="0"/>
                <a:ea typeface="+mj-ea"/>
                <a:cs typeface="Arial" pitchFamily="34" charset="0"/>
                <a:sym typeface="Times New Roman"/>
              </a:rPr>
              <a:t>         </a:t>
            </a:r>
            <a:r>
              <a:rPr lang="de-DE" sz="1400" kern="0" dirty="0">
                <a:latin typeface="Arial" charset="0"/>
                <a:ea typeface="+mj-ea"/>
                <a:cs typeface="Arial" pitchFamily="34" charset="0"/>
                <a:sym typeface="Times New Roman"/>
              </a:rPr>
              <a:t>Regelwerke         Hepatitis-B-Impfung         PSA         </a:t>
            </a:r>
            <a:r>
              <a:rPr lang="de-DE" sz="1400" b="1" kern="0" dirty="0">
                <a:solidFill>
                  <a:srgbClr val="067EBB"/>
                </a:solidFill>
                <a:latin typeface="Arial" charset="0"/>
                <a:ea typeface="+mj-ea"/>
                <a:cs typeface="Arial" pitchFamily="34" charset="0"/>
                <a:sym typeface="Times New Roman"/>
              </a:rPr>
              <a:t>Händehygiene </a:t>
            </a:r>
            <a:r>
              <a:rPr lang="de-DE" sz="1400" kern="0" dirty="0">
                <a:latin typeface="Arial" charset="0"/>
                <a:ea typeface="+mj-ea"/>
                <a:cs typeface="Arial" pitchFamily="34" charset="0"/>
                <a:sym typeface="Times New Roman"/>
              </a:rPr>
              <a:t>        Verletzungsschutz</a:t>
            </a:r>
          </a:p>
        </p:txBody>
      </p:sp>
      <p:pic>
        <p:nvPicPr>
          <p:cNvPr id="29704" name="Picture 9" descr="00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40650" y="2492375"/>
            <a:ext cx="1270000"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13" descr="PEOPL087"/>
          <p:cNvPicPr>
            <a:picLocks noChangeAspect="1" noChangeArrowheads="1"/>
          </p:cNvPicPr>
          <p:nvPr/>
        </p:nvPicPr>
        <p:blipFill>
          <a:blip r:embed="rId3" cstate="print">
            <a:lum bright="60000" contrast="-60000"/>
            <a:extLst>
              <a:ext uri="{28A0092B-C50C-407E-A947-70E740481C1C}">
                <a14:useLocalDpi xmlns:a14="http://schemas.microsoft.com/office/drawing/2010/main" val="0"/>
              </a:ext>
            </a:extLst>
          </a:blip>
          <a:srcRect/>
          <a:stretch>
            <a:fillRect/>
          </a:stretch>
        </p:blipFill>
        <p:spPr bwMode="auto">
          <a:xfrm>
            <a:off x="4230688" y="1350963"/>
            <a:ext cx="4913312"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3" name="Picture 15" descr="PEOPL086"/>
          <p:cNvPicPr>
            <a:picLocks noChangeAspect="1" noChangeArrowheads="1"/>
          </p:cNvPicPr>
          <p:nvPr/>
        </p:nvPicPr>
        <p:blipFill>
          <a:blip r:embed="rId4" cstate="print">
            <a:lum bright="60000" contrast="-60000"/>
            <a:extLst>
              <a:ext uri="{28A0092B-C50C-407E-A947-70E740481C1C}">
                <a14:useLocalDpi xmlns:a14="http://schemas.microsoft.com/office/drawing/2010/main" val="0"/>
              </a:ext>
            </a:extLst>
          </a:blip>
          <a:srcRect/>
          <a:stretch>
            <a:fillRect/>
          </a:stretch>
        </p:blipFill>
        <p:spPr bwMode="auto">
          <a:xfrm>
            <a:off x="0" y="1344613"/>
            <a:ext cx="4281488" cy="487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96" name="Rectangle 24"/>
          <p:cNvSpPr>
            <a:spLocks noChangeArrowheads="1"/>
          </p:cNvSpPr>
          <p:nvPr/>
        </p:nvSpPr>
        <p:spPr bwMode="auto">
          <a:xfrm>
            <a:off x="271463" y="1531938"/>
            <a:ext cx="406717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de-DE" sz="1600">
                <a:solidFill>
                  <a:srgbClr val="336600"/>
                </a:solidFill>
                <a:latin typeface="Arial" pitchFamily="34" charset="0"/>
              </a:rPr>
              <a:t>„Häufiges Desinfizieren ruiniert die Hände.“</a:t>
            </a:r>
          </a:p>
        </p:txBody>
      </p:sp>
      <p:sp>
        <p:nvSpPr>
          <p:cNvPr id="79897" name="Rectangle 25"/>
          <p:cNvSpPr>
            <a:spLocks noChangeArrowheads="1"/>
          </p:cNvSpPr>
          <p:nvPr/>
        </p:nvSpPr>
        <p:spPr bwMode="auto">
          <a:xfrm>
            <a:off x="282575" y="2327275"/>
            <a:ext cx="404495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spcAft>
                <a:spcPts val="600"/>
              </a:spcAft>
              <a:buFont typeface="Wingdings" pitchFamily="2" charset="2"/>
              <a:buNone/>
            </a:pPr>
            <a:r>
              <a:rPr lang="de-DE" altLang="de-DE" sz="1600">
                <a:solidFill>
                  <a:srgbClr val="336600"/>
                </a:solidFill>
                <a:latin typeface="Arial" pitchFamily="34" charset="0"/>
              </a:rPr>
              <a:t>„Waschen und Desinfizieren sollte man am</a:t>
            </a:r>
            <a:br>
              <a:rPr lang="de-DE" altLang="de-DE" sz="1600">
                <a:solidFill>
                  <a:srgbClr val="336600"/>
                </a:solidFill>
                <a:latin typeface="Arial" pitchFamily="34" charset="0"/>
              </a:rPr>
            </a:br>
            <a:r>
              <a:rPr lang="de-DE" altLang="de-DE" sz="1600">
                <a:solidFill>
                  <a:srgbClr val="336600"/>
                </a:solidFill>
                <a:latin typeface="Arial" pitchFamily="34" charset="0"/>
              </a:rPr>
              <a:t>besten stets kombiniert durchführen.“</a:t>
            </a:r>
          </a:p>
        </p:txBody>
      </p:sp>
      <p:sp>
        <p:nvSpPr>
          <p:cNvPr id="79898" name="Rectangle 26"/>
          <p:cNvSpPr>
            <a:spLocks noChangeArrowheads="1"/>
          </p:cNvSpPr>
          <p:nvPr/>
        </p:nvSpPr>
        <p:spPr bwMode="auto">
          <a:xfrm>
            <a:off x="292100" y="3284538"/>
            <a:ext cx="39751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spcAft>
                <a:spcPts val="600"/>
              </a:spcAft>
              <a:buFont typeface="Wingdings" pitchFamily="2" charset="2"/>
              <a:buNone/>
            </a:pPr>
            <a:r>
              <a:rPr lang="de-DE" altLang="de-DE" sz="1600">
                <a:solidFill>
                  <a:srgbClr val="336600"/>
                </a:solidFill>
                <a:latin typeface="Arial" pitchFamily="34" charset="0"/>
              </a:rPr>
              <a:t>„Man sollte sich die Hände zwischendurch</a:t>
            </a:r>
            <a:br>
              <a:rPr lang="de-DE" altLang="de-DE" sz="1600">
                <a:solidFill>
                  <a:srgbClr val="336600"/>
                </a:solidFill>
                <a:latin typeface="Arial" pitchFamily="34" charset="0"/>
              </a:rPr>
            </a:br>
            <a:r>
              <a:rPr lang="de-DE" altLang="de-DE" sz="1600">
                <a:solidFill>
                  <a:srgbClr val="336600"/>
                </a:solidFill>
                <a:latin typeface="Arial" pitchFamily="34" charset="0"/>
              </a:rPr>
              <a:t>immer wieder mal desinfizieren“.</a:t>
            </a:r>
          </a:p>
        </p:txBody>
      </p:sp>
      <p:sp>
        <p:nvSpPr>
          <p:cNvPr id="79899" name="Rectangle 27"/>
          <p:cNvSpPr>
            <a:spLocks noChangeArrowheads="1"/>
          </p:cNvSpPr>
          <p:nvPr/>
        </p:nvSpPr>
        <p:spPr bwMode="auto">
          <a:xfrm>
            <a:off x="292100" y="4149725"/>
            <a:ext cx="3006725"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spcAft>
                <a:spcPts val="600"/>
              </a:spcAft>
              <a:buFont typeface="Wingdings" pitchFamily="2" charset="2"/>
              <a:buNone/>
            </a:pPr>
            <a:r>
              <a:rPr lang="de-DE" altLang="de-DE" sz="1600">
                <a:solidFill>
                  <a:srgbClr val="336600"/>
                </a:solidFill>
                <a:latin typeface="Arial" pitchFamily="34" charset="0"/>
              </a:rPr>
              <a:t>„Das Tragen von Handschuhen</a:t>
            </a:r>
            <a:br>
              <a:rPr lang="de-DE" altLang="de-DE" sz="1600">
                <a:solidFill>
                  <a:srgbClr val="336600"/>
                </a:solidFill>
                <a:latin typeface="Arial" pitchFamily="34" charset="0"/>
              </a:rPr>
            </a:br>
            <a:r>
              <a:rPr lang="de-DE" altLang="de-DE" sz="1600">
                <a:solidFill>
                  <a:srgbClr val="336600"/>
                </a:solidFill>
                <a:latin typeface="Arial" pitchFamily="34" charset="0"/>
              </a:rPr>
              <a:t>erspart die Händedesinfektion“.</a:t>
            </a:r>
          </a:p>
        </p:txBody>
      </p:sp>
      <p:sp>
        <p:nvSpPr>
          <p:cNvPr id="79900" name="Rectangle 28"/>
          <p:cNvSpPr>
            <a:spLocks noChangeArrowheads="1"/>
          </p:cNvSpPr>
          <p:nvPr/>
        </p:nvSpPr>
        <p:spPr bwMode="auto">
          <a:xfrm>
            <a:off x="292100" y="5172075"/>
            <a:ext cx="31750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spcAft>
                <a:spcPts val="600"/>
              </a:spcAft>
              <a:buFont typeface="Wingdings" pitchFamily="2" charset="2"/>
              <a:buNone/>
            </a:pPr>
            <a:r>
              <a:rPr lang="de-DE" altLang="de-DE" sz="1600">
                <a:solidFill>
                  <a:srgbClr val="336600"/>
                </a:solidFill>
                <a:latin typeface="Arial" pitchFamily="34" charset="0"/>
              </a:rPr>
              <a:t>„Man kann Handschuhe genauso</a:t>
            </a:r>
            <a:br>
              <a:rPr lang="de-DE" altLang="de-DE" sz="1600">
                <a:solidFill>
                  <a:srgbClr val="336600"/>
                </a:solidFill>
                <a:latin typeface="Arial" pitchFamily="34" charset="0"/>
              </a:rPr>
            </a:br>
            <a:r>
              <a:rPr lang="de-DE" altLang="de-DE" sz="1600">
                <a:solidFill>
                  <a:srgbClr val="336600"/>
                </a:solidFill>
                <a:latin typeface="Arial" pitchFamily="34" charset="0"/>
              </a:rPr>
              <a:t>desinfizieren, wie Hände.“</a:t>
            </a:r>
          </a:p>
        </p:txBody>
      </p:sp>
      <p:sp>
        <p:nvSpPr>
          <p:cNvPr id="79901" name="Rectangle 29"/>
          <p:cNvSpPr>
            <a:spLocks noChangeArrowheads="1"/>
          </p:cNvSpPr>
          <p:nvPr/>
        </p:nvSpPr>
        <p:spPr bwMode="auto">
          <a:xfrm>
            <a:off x="4716463" y="1531938"/>
            <a:ext cx="3717925"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spcAft>
                <a:spcPts val="1200"/>
              </a:spcAft>
              <a:buFont typeface="Wingdings" pitchFamily="2" charset="2"/>
              <a:buNone/>
            </a:pPr>
            <a:r>
              <a:rPr lang="de-DE" altLang="de-DE" sz="1600">
                <a:solidFill>
                  <a:srgbClr val="990033"/>
                </a:solidFill>
                <a:latin typeface="Arial" pitchFamily="34" charset="0"/>
              </a:rPr>
              <a:t>„Häufiges Waschen ist schädlicher. Auf</a:t>
            </a:r>
            <a:br>
              <a:rPr lang="de-DE" altLang="de-DE" sz="1600">
                <a:solidFill>
                  <a:srgbClr val="990033"/>
                </a:solidFill>
                <a:latin typeface="Arial" pitchFamily="34" charset="0"/>
              </a:rPr>
            </a:br>
            <a:r>
              <a:rPr lang="de-DE" altLang="de-DE" sz="1600">
                <a:solidFill>
                  <a:srgbClr val="990033"/>
                </a:solidFill>
                <a:latin typeface="Arial" pitchFamily="34" charset="0"/>
              </a:rPr>
              <a:t>beides zu verzichten ist indiskutabel.“</a:t>
            </a:r>
          </a:p>
        </p:txBody>
      </p:sp>
      <p:sp>
        <p:nvSpPr>
          <p:cNvPr id="79902" name="Rectangle 30"/>
          <p:cNvSpPr>
            <a:spLocks noChangeArrowheads="1"/>
          </p:cNvSpPr>
          <p:nvPr/>
        </p:nvSpPr>
        <p:spPr bwMode="auto">
          <a:xfrm>
            <a:off x="4716463" y="2327275"/>
            <a:ext cx="4191000"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de-DE" sz="1600">
                <a:solidFill>
                  <a:srgbClr val="990033"/>
                </a:solidFill>
                <a:latin typeface="Arial" pitchFamily="34" charset="0"/>
              </a:rPr>
              <a:t>„Beide Maßnahmen haben ihre Indikationen,</a:t>
            </a:r>
            <a:br>
              <a:rPr lang="de-DE" altLang="de-DE" sz="1600">
                <a:solidFill>
                  <a:srgbClr val="990033"/>
                </a:solidFill>
                <a:latin typeface="Arial" pitchFamily="34" charset="0"/>
              </a:rPr>
            </a:br>
            <a:r>
              <a:rPr lang="de-DE" altLang="de-DE" sz="1600">
                <a:solidFill>
                  <a:srgbClr val="990033"/>
                </a:solidFill>
                <a:latin typeface="Arial" pitchFamily="34" charset="0"/>
              </a:rPr>
              <a:t>und sind nicht austauschbar. Wasserrück-</a:t>
            </a:r>
            <a:br>
              <a:rPr lang="de-DE" altLang="de-DE" sz="1600">
                <a:solidFill>
                  <a:srgbClr val="990033"/>
                </a:solidFill>
                <a:latin typeface="Arial" pitchFamily="34" charset="0"/>
              </a:rPr>
            </a:br>
            <a:r>
              <a:rPr lang="de-DE" altLang="de-DE" sz="1600">
                <a:solidFill>
                  <a:srgbClr val="990033"/>
                </a:solidFill>
                <a:latin typeface="Arial" pitchFamily="34" charset="0"/>
              </a:rPr>
              <a:t>stände stellen die Desinfektion in Frage.“</a:t>
            </a:r>
          </a:p>
        </p:txBody>
      </p:sp>
      <p:sp>
        <p:nvSpPr>
          <p:cNvPr id="79903" name="Rectangle 31"/>
          <p:cNvSpPr>
            <a:spLocks noChangeArrowheads="1"/>
          </p:cNvSpPr>
          <p:nvPr/>
        </p:nvSpPr>
        <p:spPr bwMode="auto">
          <a:xfrm>
            <a:off x="4721225" y="3357563"/>
            <a:ext cx="4124325"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spcAft>
                <a:spcPts val="600"/>
              </a:spcAft>
              <a:buFont typeface="Wingdings" pitchFamily="2" charset="2"/>
              <a:buNone/>
            </a:pPr>
            <a:r>
              <a:rPr lang="de-DE" altLang="de-DE" sz="1600">
                <a:solidFill>
                  <a:srgbClr val="990033"/>
                </a:solidFill>
                <a:latin typeface="Arial" pitchFamily="34" charset="0"/>
              </a:rPr>
              <a:t>„Bringt nichts, wenn es in Fällen unterbleibt,</a:t>
            </a:r>
            <a:br>
              <a:rPr lang="de-DE" altLang="de-DE" sz="1600">
                <a:solidFill>
                  <a:srgbClr val="990033"/>
                </a:solidFill>
                <a:latin typeface="Arial" pitchFamily="34" charset="0"/>
              </a:rPr>
            </a:br>
            <a:r>
              <a:rPr lang="de-DE" altLang="de-DE" sz="1600">
                <a:solidFill>
                  <a:srgbClr val="990033"/>
                </a:solidFill>
                <a:latin typeface="Arial" pitchFamily="34" charset="0"/>
              </a:rPr>
              <a:t>in denen es nötig gewesen wäre“.</a:t>
            </a:r>
          </a:p>
        </p:txBody>
      </p:sp>
      <p:sp>
        <p:nvSpPr>
          <p:cNvPr id="79904" name="Rectangle 32"/>
          <p:cNvSpPr>
            <a:spLocks noChangeArrowheads="1"/>
          </p:cNvSpPr>
          <p:nvPr/>
        </p:nvSpPr>
        <p:spPr bwMode="auto">
          <a:xfrm>
            <a:off x="4625975" y="4149725"/>
            <a:ext cx="4300538"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spcAft>
                <a:spcPts val="1200"/>
              </a:spcAft>
              <a:buFont typeface="Wingdings" pitchFamily="2" charset="2"/>
              <a:buNone/>
            </a:pPr>
            <a:r>
              <a:rPr lang="de-DE" altLang="de-DE" sz="1600">
                <a:solidFill>
                  <a:srgbClr val="990033"/>
                </a:solidFill>
                <a:latin typeface="Arial" pitchFamily="34" charset="0"/>
              </a:rPr>
              <a:t>„Handschuhe haben Dichtigkeitslücken. Beim</a:t>
            </a:r>
            <a:br>
              <a:rPr lang="de-DE" altLang="de-DE" sz="1600">
                <a:solidFill>
                  <a:srgbClr val="990033"/>
                </a:solidFill>
                <a:latin typeface="Arial" pitchFamily="34" charset="0"/>
              </a:rPr>
            </a:br>
            <a:r>
              <a:rPr lang="de-DE" altLang="de-DE" sz="1600">
                <a:solidFill>
                  <a:srgbClr val="990033"/>
                </a:solidFill>
                <a:latin typeface="Arial" pitchFamily="34" charset="0"/>
              </a:rPr>
              <a:t>Tragen bildet sich Handschweiß. Desinfektion</a:t>
            </a:r>
            <a:br>
              <a:rPr lang="de-DE" altLang="de-DE" sz="1600">
                <a:solidFill>
                  <a:srgbClr val="990033"/>
                </a:solidFill>
                <a:latin typeface="Arial" pitchFamily="34" charset="0"/>
              </a:rPr>
            </a:br>
            <a:r>
              <a:rPr lang="de-DE" altLang="de-DE" sz="1600">
                <a:solidFill>
                  <a:srgbClr val="990033"/>
                </a:solidFill>
                <a:latin typeface="Arial" pitchFamily="34" charset="0"/>
              </a:rPr>
              <a:t>ist also dennoch notwendig“.</a:t>
            </a:r>
          </a:p>
        </p:txBody>
      </p:sp>
      <p:sp>
        <p:nvSpPr>
          <p:cNvPr id="79905" name="Rectangle 33"/>
          <p:cNvSpPr>
            <a:spLocks noChangeArrowheads="1"/>
          </p:cNvSpPr>
          <p:nvPr/>
        </p:nvSpPr>
        <p:spPr bwMode="auto">
          <a:xfrm>
            <a:off x="4625975" y="5172075"/>
            <a:ext cx="4406900"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spcAft>
                <a:spcPts val="600"/>
              </a:spcAft>
              <a:buFont typeface="Wingdings" pitchFamily="2" charset="2"/>
              <a:buNone/>
            </a:pPr>
            <a:r>
              <a:rPr lang="de-DE" altLang="de-DE" sz="1600">
                <a:solidFill>
                  <a:srgbClr val="990033"/>
                </a:solidFill>
                <a:latin typeface="Arial" pitchFamily="34" charset="0"/>
              </a:rPr>
              <a:t>„Handschuh-Desinfektion ist möglich, aber nur,</a:t>
            </a:r>
            <a:br>
              <a:rPr lang="de-DE" altLang="de-DE" sz="1600">
                <a:solidFill>
                  <a:srgbClr val="990033"/>
                </a:solidFill>
                <a:latin typeface="Arial" pitchFamily="34" charset="0"/>
              </a:rPr>
            </a:br>
            <a:r>
              <a:rPr lang="de-DE" altLang="de-DE" sz="1600">
                <a:solidFill>
                  <a:srgbClr val="990033"/>
                </a:solidFill>
                <a:latin typeface="Arial" pitchFamily="34" charset="0"/>
              </a:rPr>
              <a:t>wenn es das Material toleriert und auch nur </a:t>
            </a:r>
            <a:br>
              <a:rPr lang="de-DE" altLang="de-DE" sz="1600">
                <a:solidFill>
                  <a:srgbClr val="990033"/>
                </a:solidFill>
                <a:latin typeface="Arial" pitchFamily="34" charset="0"/>
              </a:rPr>
            </a:br>
            <a:r>
              <a:rPr lang="de-DE" altLang="de-DE" sz="1600">
                <a:solidFill>
                  <a:srgbClr val="990033"/>
                </a:solidFill>
                <a:latin typeface="Arial" pitchFamily="34" charset="0"/>
              </a:rPr>
              <a:t>einmal, weil Einmalhandschuhe schnell</a:t>
            </a:r>
            <a:br>
              <a:rPr lang="de-DE" altLang="de-DE" sz="1600">
                <a:solidFill>
                  <a:srgbClr val="990033"/>
                </a:solidFill>
                <a:latin typeface="Arial" pitchFamily="34" charset="0"/>
              </a:rPr>
            </a:br>
            <a:r>
              <a:rPr lang="de-DE" altLang="de-DE" sz="1600">
                <a:solidFill>
                  <a:srgbClr val="990033"/>
                </a:solidFill>
                <a:latin typeface="Arial" pitchFamily="34" charset="0"/>
              </a:rPr>
              <a:t>verschleißen.“</a:t>
            </a:r>
          </a:p>
        </p:txBody>
      </p:sp>
      <p:sp>
        <p:nvSpPr>
          <p:cNvPr id="30734" name="Foliennummernplatzhalter 4"/>
          <p:cNvSpPr>
            <a:spLocks noGrp="1"/>
          </p:cNvSpPr>
          <p:nvPr>
            <p:ph type="sldNum" sz="quarter" idx="12"/>
          </p:nvPr>
        </p:nvSpPr>
        <p:spPr>
          <a:noFill/>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de-DE" sz="1400" smtClean="0">
                <a:latin typeface="Arial" pitchFamily="34" charset="0"/>
              </a:rPr>
              <a:t>Seite </a:t>
            </a:r>
            <a:fld id="{DBFBA8AC-3EE4-4C47-B78C-35B9DDA04EE6}" type="slidenum">
              <a:rPr lang="de-DE" altLang="de-DE" sz="1400" smtClean="0">
                <a:latin typeface="Arial" pitchFamily="34" charset="0"/>
              </a:rPr>
              <a:pPr>
                <a:spcBef>
                  <a:spcPct val="0"/>
                </a:spcBef>
                <a:buFontTx/>
                <a:buNone/>
              </a:pPr>
              <a:t>23</a:t>
            </a:fld>
            <a:r>
              <a:rPr lang="de-DE" altLang="de-DE" sz="1400" smtClean="0">
                <a:latin typeface="Arial" pitchFamily="34" charset="0"/>
              </a:rPr>
              <a:t> / </a:t>
            </a:r>
            <a:r>
              <a:rPr lang="de-DE" altLang="de-DE" sz="1400" smtClean="0">
                <a:latin typeface="Arial" pitchFamily="34" charset="0"/>
              </a:rPr>
              <a:t>25</a:t>
            </a:r>
            <a:endParaRPr lang="de-DE" altLang="de-DE" sz="1400" smtClean="0">
              <a:latin typeface="Arial" pitchFamily="34" charset="0"/>
            </a:endParaRPr>
          </a:p>
        </p:txBody>
      </p:sp>
      <p:sp>
        <p:nvSpPr>
          <p:cNvPr id="24" name="Textfeld 23"/>
          <p:cNvSpPr txBox="1"/>
          <p:nvPr/>
        </p:nvSpPr>
        <p:spPr>
          <a:xfrm>
            <a:off x="0" y="994718"/>
            <a:ext cx="9144000"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a:spcBef>
                <a:spcPts val="0"/>
              </a:spcBef>
              <a:spcAft>
                <a:spcPts val="0"/>
              </a:spcAft>
              <a:defRPr/>
            </a:pPr>
            <a:r>
              <a:rPr lang="de-DE" sz="1400" kern="0" dirty="0">
                <a:latin typeface="Arial" charset="0"/>
                <a:ea typeface="+mj-ea"/>
                <a:cs typeface="Arial" pitchFamily="34" charset="0"/>
                <a:sym typeface="Times New Roman"/>
              </a:rPr>
              <a:t>Grundlagen</a:t>
            </a:r>
            <a:r>
              <a:rPr lang="de-DE" sz="1400" b="1" kern="0" dirty="0">
                <a:solidFill>
                  <a:srgbClr val="067EBB"/>
                </a:solidFill>
                <a:latin typeface="Arial" charset="0"/>
                <a:ea typeface="+mj-ea"/>
                <a:cs typeface="Arial" pitchFamily="34" charset="0"/>
                <a:sym typeface="Times New Roman"/>
              </a:rPr>
              <a:t>         </a:t>
            </a:r>
            <a:r>
              <a:rPr lang="de-DE" sz="1400" kern="0" dirty="0">
                <a:latin typeface="Arial" charset="0"/>
                <a:ea typeface="+mj-ea"/>
                <a:cs typeface="Arial" pitchFamily="34" charset="0"/>
                <a:sym typeface="Times New Roman"/>
              </a:rPr>
              <a:t>Regelwerke         Hepatitis-B-Impfung         PSA         </a:t>
            </a:r>
            <a:r>
              <a:rPr lang="de-DE" sz="1400" b="1" kern="0" dirty="0">
                <a:solidFill>
                  <a:srgbClr val="067EBB"/>
                </a:solidFill>
                <a:latin typeface="Arial" charset="0"/>
                <a:ea typeface="+mj-ea"/>
                <a:cs typeface="Arial" pitchFamily="34" charset="0"/>
                <a:sym typeface="Times New Roman"/>
              </a:rPr>
              <a:t>Händehygiene </a:t>
            </a:r>
            <a:r>
              <a:rPr lang="de-DE" sz="1400" kern="0" dirty="0">
                <a:latin typeface="Arial" charset="0"/>
                <a:ea typeface="+mj-ea"/>
                <a:cs typeface="Arial" pitchFamily="34" charset="0"/>
                <a:sym typeface="Times New Roman"/>
              </a:rPr>
              <a:t>        Verletzungsschutz</a:t>
            </a:r>
          </a:p>
        </p:txBody>
      </p:sp>
      <p:sp>
        <p:nvSpPr>
          <p:cNvPr id="30736" name="Bedeutung der Flora"/>
          <p:cNvSpPr txBox="1">
            <a:spLocks/>
          </p:cNvSpPr>
          <p:nvPr/>
        </p:nvSpPr>
        <p:spPr bwMode="auto">
          <a:xfrm>
            <a:off x="3419475" y="14288"/>
            <a:ext cx="6156325"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a:spcBef>
                <a:spcPct val="0"/>
              </a:spcBef>
              <a:buFontTx/>
              <a:buNone/>
            </a:pPr>
            <a:r>
              <a:rPr lang="de-DE" altLang="de-DE" sz="2800">
                <a:latin typeface="Arial" pitchFamily="34" charset="0"/>
                <a:ea typeface="Merriweather Bold"/>
                <a:cs typeface="Arial" pitchFamily="34" charset="0"/>
                <a:sym typeface="Merriweather Bold"/>
              </a:rPr>
              <a:t>Händehygiene</a:t>
            </a:r>
          </a:p>
          <a:p>
            <a:pPr eaLnBrk="1">
              <a:spcBef>
                <a:spcPct val="0"/>
              </a:spcBef>
              <a:buFontTx/>
              <a:buNone/>
            </a:pPr>
            <a:r>
              <a:rPr lang="de-DE" altLang="de-DE" sz="2000">
                <a:latin typeface="Arial" pitchFamily="34" charset="0"/>
                <a:ea typeface="Merriweather Bold"/>
                <a:cs typeface="Arial" pitchFamily="34" charset="0"/>
                <a:sym typeface="Merriweather Bold"/>
              </a:rPr>
              <a:t>Häufige Irrtümer bei der Händedesinfektion</a:t>
            </a:r>
            <a:r>
              <a:rPr lang="de-DE" altLang="de-DE" sz="4400" b="1">
                <a:latin typeface="Merriweather Bold"/>
                <a:ea typeface="Merriweather Bold"/>
                <a:cs typeface="Arial" pitchFamily="34" charset="0"/>
                <a:sym typeface="Merriweather Bold"/>
              </a:rPr>
              <a:t/>
            </a:r>
            <a:br>
              <a:rPr lang="de-DE" altLang="de-DE" sz="4400" b="1">
                <a:latin typeface="Merriweather Bold"/>
                <a:ea typeface="Merriweather Bold"/>
                <a:cs typeface="Arial" pitchFamily="34" charset="0"/>
                <a:sym typeface="Merriweather Bold"/>
              </a:rPr>
            </a:br>
            <a:endParaRPr lang="de-DE" altLang="de-DE" sz="4400">
              <a:latin typeface="Merriweather Bold"/>
              <a:ea typeface="Merriweather Bold"/>
              <a:cs typeface="Arial" pitchFamily="34" charset="0"/>
              <a:sym typeface="Merriweather Bold"/>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9896"/>
                                        </p:tgtEl>
                                        <p:attrNameLst>
                                          <p:attrName>style.visibility</p:attrName>
                                        </p:attrNameLst>
                                      </p:cBhvr>
                                      <p:to>
                                        <p:strVal val="visible"/>
                                      </p:to>
                                    </p:set>
                                    <p:anim calcmode="lin" valueType="num">
                                      <p:cBhvr additive="base">
                                        <p:cTn id="7" dur="500" fill="hold"/>
                                        <p:tgtEl>
                                          <p:spTgt spid="79896"/>
                                        </p:tgtEl>
                                        <p:attrNameLst>
                                          <p:attrName>ppt_x</p:attrName>
                                        </p:attrNameLst>
                                      </p:cBhvr>
                                      <p:tavLst>
                                        <p:tav tm="0">
                                          <p:val>
                                            <p:strVal val="0-#ppt_w/2"/>
                                          </p:val>
                                        </p:tav>
                                        <p:tav tm="100000">
                                          <p:val>
                                            <p:strVal val="#ppt_x"/>
                                          </p:val>
                                        </p:tav>
                                      </p:tavLst>
                                    </p:anim>
                                    <p:anim calcmode="lin" valueType="num">
                                      <p:cBhvr additive="base">
                                        <p:cTn id="8" dur="500" fill="hold"/>
                                        <p:tgtEl>
                                          <p:spTgt spid="7989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79901"/>
                                        </p:tgtEl>
                                        <p:attrNameLst>
                                          <p:attrName>style.visibility</p:attrName>
                                        </p:attrNameLst>
                                      </p:cBhvr>
                                      <p:to>
                                        <p:strVal val="visible"/>
                                      </p:to>
                                    </p:set>
                                    <p:anim calcmode="lin" valueType="num">
                                      <p:cBhvr additive="base">
                                        <p:cTn id="13" dur="500" fill="hold"/>
                                        <p:tgtEl>
                                          <p:spTgt spid="79901"/>
                                        </p:tgtEl>
                                        <p:attrNameLst>
                                          <p:attrName>ppt_x</p:attrName>
                                        </p:attrNameLst>
                                      </p:cBhvr>
                                      <p:tavLst>
                                        <p:tav tm="0">
                                          <p:val>
                                            <p:strVal val="1+#ppt_w/2"/>
                                          </p:val>
                                        </p:tav>
                                        <p:tav tm="100000">
                                          <p:val>
                                            <p:strVal val="#ppt_x"/>
                                          </p:val>
                                        </p:tav>
                                      </p:tavLst>
                                    </p:anim>
                                    <p:anim calcmode="lin" valueType="num">
                                      <p:cBhvr additive="base">
                                        <p:cTn id="14" dur="500" fill="hold"/>
                                        <p:tgtEl>
                                          <p:spTgt spid="79901"/>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79897"/>
                                        </p:tgtEl>
                                        <p:attrNameLst>
                                          <p:attrName>style.visibility</p:attrName>
                                        </p:attrNameLst>
                                      </p:cBhvr>
                                      <p:to>
                                        <p:strVal val="visible"/>
                                      </p:to>
                                    </p:set>
                                    <p:anim calcmode="lin" valueType="num">
                                      <p:cBhvr additive="base">
                                        <p:cTn id="19" dur="500" fill="hold"/>
                                        <p:tgtEl>
                                          <p:spTgt spid="79897"/>
                                        </p:tgtEl>
                                        <p:attrNameLst>
                                          <p:attrName>ppt_x</p:attrName>
                                        </p:attrNameLst>
                                      </p:cBhvr>
                                      <p:tavLst>
                                        <p:tav tm="0">
                                          <p:val>
                                            <p:strVal val="0-#ppt_w/2"/>
                                          </p:val>
                                        </p:tav>
                                        <p:tav tm="100000">
                                          <p:val>
                                            <p:strVal val="#ppt_x"/>
                                          </p:val>
                                        </p:tav>
                                      </p:tavLst>
                                    </p:anim>
                                    <p:anim calcmode="lin" valueType="num">
                                      <p:cBhvr additive="base">
                                        <p:cTn id="20" dur="500" fill="hold"/>
                                        <p:tgtEl>
                                          <p:spTgt spid="79897"/>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79902"/>
                                        </p:tgtEl>
                                        <p:attrNameLst>
                                          <p:attrName>style.visibility</p:attrName>
                                        </p:attrNameLst>
                                      </p:cBhvr>
                                      <p:to>
                                        <p:strVal val="visible"/>
                                      </p:to>
                                    </p:set>
                                    <p:anim calcmode="lin" valueType="num">
                                      <p:cBhvr additive="base">
                                        <p:cTn id="25" dur="500" fill="hold"/>
                                        <p:tgtEl>
                                          <p:spTgt spid="79902"/>
                                        </p:tgtEl>
                                        <p:attrNameLst>
                                          <p:attrName>ppt_x</p:attrName>
                                        </p:attrNameLst>
                                      </p:cBhvr>
                                      <p:tavLst>
                                        <p:tav tm="0">
                                          <p:val>
                                            <p:strVal val="1+#ppt_w/2"/>
                                          </p:val>
                                        </p:tav>
                                        <p:tav tm="100000">
                                          <p:val>
                                            <p:strVal val="#ppt_x"/>
                                          </p:val>
                                        </p:tav>
                                      </p:tavLst>
                                    </p:anim>
                                    <p:anim calcmode="lin" valueType="num">
                                      <p:cBhvr additive="base">
                                        <p:cTn id="26" dur="500" fill="hold"/>
                                        <p:tgtEl>
                                          <p:spTgt spid="79902"/>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79898"/>
                                        </p:tgtEl>
                                        <p:attrNameLst>
                                          <p:attrName>style.visibility</p:attrName>
                                        </p:attrNameLst>
                                      </p:cBhvr>
                                      <p:to>
                                        <p:strVal val="visible"/>
                                      </p:to>
                                    </p:set>
                                    <p:anim calcmode="lin" valueType="num">
                                      <p:cBhvr additive="base">
                                        <p:cTn id="31" dur="500" fill="hold"/>
                                        <p:tgtEl>
                                          <p:spTgt spid="79898"/>
                                        </p:tgtEl>
                                        <p:attrNameLst>
                                          <p:attrName>ppt_x</p:attrName>
                                        </p:attrNameLst>
                                      </p:cBhvr>
                                      <p:tavLst>
                                        <p:tav tm="0">
                                          <p:val>
                                            <p:strVal val="0-#ppt_w/2"/>
                                          </p:val>
                                        </p:tav>
                                        <p:tav tm="100000">
                                          <p:val>
                                            <p:strVal val="#ppt_x"/>
                                          </p:val>
                                        </p:tav>
                                      </p:tavLst>
                                    </p:anim>
                                    <p:anim calcmode="lin" valueType="num">
                                      <p:cBhvr additive="base">
                                        <p:cTn id="32" dur="500" fill="hold"/>
                                        <p:tgtEl>
                                          <p:spTgt spid="79898"/>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79903"/>
                                        </p:tgtEl>
                                        <p:attrNameLst>
                                          <p:attrName>style.visibility</p:attrName>
                                        </p:attrNameLst>
                                      </p:cBhvr>
                                      <p:to>
                                        <p:strVal val="visible"/>
                                      </p:to>
                                    </p:set>
                                    <p:anim calcmode="lin" valueType="num">
                                      <p:cBhvr additive="base">
                                        <p:cTn id="37" dur="500" fill="hold"/>
                                        <p:tgtEl>
                                          <p:spTgt spid="79903"/>
                                        </p:tgtEl>
                                        <p:attrNameLst>
                                          <p:attrName>ppt_x</p:attrName>
                                        </p:attrNameLst>
                                      </p:cBhvr>
                                      <p:tavLst>
                                        <p:tav tm="0">
                                          <p:val>
                                            <p:strVal val="1+#ppt_w/2"/>
                                          </p:val>
                                        </p:tav>
                                        <p:tav tm="100000">
                                          <p:val>
                                            <p:strVal val="#ppt_x"/>
                                          </p:val>
                                        </p:tav>
                                      </p:tavLst>
                                    </p:anim>
                                    <p:anim calcmode="lin" valueType="num">
                                      <p:cBhvr additive="base">
                                        <p:cTn id="38" dur="500" fill="hold"/>
                                        <p:tgtEl>
                                          <p:spTgt spid="79903"/>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79899"/>
                                        </p:tgtEl>
                                        <p:attrNameLst>
                                          <p:attrName>style.visibility</p:attrName>
                                        </p:attrNameLst>
                                      </p:cBhvr>
                                      <p:to>
                                        <p:strVal val="visible"/>
                                      </p:to>
                                    </p:set>
                                    <p:anim calcmode="lin" valueType="num">
                                      <p:cBhvr additive="base">
                                        <p:cTn id="43" dur="500" fill="hold"/>
                                        <p:tgtEl>
                                          <p:spTgt spid="79899"/>
                                        </p:tgtEl>
                                        <p:attrNameLst>
                                          <p:attrName>ppt_x</p:attrName>
                                        </p:attrNameLst>
                                      </p:cBhvr>
                                      <p:tavLst>
                                        <p:tav tm="0">
                                          <p:val>
                                            <p:strVal val="0-#ppt_w/2"/>
                                          </p:val>
                                        </p:tav>
                                        <p:tav tm="100000">
                                          <p:val>
                                            <p:strVal val="#ppt_x"/>
                                          </p:val>
                                        </p:tav>
                                      </p:tavLst>
                                    </p:anim>
                                    <p:anim calcmode="lin" valueType="num">
                                      <p:cBhvr additive="base">
                                        <p:cTn id="44" dur="500" fill="hold"/>
                                        <p:tgtEl>
                                          <p:spTgt spid="79899"/>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2" fill="hold" grpId="0" nodeType="clickEffect">
                                  <p:stCondLst>
                                    <p:cond delay="0"/>
                                  </p:stCondLst>
                                  <p:childTnLst>
                                    <p:set>
                                      <p:cBhvr>
                                        <p:cTn id="48" dur="1" fill="hold">
                                          <p:stCondLst>
                                            <p:cond delay="0"/>
                                          </p:stCondLst>
                                        </p:cTn>
                                        <p:tgtEl>
                                          <p:spTgt spid="79904"/>
                                        </p:tgtEl>
                                        <p:attrNameLst>
                                          <p:attrName>style.visibility</p:attrName>
                                        </p:attrNameLst>
                                      </p:cBhvr>
                                      <p:to>
                                        <p:strVal val="visible"/>
                                      </p:to>
                                    </p:set>
                                    <p:anim calcmode="lin" valueType="num">
                                      <p:cBhvr additive="base">
                                        <p:cTn id="49" dur="500" fill="hold"/>
                                        <p:tgtEl>
                                          <p:spTgt spid="79904"/>
                                        </p:tgtEl>
                                        <p:attrNameLst>
                                          <p:attrName>ppt_x</p:attrName>
                                        </p:attrNameLst>
                                      </p:cBhvr>
                                      <p:tavLst>
                                        <p:tav tm="0">
                                          <p:val>
                                            <p:strVal val="1+#ppt_w/2"/>
                                          </p:val>
                                        </p:tav>
                                        <p:tav tm="100000">
                                          <p:val>
                                            <p:strVal val="#ppt_x"/>
                                          </p:val>
                                        </p:tav>
                                      </p:tavLst>
                                    </p:anim>
                                    <p:anim calcmode="lin" valueType="num">
                                      <p:cBhvr additive="base">
                                        <p:cTn id="50" dur="500" fill="hold"/>
                                        <p:tgtEl>
                                          <p:spTgt spid="79904"/>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79900"/>
                                        </p:tgtEl>
                                        <p:attrNameLst>
                                          <p:attrName>style.visibility</p:attrName>
                                        </p:attrNameLst>
                                      </p:cBhvr>
                                      <p:to>
                                        <p:strVal val="visible"/>
                                      </p:to>
                                    </p:set>
                                    <p:anim calcmode="lin" valueType="num">
                                      <p:cBhvr additive="base">
                                        <p:cTn id="55" dur="500" fill="hold"/>
                                        <p:tgtEl>
                                          <p:spTgt spid="79900"/>
                                        </p:tgtEl>
                                        <p:attrNameLst>
                                          <p:attrName>ppt_x</p:attrName>
                                        </p:attrNameLst>
                                      </p:cBhvr>
                                      <p:tavLst>
                                        <p:tav tm="0">
                                          <p:val>
                                            <p:strVal val="0-#ppt_w/2"/>
                                          </p:val>
                                        </p:tav>
                                        <p:tav tm="100000">
                                          <p:val>
                                            <p:strVal val="#ppt_x"/>
                                          </p:val>
                                        </p:tav>
                                      </p:tavLst>
                                    </p:anim>
                                    <p:anim calcmode="lin" valueType="num">
                                      <p:cBhvr additive="base">
                                        <p:cTn id="56" dur="500" fill="hold"/>
                                        <p:tgtEl>
                                          <p:spTgt spid="79900"/>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2" fill="hold" grpId="0" nodeType="clickEffect">
                                  <p:stCondLst>
                                    <p:cond delay="0"/>
                                  </p:stCondLst>
                                  <p:childTnLst>
                                    <p:set>
                                      <p:cBhvr>
                                        <p:cTn id="60" dur="1" fill="hold">
                                          <p:stCondLst>
                                            <p:cond delay="0"/>
                                          </p:stCondLst>
                                        </p:cTn>
                                        <p:tgtEl>
                                          <p:spTgt spid="79905"/>
                                        </p:tgtEl>
                                        <p:attrNameLst>
                                          <p:attrName>style.visibility</p:attrName>
                                        </p:attrNameLst>
                                      </p:cBhvr>
                                      <p:to>
                                        <p:strVal val="visible"/>
                                      </p:to>
                                    </p:set>
                                    <p:anim calcmode="lin" valueType="num">
                                      <p:cBhvr additive="base">
                                        <p:cTn id="61" dur="500" fill="hold"/>
                                        <p:tgtEl>
                                          <p:spTgt spid="79905"/>
                                        </p:tgtEl>
                                        <p:attrNameLst>
                                          <p:attrName>ppt_x</p:attrName>
                                        </p:attrNameLst>
                                      </p:cBhvr>
                                      <p:tavLst>
                                        <p:tav tm="0">
                                          <p:val>
                                            <p:strVal val="1+#ppt_w/2"/>
                                          </p:val>
                                        </p:tav>
                                        <p:tav tm="100000">
                                          <p:val>
                                            <p:strVal val="#ppt_x"/>
                                          </p:val>
                                        </p:tav>
                                      </p:tavLst>
                                    </p:anim>
                                    <p:anim calcmode="lin" valueType="num">
                                      <p:cBhvr additive="base">
                                        <p:cTn id="62" dur="500" fill="hold"/>
                                        <p:tgtEl>
                                          <p:spTgt spid="7990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96" grpId="0" autoUpdateAnimBg="0"/>
      <p:bldP spid="79897" grpId="0" autoUpdateAnimBg="0"/>
      <p:bldP spid="79898" grpId="0" autoUpdateAnimBg="0"/>
      <p:bldP spid="79899" grpId="0" autoUpdateAnimBg="0"/>
      <p:bldP spid="79900" grpId="0" autoUpdateAnimBg="0"/>
      <p:bldP spid="79901" grpId="0" autoUpdateAnimBg="0"/>
      <p:bldP spid="79902" grpId="0" autoUpdateAnimBg="0"/>
      <p:bldP spid="79903" grpId="0" autoUpdateAnimBg="0"/>
      <p:bldP spid="79904" grpId="0" autoUpdateAnimBg="0"/>
      <p:bldP spid="79905"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4"/>
          <p:cNvSpPr txBox="1">
            <a:spLocks noChangeArrowheads="1"/>
          </p:cNvSpPr>
          <p:nvPr/>
        </p:nvSpPr>
        <p:spPr bwMode="auto">
          <a:xfrm>
            <a:off x="179388" y="1547813"/>
            <a:ext cx="39814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de-DE" sz="1800" b="1">
                <a:solidFill>
                  <a:srgbClr val="0070C0"/>
                </a:solidFill>
                <a:latin typeface="Arial" pitchFamily="34" charset="0"/>
              </a:rPr>
              <a:t>Gefahr der Kanülenstichverletzung</a:t>
            </a:r>
          </a:p>
        </p:txBody>
      </p:sp>
      <p:sp>
        <p:nvSpPr>
          <p:cNvPr id="31747" name="Text Box 234"/>
          <p:cNvSpPr txBox="1">
            <a:spLocks noChangeArrowheads="1"/>
          </p:cNvSpPr>
          <p:nvPr/>
        </p:nvSpPr>
        <p:spPr bwMode="auto">
          <a:xfrm>
            <a:off x="179388" y="1844675"/>
            <a:ext cx="6680200" cy="100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285750" indent="-285750">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ts val="300"/>
              </a:spcBef>
              <a:buClr>
                <a:srgbClr val="067EBB"/>
              </a:buClr>
              <a:buSzPct val="180000"/>
            </a:pPr>
            <a:r>
              <a:rPr lang="de-DE" altLang="de-DE" sz="1800">
                <a:latin typeface="Arial" pitchFamily="34" charset="0"/>
              </a:rPr>
              <a:t>Häufigste Verletzung im Gesundheitswesen.</a:t>
            </a:r>
          </a:p>
          <a:p>
            <a:pPr>
              <a:spcBef>
                <a:spcPts val="300"/>
              </a:spcBef>
              <a:buClr>
                <a:srgbClr val="067EBB"/>
              </a:buClr>
              <a:buSzPct val="180000"/>
            </a:pPr>
            <a:r>
              <a:rPr lang="de-DE" altLang="de-DE" sz="1800">
                <a:latin typeface="Arial" pitchFamily="34" charset="0"/>
              </a:rPr>
              <a:t>Meist durch „Recapping“ verursacht.</a:t>
            </a:r>
          </a:p>
          <a:p>
            <a:pPr>
              <a:spcBef>
                <a:spcPts val="300"/>
              </a:spcBef>
              <a:buClr>
                <a:srgbClr val="067EBB"/>
              </a:buClr>
              <a:buSzPct val="180000"/>
            </a:pPr>
            <a:r>
              <a:rPr lang="de-DE" altLang="de-DE" sz="1800">
                <a:latin typeface="Arial" pitchFamily="34" charset="0"/>
              </a:rPr>
              <a:t>Gefahr einer hämatogenen Übertragung von HBV, HCV, HIV.</a:t>
            </a:r>
          </a:p>
        </p:txBody>
      </p:sp>
      <p:pic>
        <p:nvPicPr>
          <p:cNvPr id="31748" name="Picture 463" descr="Erste Hilf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51713" y="5084763"/>
            <a:ext cx="1687512" cy="124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9" name="Foliennummernplatzhalter 4"/>
          <p:cNvSpPr>
            <a:spLocks noGrp="1"/>
          </p:cNvSpPr>
          <p:nvPr>
            <p:ph type="sldNum" sz="quarter" idx="12"/>
          </p:nvPr>
        </p:nvSpPr>
        <p:spPr>
          <a:noFill/>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de-DE" sz="1400" smtClean="0">
                <a:latin typeface="Arial" pitchFamily="34" charset="0"/>
              </a:rPr>
              <a:t>Seite </a:t>
            </a:r>
            <a:fld id="{DAA645C6-C32E-4A98-A794-150FE9CCE33B}" type="slidenum">
              <a:rPr lang="de-DE" altLang="de-DE" sz="1400" smtClean="0">
                <a:latin typeface="Arial" pitchFamily="34" charset="0"/>
              </a:rPr>
              <a:pPr>
                <a:spcBef>
                  <a:spcPct val="0"/>
                </a:spcBef>
                <a:buFontTx/>
                <a:buNone/>
              </a:pPr>
              <a:t>24</a:t>
            </a:fld>
            <a:r>
              <a:rPr lang="de-DE" altLang="de-DE" sz="1400" smtClean="0">
                <a:latin typeface="Arial" pitchFamily="34" charset="0"/>
              </a:rPr>
              <a:t> / </a:t>
            </a:r>
            <a:r>
              <a:rPr lang="de-DE" altLang="de-DE" sz="1400" smtClean="0">
                <a:latin typeface="Arial" pitchFamily="34" charset="0"/>
              </a:rPr>
              <a:t>25</a:t>
            </a:r>
            <a:endParaRPr lang="de-DE" altLang="de-DE" sz="1400" smtClean="0">
              <a:latin typeface="Arial" pitchFamily="34" charset="0"/>
            </a:endParaRPr>
          </a:p>
        </p:txBody>
      </p:sp>
      <p:sp>
        <p:nvSpPr>
          <p:cNvPr id="31750" name="Text Box 235"/>
          <p:cNvSpPr txBox="1">
            <a:spLocks noChangeArrowheads="1"/>
          </p:cNvSpPr>
          <p:nvPr/>
        </p:nvSpPr>
        <p:spPr bwMode="auto">
          <a:xfrm>
            <a:off x="179388" y="2894013"/>
            <a:ext cx="21907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de-DE" sz="1800" b="1">
                <a:solidFill>
                  <a:srgbClr val="0070C0"/>
                </a:solidFill>
                <a:latin typeface="Arial" pitchFamily="34" charset="0"/>
              </a:rPr>
              <a:t>Prophylaxe durch:</a:t>
            </a:r>
          </a:p>
        </p:txBody>
      </p:sp>
      <p:sp>
        <p:nvSpPr>
          <p:cNvPr id="31751" name="Text Box 236"/>
          <p:cNvSpPr txBox="1">
            <a:spLocks noChangeArrowheads="1"/>
          </p:cNvSpPr>
          <p:nvPr/>
        </p:nvSpPr>
        <p:spPr bwMode="auto">
          <a:xfrm>
            <a:off x="179388" y="3213100"/>
            <a:ext cx="6064250" cy="163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285750" indent="-285750">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ts val="300"/>
              </a:spcBef>
              <a:buClr>
                <a:srgbClr val="067EBB"/>
              </a:buClr>
              <a:buSzPct val="180000"/>
            </a:pPr>
            <a:r>
              <a:rPr lang="de-DE" altLang="de-DE" sz="1800">
                <a:latin typeface="Arial" pitchFamily="34" charset="0"/>
              </a:rPr>
              <a:t>Verzicht auf „Recapping“ (Ausnahme: Insulinpens).</a:t>
            </a:r>
          </a:p>
          <a:p>
            <a:pPr>
              <a:spcBef>
                <a:spcPts val="300"/>
              </a:spcBef>
              <a:buClr>
                <a:srgbClr val="067EBB"/>
              </a:buClr>
              <a:buSzPct val="180000"/>
            </a:pPr>
            <a:r>
              <a:rPr lang="de-DE" altLang="de-DE" sz="1800">
                <a:latin typeface="Arial" pitchFamily="34" charset="0"/>
              </a:rPr>
              <a:t>Verwendung verletzungssicherer Kanülen.</a:t>
            </a:r>
          </a:p>
          <a:p>
            <a:pPr>
              <a:spcBef>
                <a:spcPts val="300"/>
              </a:spcBef>
              <a:buClr>
                <a:srgbClr val="067EBB"/>
              </a:buClr>
              <a:buSzPct val="180000"/>
            </a:pPr>
            <a:r>
              <a:rPr lang="de-DE" altLang="de-DE" sz="1800">
                <a:latin typeface="Arial" pitchFamily="34" charset="0"/>
              </a:rPr>
              <a:t>Ortsnahe Verwendung stichfester Behältnisse.</a:t>
            </a:r>
          </a:p>
          <a:p>
            <a:pPr>
              <a:spcBef>
                <a:spcPts val="300"/>
              </a:spcBef>
              <a:buClr>
                <a:srgbClr val="067EBB"/>
              </a:buClr>
              <a:buSzPct val="180000"/>
            </a:pPr>
            <a:r>
              <a:rPr lang="de-DE" altLang="de-DE" sz="1800">
                <a:latin typeface="Arial" pitchFamily="34" charset="0"/>
              </a:rPr>
              <a:t>Bei vollen Behältnissen nicht nachstopfen.</a:t>
            </a:r>
          </a:p>
          <a:p>
            <a:pPr>
              <a:spcBef>
                <a:spcPts val="300"/>
              </a:spcBef>
              <a:buClr>
                <a:srgbClr val="067EBB"/>
              </a:buClr>
              <a:buSzPct val="180000"/>
            </a:pPr>
            <a:r>
              <a:rPr lang="de-DE" altLang="de-DE" sz="1800">
                <a:latin typeface="Arial" pitchFamily="34" charset="0"/>
              </a:rPr>
              <a:t>Volle Behältnisse nur gut verschlossen in Abfall geben.</a:t>
            </a:r>
          </a:p>
        </p:txBody>
      </p:sp>
      <p:sp>
        <p:nvSpPr>
          <p:cNvPr id="31752" name="Text Box 461"/>
          <p:cNvSpPr txBox="1">
            <a:spLocks noChangeArrowheads="1"/>
          </p:cNvSpPr>
          <p:nvPr/>
        </p:nvSpPr>
        <p:spPr bwMode="auto">
          <a:xfrm>
            <a:off x="179388" y="4868863"/>
            <a:ext cx="2224087" cy="36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4" tIns="45717" rIns="91434" bIns="45717">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de-DE" sz="1800" b="1">
                <a:solidFill>
                  <a:srgbClr val="0070C0"/>
                </a:solidFill>
                <a:latin typeface="Arial" pitchFamily="34" charset="0"/>
              </a:rPr>
              <a:t>Im Verletzungsfall:</a:t>
            </a:r>
          </a:p>
        </p:txBody>
      </p:sp>
      <p:sp>
        <p:nvSpPr>
          <p:cNvPr id="31753" name="Text Box 462"/>
          <p:cNvSpPr txBox="1">
            <a:spLocks noChangeArrowheads="1"/>
          </p:cNvSpPr>
          <p:nvPr/>
        </p:nvSpPr>
        <p:spPr bwMode="auto">
          <a:xfrm>
            <a:off x="179388" y="5157788"/>
            <a:ext cx="6335712" cy="100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ts val="300"/>
              </a:spcBef>
              <a:buClr>
                <a:srgbClr val="067EBB"/>
              </a:buClr>
              <a:buSzPct val="180000"/>
            </a:pPr>
            <a:r>
              <a:rPr lang="de-DE" altLang="de-DE" sz="1800">
                <a:latin typeface="Arial" pitchFamily="34" charset="0"/>
              </a:rPr>
              <a:t>Intensive Spülung des Wundgebietes mit Wasser.</a:t>
            </a:r>
          </a:p>
          <a:p>
            <a:pPr>
              <a:spcBef>
                <a:spcPts val="300"/>
              </a:spcBef>
              <a:buClr>
                <a:srgbClr val="067EBB"/>
              </a:buClr>
              <a:buSzPct val="180000"/>
            </a:pPr>
            <a:r>
              <a:rPr lang="de-DE" altLang="de-DE" sz="1800">
                <a:latin typeface="Arial" pitchFamily="34" charset="0"/>
              </a:rPr>
              <a:t>Desinfizieren und Verbinden.</a:t>
            </a:r>
          </a:p>
          <a:p>
            <a:pPr>
              <a:spcBef>
                <a:spcPts val="300"/>
              </a:spcBef>
              <a:buClr>
                <a:srgbClr val="067EBB"/>
              </a:buClr>
              <a:buSzPct val="180000"/>
            </a:pPr>
            <a:r>
              <a:rPr lang="de-DE" altLang="de-DE" sz="1800">
                <a:latin typeface="Arial" pitchFamily="34" charset="0"/>
              </a:rPr>
              <a:t>Als Arbeitsunfall aufnehmen lassen.</a:t>
            </a:r>
          </a:p>
        </p:txBody>
      </p:sp>
      <p:sp>
        <p:nvSpPr>
          <p:cNvPr id="31754" name="Bedeutung der Flora"/>
          <p:cNvSpPr txBox="1">
            <a:spLocks/>
          </p:cNvSpPr>
          <p:nvPr/>
        </p:nvSpPr>
        <p:spPr bwMode="auto">
          <a:xfrm>
            <a:off x="3419475" y="14288"/>
            <a:ext cx="6156325"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7" tIns="45717" rIns="45717" bIns="45717"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a:spcBef>
                <a:spcPct val="0"/>
              </a:spcBef>
              <a:buFontTx/>
              <a:buNone/>
            </a:pPr>
            <a:r>
              <a:rPr lang="de-DE" altLang="de-DE" sz="2800">
                <a:latin typeface="Arial" pitchFamily="34" charset="0"/>
                <a:ea typeface="Merriweather Bold"/>
                <a:cs typeface="Arial" pitchFamily="34" charset="0"/>
                <a:sym typeface="Merriweather Bold"/>
              </a:rPr>
              <a:t>Verletzungsschutz</a:t>
            </a:r>
          </a:p>
          <a:p>
            <a:pPr eaLnBrk="1">
              <a:spcBef>
                <a:spcPct val="0"/>
              </a:spcBef>
              <a:buFontTx/>
              <a:buNone/>
            </a:pPr>
            <a:r>
              <a:rPr lang="de-DE" altLang="de-DE" sz="2000">
                <a:latin typeface="Arial" pitchFamily="34" charset="0"/>
                <a:ea typeface="Merriweather Bold"/>
                <a:cs typeface="Arial" pitchFamily="34" charset="0"/>
                <a:sym typeface="Merriweather Bold"/>
              </a:rPr>
              <a:t>Kanülen</a:t>
            </a:r>
            <a:r>
              <a:rPr lang="de-DE" altLang="de-DE" sz="4400" b="1">
                <a:latin typeface="Merriweather Bold"/>
                <a:ea typeface="Merriweather Bold"/>
                <a:cs typeface="Arial" pitchFamily="34" charset="0"/>
                <a:sym typeface="Merriweather Bold"/>
              </a:rPr>
              <a:t/>
            </a:r>
            <a:br>
              <a:rPr lang="de-DE" altLang="de-DE" sz="4400" b="1">
                <a:latin typeface="Merriweather Bold"/>
                <a:ea typeface="Merriweather Bold"/>
                <a:cs typeface="Arial" pitchFamily="34" charset="0"/>
                <a:sym typeface="Merriweather Bold"/>
              </a:rPr>
            </a:br>
            <a:endParaRPr lang="de-DE" altLang="de-DE" sz="4400">
              <a:latin typeface="Merriweather Bold"/>
              <a:ea typeface="Merriweather Bold"/>
              <a:cs typeface="Arial" pitchFamily="34" charset="0"/>
              <a:sym typeface="Merriweather Bold"/>
            </a:endParaRPr>
          </a:p>
        </p:txBody>
      </p:sp>
      <p:sp>
        <p:nvSpPr>
          <p:cNvPr id="270" name="Textfeld 269"/>
          <p:cNvSpPr txBox="1"/>
          <p:nvPr/>
        </p:nvSpPr>
        <p:spPr>
          <a:xfrm>
            <a:off x="0" y="994718"/>
            <a:ext cx="9144000"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algn="ctr" fontAlgn="auto">
              <a:spcBef>
                <a:spcPts val="0"/>
              </a:spcBef>
              <a:spcAft>
                <a:spcPts val="0"/>
              </a:spcAft>
              <a:defRPr/>
            </a:pPr>
            <a:r>
              <a:rPr lang="de-DE" sz="1400" kern="0" dirty="0">
                <a:latin typeface="Arial" charset="0"/>
                <a:ea typeface="+mj-ea"/>
                <a:cs typeface="Arial" pitchFamily="34" charset="0"/>
                <a:sym typeface="Times New Roman"/>
              </a:rPr>
              <a:t>Grundlagen</a:t>
            </a:r>
            <a:r>
              <a:rPr lang="de-DE" sz="1400" b="1" kern="0" dirty="0">
                <a:solidFill>
                  <a:srgbClr val="067EBB"/>
                </a:solidFill>
                <a:latin typeface="Arial" charset="0"/>
                <a:ea typeface="+mj-ea"/>
                <a:cs typeface="Arial" pitchFamily="34" charset="0"/>
                <a:sym typeface="Times New Roman"/>
              </a:rPr>
              <a:t>         </a:t>
            </a:r>
            <a:r>
              <a:rPr lang="de-DE" sz="1400" kern="0" dirty="0">
                <a:latin typeface="Arial" charset="0"/>
                <a:ea typeface="+mj-ea"/>
                <a:cs typeface="Arial" pitchFamily="34" charset="0"/>
                <a:sym typeface="Times New Roman"/>
              </a:rPr>
              <a:t>Regelwerke         Hepatitis-B-Impfung         PSA         Händehygiene</a:t>
            </a:r>
            <a:r>
              <a:rPr lang="de-DE" sz="1400" b="1" kern="0" dirty="0">
                <a:solidFill>
                  <a:srgbClr val="067EBB"/>
                </a:solidFill>
                <a:latin typeface="Arial" charset="0"/>
                <a:ea typeface="+mj-ea"/>
                <a:cs typeface="Arial" pitchFamily="34" charset="0"/>
                <a:sym typeface="Times New Roman"/>
              </a:rPr>
              <a:t> </a:t>
            </a:r>
            <a:r>
              <a:rPr lang="de-DE" sz="1400" kern="0" dirty="0">
                <a:latin typeface="Arial" charset="0"/>
                <a:ea typeface="+mj-ea"/>
                <a:cs typeface="Arial" pitchFamily="34" charset="0"/>
                <a:sym typeface="Times New Roman"/>
              </a:rPr>
              <a:t>        </a:t>
            </a:r>
            <a:r>
              <a:rPr lang="de-DE" sz="1400" b="1" kern="0" dirty="0">
                <a:solidFill>
                  <a:srgbClr val="067EBB"/>
                </a:solidFill>
                <a:latin typeface="Arial" charset="0"/>
                <a:ea typeface="+mj-ea"/>
                <a:cs typeface="Arial" pitchFamily="34" charset="0"/>
                <a:sym typeface="Times New Roman"/>
              </a:rPr>
              <a:t>Verletzungsschutz</a:t>
            </a:r>
          </a:p>
        </p:txBody>
      </p:sp>
      <p:pic>
        <p:nvPicPr>
          <p:cNvPr id="31756" name="Picture 3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51713" y="1484313"/>
            <a:ext cx="1662112" cy="1743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757" name="Picture 3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75413" y="3357563"/>
            <a:ext cx="1660525" cy="15890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1758" name="Textfeld 1"/>
          <p:cNvSpPr txBox="1">
            <a:spLocks noChangeArrowheads="1"/>
          </p:cNvSpPr>
          <p:nvPr/>
        </p:nvSpPr>
        <p:spPr bwMode="auto">
          <a:xfrm>
            <a:off x="7305675" y="2946400"/>
            <a:ext cx="2698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r>
              <a:rPr lang="de-DE" altLang="de-DE" sz="1200"/>
              <a:t>1</a:t>
            </a:r>
          </a:p>
        </p:txBody>
      </p:sp>
      <p:sp>
        <p:nvSpPr>
          <p:cNvPr id="31759" name="Textfeld 36"/>
          <p:cNvSpPr txBox="1">
            <a:spLocks noChangeArrowheads="1"/>
          </p:cNvSpPr>
          <p:nvPr/>
        </p:nvSpPr>
        <p:spPr bwMode="auto">
          <a:xfrm>
            <a:off x="6462713" y="4664075"/>
            <a:ext cx="2698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r>
              <a:rPr lang="de-DE" altLang="de-DE" sz="1200"/>
              <a:t>1</a:t>
            </a:r>
          </a:p>
        </p:txBody>
      </p:sp>
      <p:sp>
        <p:nvSpPr>
          <p:cNvPr id="31760" name="Textfeld 2"/>
          <p:cNvSpPr txBox="1">
            <a:spLocks noChangeArrowheads="1"/>
          </p:cNvSpPr>
          <p:nvPr/>
        </p:nvSpPr>
        <p:spPr bwMode="auto">
          <a:xfrm>
            <a:off x="5292725" y="6092825"/>
            <a:ext cx="20161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r>
              <a:rPr lang="de-DE" altLang="de-DE" sz="1200"/>
              <a:t>1 © Zeitschrift Praxisdienst</a:t>
            </a:r>
          </a:p>
        </p:txBody>
      </p:sp>
    </p:spTree>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Foliennummernplatzhalter 4"/>
          <p:cNvSpPr>
            <a:spLocks noGrp="1"/>
          </p:cNvSpPr>
          <p:nvPr>
            <p:ph type="sldNum" sz="quarter" idx="12"/>
          </p:nvPr>
        </p:nvSpPr>
        <p:spPr>
          <a:noFill/>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de-DE" sz="1400" smtClean="0">
                <a:latin typeface="Arial" pitchFamily="34" charset="0"/>
              </a:rPr>
              <a:t>Seite </a:t>
            </a:r>
            <a:fld id="{572703CC-D306-4668-8496-4E68D485763B}" type="slidenum">
              <a:rPr lang="de-DE" altLang="de-DE" sz="1400" smtClean="0">
                <a:latin typeface="Arial" pitchFamily="34" charset="0"/>
              </a:rPr>
              <a:pPr>
                <a:spcBef>
                  <a:spcPct val="0"/>
                </a:spcBef>
                <a:buFontTx/>
                <a:buNone/>
              </a:pPr>
              <a:t>25</a:t>
            </a:fld>
            <a:r>
              <a:rPr lang="de-DE" altLang="de-DE" sz="1400" smtClean="0">
                <a:latin typeface="Arial" pitchFamily="34" charset="0"/>
              </a:rPr>
              <a:t> / </a:t>
            </a:r>
            <a:r>
              <a:rPr lang="de-DE" altLang="de-DE" sz="1400" smtClean="0">
                <a:latin typeface="Arial" pitchFamily="34" charset="0"/>
              </a:rPr>
              <a:t>25</a:t>
            </a:r>
            <a:endParaRPr lang="de-DE" altLang="de-DE" sz="1400" smtClean="0">
              <a:latin typeface="Arial" pitchFamily="34" charset="0"/>
            </a:endParaRPr>
          </a:p>
        </p:txBody>
      </p:sp>
      <p:sp>
        <p:nvSpPr>
          <p:cNvPr id="2" name="Textfeld 1"/>
          <p:cNvSpPr txBox="1"/>
          <p:nvPr/>
        </p:nvSpPr>
        <p:spPr>
          <a:xfrm>
            <a:off x="179512" y="1750164"/>
            <a:ext cx="8654741" cy="3046988"/>
          </a:xfrm>
          <a:prstGeom prst="rect">
            <a:avLst/>
          </a:prstGeom>
          <a:noFill/>
        </p:spPr>
        <p:txBody>
          <a:bodyPr wrap="none" rtlCol="0">
            <a:spAutoFit/>
          </a:bodyPr>
          <a:lstStyle/>
          <a:p>
            <a:pPr algn="ctr"/>
            <a:r>
              <a:rPr lang="de-DE" sz="6000" smtClean="0">
                <a:effectLst>
                  <a:outerShdw blurRad="38100" dist="38100" dir="2700000" algn="tl">
                    <a:srgbClr val="000000">
                      <a:alpha val="43137"/>
                    </a:srgbClr>
                  </a:outerShdw>
                </a:effectLst>
              </a:rPr>
              <a:t>Vielen Dank</a:t>
            </a:r>
          </a:p>
          <a:p>
            <a:pPr algn="ctr"/>
            <a:r>
              <a:rPr lang="de-DE" sz="6000" smtClean="0">
                <a:effectLst>
                  <a:outerShdw blurRad="38100" dist="38100" dir="2700000" algn="tl">
                    <a:srgbClr val="000000">
                      <a:alpha val="43137"/>
                    </a:srgbClr>
                  </a:outerShdw>
                </a:effectLst>
              </a:rPr>
              <a:t>für Ihre Aufmerksamkeit!</a:t>
            </a:r>
          </a:p>
          <a:p>
            <a:pPr algn="ctr"/>
            <a:endParaRPr lang="de-DE" sz="4000"/>
          </a:p>
          <a:p>
            <a:pPr algn="ctr"/>
            <a:r>
              <a:rPr lang="de-DE" sz="3200" smtClean="0"/>
              <a:t>Zeit für Fragen, Diskussionen und Anregungen</a:t>
            </a:r>
            <a:endParaRPr lang="de-DE" sz="3200"/>
          </a:p>
        </p:txBody>
      </p:sp>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Standarddesign">
  <a:themeElements>
    <a:clrScheme name="Standard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andarddesign">
      <a:majorFont>
        <a:latin typeface="Times New Roman"/>
        <a:ea typeface=""/>
        <a:cs typeface=""/>
      </a:majorFont>
      <a:minorFont>
        <a:latin typeface="Times New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1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1600" b="0" i="0" u="none" strike="noStrike" cap="none" normalizeH="0" baseline="0" smtClean="0">
            <a:ln>
              <a:noFill/>
            </a:ln>
            <a:solidFill>
              <a:schemeClr val="tx1"/>
            </a:solidFill>
            <a:effectLst/>
            <a:latin typeface="Arial" charset="0"/>
          </a:defRPr>
        </a:defPPr>
      </a:lstStyle>
    </a:lnDef>
  </a:objectDefaults>
  <a:extraClrSchemeLst>
    <a:extraClrScheme>
      <a:clrScheme name="Standard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rd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2673</Words>
  <Application>Microsoft Office PowerPoint</Application>
  <PresentationFormat>Bildschirmpräsentation (4:3)</PresentationFormat>
  <Paragraphs>426</Paragraphs>
  <Slides>25</Slides>
  <Notes>23</Notes>
  <HiddenSlides>0</HiddenSlides>
  <MMClips>0</MMClips>
  <ScaleCrop>false</ScaleCrop>
  <HeadingPairs>
    <vt:vector size="4" baseType="variant">
      <vt:variant>
        <vt:lpstr>Design</vt:lpstr>
      </vt:variant>
      <vt:variant>
        <vt:i4>1</vt:i4>
      </vt:variant>
      <vt:variant>
        <vt:lpstr>Folientitel</vt:lpstr>
      </vt:variant>
      <vt:variant>
        <vt:i4>25</vt:i4>
      </vt:variant>
    </vt:vector>
  </HeadingPairs>
  <TitlesOfParts>
    <vt:vector size="26" baseType="lpstr">
      <vt:lpstr>Standarddesign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Privat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Kein Folientitel</dc:title>
  <dc:creator>Fam. Bergen</dc:creator>
  <cp:lastModifiedBy>Bergen, Peter</cp:lastModifiedBy>
  <cp:revision>78</cp:revision>
  <dcterms:created xsi:type="dcterms:W3CDTF">2004-05-01T08:41:23Z</dcterms:created>
  <dcterms:modified xsi:type="dcterms:W3CDTF">2018-02-07T09:52:06Z</dcterms:modified>
</cp:coreProperties>
</file>