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61" r:id="rId2"/>
    <p:sldId id="318" r:id="rId3"/>
    <p:sldId id="339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63" r:id="rId14"/>
    <p:sldId id="350" r:id="rId15"/>
    <p:sldId id="351" r:id="rId16"/>
    <p:sldId id="353" r:id="rId17"/>
    <p:sldId id="354" r:id="rId18"/>
    <p:sldId id="352" r:id="rId19"/>
    <p:sldId id="355" r:id="rId20"/>
    <p:sldId id="356" r:id="rId21"/>
    <p:sldId id="357" r:id="rId22"/>
    <p:sldId id="358" r:id="rId23"/>
    <p:sldId id="364" r:id="rId24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67EBB"/>
    <a:srgbClr val="3366FF"/>
    <a:srgbClr val="FF33CC"/>
    <a:srgbClr val="FF99FF"/>
    <a:srgbClr val="99CCFF"/>
    <a:srgbClr val="6699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7" autoAdjust="0"/>
    <p:restoredTop sz="77487" autoAdjust="0"/>
  </p:normalViewPr>
  <p:slideViewPr>
    <p:cSldViewPr>
      <p:cViewPr>
        <p:scale>
          <a:sx n="110" d="100"/>
          <a:sy n="110" d="100"/>
        </p:scale>
        <p:origin x="-129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76" y="43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A01A0517-38EB-420E-9CE5-E3D970E55B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9030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5725FA5-7294-4EA5-B831-0010DDF6A5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081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A422F52D-44D9-438A-9F5C-D48EF7191FDD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3C262FCC-80D9-404F-81BF-8909B7CD1828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13001FFA-D834-4F02-9C19-1A7BCFE52421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EC010F3F-84E6-4EDB-B4A4-778323F2092A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35D07C28-72AA-4BB6-BC05-E948D5C4C1AF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F0CC5628-01CC-4F29-9A2C-0AB224499E76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F455626B-8AF3-4D22-BF2E-49BCED36A125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FDC9A0AC-D539-4099-9BB2-4119B47F7005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D52BCD25-2DB6-46EE-83C2-DC120C722409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1BA46C50-F3A3-4C3B-BC48-8CB80FB0388A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6282BE43-3DEA-4C7D-A3B2-6B6E661FEBCF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09B8F82C-3E53-4FC3-B255-2826D61DDEF3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E8CCD043-9334-4817-9525-AA18122A52CB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4A29C1A6-4CA9-4558-B68C-74F75934B6ED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17980F65-85A7-4B5B-8F3B-78A8446D3D48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77EC8780-B25B-4020-8E4E-1E7F9A8A2C16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821E95AD-6F42-4449-A21B-5A46842E06AE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F10727F2-28B9-42CE-B7F4-C70D10785213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4766A12C-55E2-4FB0-9BF5-02FC932A6CB7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03A57CD0-060E-485B-B377-187403618D0C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90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03A57CD0-060E-485B-B377-187403618D0C}" type="slidenum">
              <a:rPr lang="de-DE" altLang="de-DE" sz="1300" smtClean="0">
                <a:solidFill>
                  <a:schemeClr val="bg1"/>
                </a:solidFill>
              </a:rPr>
              <a:pPr>
                <a:defRPr/>
              </a:pPr>
              <a:t>23</a:t>
            </a:fld>
            <a:endParaRPr lang="de-DE" altLang="de-DE" sz="1300" smtClean="0">
              <a:solidFill>
                <a:schemeClr val="bg1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endParaRPr lang="de-DE" altLang="de-DE" sz="14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330396"/>
            <a:ext cx="9144000" cy="506316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0" y="0"/>
            <a:ext cx="1160330" cy="1124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0396"/>
            <a:ext cx="3368288" cy="506316"/>
          </a:xfrm>
          <a:prstGeom prst="rect">
            <a:avLst/>
          </a:prstGeom>
          <a:effectLst/>
        </p:spPr>
      </p:pic>
      <p:sp>
        <p:nvSpPr>
          <p:cNvPr id="8" name="Textfeld 7"/>
          <p:cNvSpPr txBox="1"/>
          <p:nvPr userDrawn="1"/>
        </p:nvSpPr>
        <p:spPr>
          <a:xfrm>
            <a:off x="899592" y="1412776"/>
            <a:ext cx="737253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Prävention von</a:t>
            </a:r>
          </a:p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Harnwegsinfektionen</a:t>
            </a:r>
            <a:endParaRPr lang="de-DE"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5975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A0997-1ABB-42EC-B9B0-69AA9AB2FD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9439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"/>
          <p:cNvSpPr>
            <a:spLocks noChangeArrowheads="1"/>
          </p:cNvSpPr>
          <p:nvPr userDrawn="1"/>
        </p:nvSpPr>
        <p:spPr bwMode="auto">
          <a:xfrm>
            <a:off x="-239713" y="-193675"/>
            <a:ext cx="9610726" cy="1174750"/>
          </a:xfrm>
          <a:prstGeom prst="rect">
            <a:avLst/>
          </a:prstGeom>
          <a:solidFill>
            <a:srgbClr val="A7A7A7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3" name="Rechteck"/>
          <p:cNvSpPr/>
          <p:nvPr userDrawn="1"/>
        </p:nvSpPr>
        <p:spPr>
          <a:xfrm>
            <a:off x="-247650" y="981075"/>
            <a:ext cx="9610725" cy="368300"/>
          </a:xfrm>
          <a:prstGeom prst="rect">
            <a:avLst/>
          </a:prstGeom>
          <a:solidFill>
            <a:schemeClr val="bg2">
              <a:lumMod val="20000"/>
              <a:lumOff val="80000"/>
              <a:alpha val="82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4" name="Rechteck"/>
          <p:cNvSpPr>
            <a:spLocks noChangeArrowheads="1"/>
          </p:cNvSpPr>
          <p:nvPr userDrawn="1"/>
        </p:nvSpPr>
        <p:spPr bwMode="auto">
          <a:xfrm>
            <a:off x="-165100" y="6381750"/>
            <a:ext cx="9610725" cy="785813"/>
          </a:xfrm>
          <a:prstGeom prst="rect">
            <a:avLst/>
          </a:prstGeom>
          <a:solidFill>
            <a:srgbClr val="A7A7A7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6" name="Rechteck 5"/>
          <p:cNvSpPr/>
          <p:nvPr userDrawn="1"/>
        </p:nvSpPr>
        <p:spPr>
          <a:xfrm>
            <a:off x="1331640" y="171101"/>
            <a:ext cx="174919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67EBB"/>
                </a:solidFill>
                <a:ea typeface="+mj-ea"/>
                <a:sym typeface="Times New Roman"/>
              </a:rPr>
              <a:t>Harnwegs-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67EBB"/>
                </a:solidFill>
                <a:ea typeface="+mj-ea"/>
                <a:sym typeface="Times New Roman"/>
              </a:rPr>
              <a:t>infektionen</a:t>
            </a:r>
            <a:endParaRPr lang="de-DE" sz="18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67EBB"/>
              </a:solidFill>
              <a:ea typeface="+mj-ea"/>
              <a:sym typeface="Times New Roman"/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3274219" y="79813"/>
            <a:ext cx="0" cy="737619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Foliennummernplatzhalter 1"/>
          <p:cNvSpPr txBox="1">
            <a:spLocks/>
          </p:cNvSpPr>
          <p:nvPr userDrawn="1"/>
        </p:nvSpPr>
        <p:spPr bwMode="auto">
          <a:xfrm>
            <a:off x="7308850" y="6391275"/>
            <a:ext cx="1766888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4" tIns="45717" rIns="91434" bIns="45717"/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Seite </a:t>
            </a:r>
            <a:fld id="{C968AC6A-BFE7-4064-AFC3-5D530F0F2516}" type="slidenum"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‹Nr.›</a:t>
            </a:fld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de-D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</a:t>
            </a:r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2" y="44624"/>
            <a:ext cx="893986" cy="86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351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995B5-24D5-4EA2-8C9D-3342E449093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18217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0D9F4-6429-4C71-A22C-7A2C8C53EB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575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6D88B-AB9C-4D9D-9FC5-47B28CC0743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68439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B9A80-E366-43D7-9D88-EE49DE5715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96438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39226-49CF-4B19-8662-751DDFA632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86923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29854-20BF-4404-8DE5-B662FCDBC1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64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C388B-0FBC-4C6C-9945-43E57B5C79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772245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B03C5-71E9-4DF5-8EB2-BE344193334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8722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>
            <a:alpha val="5882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Format des Titel-Masters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Textformatierung des Masters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F77DB4A4-8F6B-4394-90A7-6CBF9F6B9F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3" r:id="rId2"/>
    <p:sldLayoutId id="214748376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7"/>
          <p:cNvSpPr txBox="1">
            <a:spLocks noChangeArrowheads="1"/>
          </p:cNvSpPr>
          <p:nvPr/>
        </p:nvSpPr>
        <p:spPr bwMode="auto">
          <a:xfrm>
            <a:off x="1763688" y="3449290"/>
            <a:ext cx="6062878" cy="269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 Grundlagen</a:t>
            </a:r>
          </a:p>
          <a:p>
            <a:pPr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 Regelwerke</a:t>
            </a:r>
          </a:p>
          <a:p>
            <a:pPr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 Basishygiene</a:t>
            </a:r>
          </a:p>
          <a:p>
            <a:pPr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 Einlegen transurethraler Katheter</a:t>
            </a:r>
          </a:p>
          <a:p>
            <a:pPr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 Umgang mit suprapubischen Drainagen</a:t>
            </a:r>
          </a:p>
          <a:p>
            <a:pPr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de-DE" altLang="de-DE" sz="2400">
                <a:latin typeface="Arial" pitchFamily="34" charset="0"/>
              </a:rPr>
              <a:t> Umgang mit Ableitungssystemen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107950" y="1412875"/>
          <a:ext cx="8928100" cy="4870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030"/>
                <a:gridCol w="6264070"/>
              </a:tblGrid>
              <a:tr h="359828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  <a:endParaRPr lang="de-DE" sz="1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7EB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Indikationen</a:t>
                      </a:r>
                      <a:endParaRPr lang="de-DE" sz="1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7EBB"/>
                    </a:solidFill>
                  </a:tcPr>
                </a:tc>
              </a:tr>
              <a:tr h="579042">
                <a:tc>
                  <a:txBody>
                    <a:bodyPr/>
                    <a:lstStyle/>
                    <a:p>
                      <a:r>
                        <a:rPr lang="de-DE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Transurethrale</a:t>
                      </a:r>
                      <a:r>
                        <a:rPr lang="de-DE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de-DE" sz="16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Einmalkatheterisierung</a:t>
                      </a:r>
                      <a:endParaRPr lang="de-DE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Uringewinnung zur Diagnostik (u.a</a:t>
                      </a:r>
                      <a:r>
                        <a:rPr lang="de-DE" sz="1600" kern="120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Restharnbestimmung)</a:t>
                      </a:r>
                      <a:endParaRPr lang="de-DE" sz="16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Harnretention</a:t>
                      </a:r>
                      <a:endParaRPr lang="de-DE" sz="16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2870">
                <a:tc>
                  <a:txBody>
                    <a:bodyPr/>
                    <a:lstStyle/>
                    <a:p>
                      <a:r>
                        <a:rPr lang="de-DE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Transurethrale</a:t>
                      </a:r>
                      <a:r>
                        <a:rPr lang="de-DE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intermittierende Katheterisierung</a:t>
                      </a:r>
                      <a:endParaRPr lang="de-DE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Blasenentleerung bei Spina </a:t>
                      </a:r>
                      <a:r>
                        <a:rPr lang="de-DE" sz="16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bifida</a:t>
                      </a: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oder Querschnittslähmung</a:t>
                      </a:r>
                      <a:endParaRPr lang="de-DE" sz="16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98183">
                <a:tc>
                  <a:txBody>
                    <a:bodyPr/>
                    <a:lstStyle/>
                    <a:p>
                      <a:r>
                        <a:rPr lang="de-DE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Transurethrale</a:t>
                      </a:r>
                      <a:r>
                        <a:rPr lang="de-DE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de-DE" sz="16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Dauerkatheterisierung</a:t>
                      </a:r>
                      <a:endParaRPr lang="de-DE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Postoperativ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Zustand nach TUR-Prostata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Blasenentleerstörungen</a:t>
                      </a: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(außer Harninkontinenz)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Harnröhrenstriktur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Blasentumoren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Stundenurin-Messung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Instillation von Medikamenten in die Harnblase</a:t>
                      </a:r>
                      <a:endParaRPr lang="de-DE" sz="16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0527">
                <a:tc>
                  <a:txBody>
                    <a:bodyPr/>
                    <a:lstStyle/>
                    <a:p>
                      <a:r>
                        <a:rPr lang="de-DE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Suprapubische</a:t>
                      </a:r>
                      <a:r>
                        <a:rPr lang="de-DE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Harnableitung</a:t>
                      </a:r>
                      <a:endParaRPr lang="de-DE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Zu bevorzugen wenn Harndrainage &gt;5 Tage erfolgen soll.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Blasenentleerstörungen</a:t>
                      </a: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(außer Harninkontinenz)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Harnröhrenstriktur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Stundenurin-Messung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Instillation von Medikamenten in die Harnblase</a:t>
                      </a:r>
                      <a:endParaRPr lang="de-DE" sz="16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6167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Indikationen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4925" y="1412875"/>
          <a:ext cx="9074150" cy="4886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02"/>
                <a:gridCol w="3802501"/>
                <a:gridCol w="4839547"/>
              </a:tblGrid>
              <a:tr h="365743">
                <a:tc>
                  <a:txBody>
                    <a:bodyPr/>
                    <a:lstStyle/>
                    <a:p>
                      <a:endParaRPr lang="de-DE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Transurethal</a:t>
                      </a:r>
                      <a:endParaRPr lang="de-DE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7EB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Suprapubisch</a:t>
                      </a:r>
                      <a:endParaRPr lang="de-DE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7EBB"/>
                    </a:solidFill>
                  </a:tcPr>
                </a:tc>
              </a:tr>
              <a:tr h="2082201">
                <a:tc>
                  <a:txBody>
                    <a:bodyPr/>
                    <a:lstStyle/>
                    <a:p>
                      <a:endParaRPr lang="de-DE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7EB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Wenig Kontraindikationen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 Pflegende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deligierbar</a:t>
                      </a:r>
                      <a:endParaRPr lang="de-DE" sz="14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Kein abdominales Verletzungsrisiko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Möglichkeit der Dauerspülung</a:t>
                      </a:r>
                    </a:p>
                    <a:p>
                      <a:pPr marL="0" indent="0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None/>
                      </a:pPr>
                      <a:endParaRPr lang="de-DE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Umgehung der Harnröhre, dadurch keine Schleimhautirritation, keine Läsion der Harnröhre 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Weniger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nosokominale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HWI, seltener Problemkeime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Spontanmikition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Restharnbestimmung und weitere diagnostische </a:t>
                      </a:r>
                      <a:r>
                        <a:rPr lang="de-DE" sz="1400" kern="120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Maßnahmen möglich</a:t>
                      </a:r>
                      <a:endParaRPr lang="de-DE" sz="14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Geringerer Pflegeaufwand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Weniger Beeinträchtigung und größeres Wohlbefinden seitens des Patienten</a:t>
                      </a:r>
                      <a:endParaRPr lang="de-DE" sz="14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8381">
                <a:tc>
                  <a:txBody>
                    <a:bodyPr/>
                    <a:lstStyle/>
                    <a:p>
                      <a:endParaRPr lang="de-DE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7EB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Schlecht anwendbar bei Erkrankungen der Harnröhre und benachbarten Strukturen (z.B</a:t>
                      </a:r>
                      <a:r>
                        <a:rPr lang="de-DE" sz="1400" kern="120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Harnröhrenstriktur, Prostataadenom)</a:t>
                      </a:r>
                      <a:endParaRPr lang="de-DE" sz="14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 der Harnröhre bildet sich eine infektionsfördernde Schleimstraße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Hohe Rate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nosokominaler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Infektionen, oft in Verbindung mit Problemkeimen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Miktionsversuch und Restharnprüfung nicht möglich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Häufig Spätfolgen (z.B.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Stiktur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endParaRPr lang="de-DE" sz="14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Intraperitoneale Verletzungsgefahr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Gefahr einer Infektion der Insertionsstelle evtl. mit nachfolgender Phlegmone oder Peritonitis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Durch kleineres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Lumen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höhere Verstopfungsgefahr</a:t>
                      </a:r>
                    </a:p>
                    <a:p>
                      <a:pPr marL="285750" indent="-285750" algn="l" defTabSz="914400" rtl="0" eaLnBrk="1" latinLnBrk="0" hangingPunct="1">
                        <a:buClr>
                          <a:srgbClr val="067EBB"/>
                        </a:buClr>
                        <a:buSzPct val="180000"/>
                        <a:buFont typeface="Arial" pitchFamily="34" charset="0"/>
                        <a:buChar char="•"/>
                      </a:pP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Gefahr der Gefäßverletzung</a:t>
                      </a:r>
                      <a:endParaRPr lang="de-DE" sz="14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2" marR="9145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5879" y="4077072"/>
            <a:ext cx="461665" cy="156966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0" hangingPunct="0">
              <a:defRPr/>
            </a:pPr>
            <a:r>
              <a:rPr lang="de-DE" sz="1800" b="1" dirty="0">
                <a:solidFill>
                  <a:schemeClr val="bg1"/>
                </a:solidFill>
                <a:cs typeface="+mn-cs"/>
              </a:rPr>
              <a:t>Nachteile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879" y="1715324"/>
            <a:ext cx="461665" cy="156966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0" hangingPunct="0">
              <a:defRPr/>
            </a:pPr>
            <a:r>
              <a:rPr lang="de-DE" sz="1800" b="1" dirty="0">
                <a:solidFill>
                  <a:schemeClr val="bg1"/>
                </a:solidFill>
                <a:cs typeface="+mn-cs"/>
              </a:rPr>
              <a:t>Vorteile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7191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Vor- und Nachteile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179388" y="1547813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8775" indent="-3587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742950" indent="-28575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Nosokomiale Infektion = durch medizinische Maßnahme bedingte Infektion.</a:t>
            </a:r>
          </a:p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Zu den häufigsten noskomialen Infektionen zählen die nosokomialen Harnwegsinfektionen (HWI).</a:t>
            </a:r>
          </a:p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Hauptursache der nosokomialen HWI ist die Harndrainage, speziell die transurethrale Langzeitkatheterisierung.</a:t>
            </a:r>
          </a:p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Innerhalb von ca. 14 Tagen kommt es bei einer transurethralen Langzeitdrainage zur Bakteriurie.</a:t>
            </a:r>
          </a:p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Auf dem Boden der Bakteriurie können sich verschiedene Formen der Harnwegsinfektion entwickeln.</a:t>
            </a:r>
          </a:p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Das Risiko wird maßgeblich bestimmt durch</a:t>
            </a:r>
          </a:p>
          <a:p>
            <a:pPr lvl="2"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Dispositionen des Patienten,</a:t>
            </a:r>
          </a:p>
          <a:p>
            <a:pPr lvl="2"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vorhandene Keimpotentiale, </a:t>
            </a:r>
          </a:p>
          <a:p>
            <a:pPr lvl="2"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Übertragungsmöglichkeiten.</a:t>
            </a:r>
          </a:p>
          <a:p>
            <a:pPr lvl="1"/>
            <a:endParaRPr lang="de-DE" altLang="de-DE" sz="1800">
              <a:latin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8196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Infektionsgefahren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5"/>
          <p:cNvSpPr txBox="1">
            <a:spLocks noChangeArrowheads="1"/>
          </p:cNvSpPr>
          <p:nvPr/>
        </p:nvSpPr>
        <p:spPr bwMode="auto">
          <a:xfrm>
            <a:off x="4643438" y="4540250"/>
            <a:ext cx="3744912" cy="12001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marL="358775" indent="-358775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815975" indent="-358775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buClr>
                <a:srgbClr val="067EBB"/>
              </a:buClr>
              <a:buSzPct val="180000"/>
              <a:buFontTx/>
              <a:buChar char="•"/>
              <a:defRPr/>
            </a:pPr>
            <a:r>
              <a:rPr lang="de-DE" altLang="de-DE" sz="1800" smtClean="0">
                <a:latin typeface="Arial" pitchFamily="34" charset="0"/>
              </a:rPr>
              <a:t> Infektionen benachbarter</a:t>
            </a:r>
          </a:p>
          <a:p>
            <a:pPr lvl="1" eaLnBrk="0" hangingPunct="0">
              <a:buClr>
                <a:srgbClr val="067EBB"/>
              </a:buClr>
              <a:buFont typeface="Arial" pitchFamily="34" charset="0"/>
              <a:buChar char="•"/>
              <a:defRPr/>
            </a:pPr>
            <a:r>
              <a:rPr lang="de-DE" altLang="de-DE" sz="1800" smtClean="0">
                <a:latin typeface="Arial" pitchFamily="34" charset="0"/>
              </a:rPr>
              <a:t>Strukturen</a:t>
            </a:r>
          </a:p>
          <a:p>
            <a:pPr lvl="1" eaLnBrk="0" hangingPunct="0">
              <a:buClr>
                <a:srgbClr val="067EBB"/>
              </a:buClr>
              <a:buFont typeface="Arial" pitchFamily="34" charset="0"/>
              <a:buChar char="•"/>
              <a:defRPr/>
            </a:pPr>
            <a:r>
              <a:rPr lang="de-DE" altLang="de-DE" sz="1800" smtClean="0">
                <a:latin typeface="Arial" pitchFamily="34" charset="0"/>
              </a:rPr>
              <a:t>Epididymitis</a:t>
            </a:r>
          </a:p>
          <a:p>
            <a:pPr lvl="1" eaLnBrk="0" hangingPunct="0">
              <a:buClr>
                <a:srgbClr val="067EBB"/>
              </a:buClr>
              <a:buFont typeface="Arial" pitchFamily="34" charset="0"/>
              <a:buChar char="•"/>
              <a:defRPr/>
            </a:pPr>
            <a:r>
              <a:rPr lang="de-DE" altLang="de-DE" sz="1800" smtClean="0">
                <a:latin typeface="Arial" pitchFamily="34" charset="0"/>
              </a:rPr>
              <a:t>Prostatitis</a:t>
            </a:r>
          </a:p>
        </p:txBody>
      </p:sp>
      <p:sp>
        <p:nvSpPr>
          <p:cNvPr id="2" name="Text Box 42"/>
          <p:cNvSpPr txBox="1">
            <a:spLocks noChangeArrowheads="1"/>
          </p:cNvSpPr>
          <p:nvPr/>
        </p:nvSpPr>
        <p:spPr bwMode="auto">
          <a:xfrm>
            <a:off x="4643438" y="1717675"/>
            <a:ext cx="3744912" cy="922338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587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815975" indent="-35877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Obere HWI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Pyelonephritis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Urosepsis</a:t>
            </a:r>
          </a:p>
        </p:txBody>
      </p:sp>
      <p:sp>
        <p:nvSpPr>
          <p:cNvPr id="9220" name="Text Box 29"/>
          <p:cNvSpPr txBox="1">
            <a:spLocks noChangeArrowheads="1"/>
          </p:cNvSpPr>
          <p:nvPr/>
        </p:nvSpPr>
        <p:spPr bwMode="auto">
          <a:xfrm>
            <a:off x="4643438" y="3179763"/>
            <a:ext cx="3744912" cy="92392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815975" indent="-35877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Untere HWI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Urethritis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Zystitis</a:t>
            </a:r>
          </a:p>
        </p:txBody>
      </p:sp>
      <p:sp>
        <p:nvSpPr>
          <p:cNvPr id="94" name="Textfeld 9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9222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Harndrainagen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Infektionsformen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grpSp>
        <p:nvGrpSpPr>
          <p:cNvPr id="9223" name="Group 6"/>
          <p:cNvGrpSpPr>
            <a:grpSpLocks/>
          </p:cNvGrpSpPr>
          <p:nvPr/>
        </p:nvGrpSpPr>
        <p:grpSpPr bwMode="auto">
          <a:xfrm rot="60000">
            <a:off x="771525" y="1557338"/>
            <a:ext cx="3400425" cy="4610100"/>
            <a:chOff x="340" y="572"/>
            <a:chExt cx="2404" cy="3266"/>
          </a:xfrm>
        </p:grpSpPr>
        <p:sp>
          <p:nvSpPr>
            <p:cNvPr id="9237" name="Freeform 7"/>
            <p:cNvSpPr>
              <a:spLocks/>
            </p:cNvSpPr>
            <p:nvPr/>
          </p:nvSpPr>
          <p:spPr bwMode="auto">
            <a:xfrm>
              <a:off x="512" y="577"/>
              <a:ext cx="2182" cy="2133"/>
            </a:xfrm>
            <a:custGeom>
              <a:avLst/>
              <a:gdLst>
                <a:gd name="T0" fmla="*/ 19893 w 1718"/>
                <a:gd name="T1" fmla="*/ 3541 h 1668"/>
                <a:gd name="T2" fmla="*/ 23533 w 1718"/>
                <a:gd name="T3" fmla="*/ 60940 h 1668"/>
                <a:gd name="T4" fmla="*/ 30337 w 1718"/>
                <a:gd name="T5" fmla="*/ 102520 h 1668"/>
                <a:gd name="T6" fmla="*/ 24715 w 1718"/>
                <a:gd name="T7" fmla="*/ 109727 h 1668"/>
                <a:gd name="T8" fmla="*/ 15087 w 1718"/>
                <a:gd name="T9" fmla="*/ 119718 h 1668"/>
                <a:gd name="T10" fmla="*/ 7192 w 1718"/>
                <a:gd name="T11" fmla="*/ 148416 h 1668"/>
                <a:gd name="T12" fmla="*/ 6518 w 1718"/>
                <a:gd name="T13" fmla="*/ 172603 h 1668"/>
                <a:gd name="T14" fmla="*/ 1698 w 1718"/>
                <a:gd name="T15" fmla="*/ 177561 h 1668"/>
                <a:gd name="T16" fmla="*/ 829 w 1718"/>
                <a:gd name="T17" fmla="*/ 195772 h 1668"/>
                <a:gd name="T18" fmla="*/ 6772 w 1718"/>
                <a:gd name="T19" fmla="*/ 213546 h 1668"/>
                <a:gd name="T20" fmla="*/ 13239 w 1718"/>
                <a:gd name="T21" fmla="*/ 218464 h 1668"/>
                <a:gd name="T22" fmla="*/ 18335 w 1718"/>
                <a:gd name="T23" fmla="*/ 219808 h 1668"/>
                <a:gd name="T24" fmla="*/ 27124 w 1718"/>
                <a:gd name="T25" fmla="*/ 215318 h 1668"/>
                <a:gd name="T26" fmla="*/ 37006 w 1718"/>
                <a:gd name="T27" fmla="*/ 194836 h 1668"/>
                <a:gd name="T28" fmla="*/ 37006 w 1718"/>
                <a:gd name="T29" fmla="*/ 189334 h 1668"/>
                <a:gd name="T30" fmla="*/ 33896 w 1718"/>
                <a:gd name="T31" fmla="*/ 186754 h 1668"/>
                <a:gd name="T32" fmla="*/ 35802 w 1718"/>
                <a:gd name="T33" fmla="*/ 160700 h 1668"/>
                <a:gd name="T34" fmla="*/ 40245 w 1718"/>
                <a:gd name="T35" fmla="*/ 141642 h 1668"/>
                <a:gd name="T36" fmla="*/ 46207 w 1718"/>
                <a:gd name="T37" fmla="*/ 137595 h 1668"/>
                <a:gd name="T38" fmla="*/ 49374 w 1718"/>
                <a:gd name="T39" fmla="*/ 138388 h 1668"/>
                <a:gd name="T40" fmla="*/ 49374 w 1718"/>
                <a:gd name="T41" fmla="*/ 148951 h 1668"/>
                <a:gd name="T42" fmla="*/ 45004 w 1718"/>
                <a:gd name="T43" fmla="*/ 168860 h 1668"/>
                <a:gd name="T44" fmla="*/ 44134 w 1718"/>
                <a:gd name="T45" fmla="*/ 182943 h 1668"/>
                <a:gd name="T46" fmla="*/ 46207 w 1718"/>
                <a:gd name="T47" fmla="*/ 199967 h 1668"/>
                <a:gd name="T48" fmla="*/ 52541 w 1718"/>
                <a:gd name="T49" fmla="*/ 214433 h 1668"/>
                <a:gd name="T50" fmla="*/ 64389 w 1718"/>
                <a:gd name="T51" fmla="*/ 225005 h 1668"/>
                <a:gd name="T52" fmla="*/ 79600 w 1718"/>
                <a:gd name="T53" fmla="*/ 227061 h 1668"/>
                <a:gd name="T54" fmla="*/ 91835 w 1718"/>
                <a:gd name="T55" fmla="*/ 219491 h 1668"/>
                <a:gd name="T56" fmla="*/ 98101 w 1718"/>
                <a:gd name="T57" fmla="*/ 205859 h 1668"/>
                <a:gd name="T58" fmla="*/ 98101 w 1718"/>
                <a:gd name="T59" fmla="*/ 190254 h 1668"/>
                <a:gd name="T60" fmla="*/ 93736 w 1718"/>
                <a:gd name="T61" fmla="*/ 177020 h 1668"/>
                <a:gd name="T62" fmla="*/ 88647 w 1718"/>
                <a:gd name="T63" fmla="*/ 164345 h 1668"/>
                <a:gd name="T64" fmla="*/ 87404 w 1718"/>
                <a:gd name="T65" fmla="*/ 157540 h 1668"/>
                <a:gd name="T66" fmla="*/ 90110 w 1718"/>
                <a:gd name="T67" fmla="*/ 157159 h 1668"/>
                <a:gd name="T68" fmla="*/ 97272 w 1718"/>
                <a:gd name="T69" fmla="*/ 159906 h 1668"/>
                <a:gd name="T70" fmla="*/ 102997 w 1718"/>
                <a:gd name="T71" fmla="*/ 162961 h 1668"/>
                <a:gd name="T72" fmla="*/ 120038 w 1718"/>
                <a:gd name="T73" fmla="*/ 164800 h 1668"/>
                <a:gd name="T74" fmla="*/ 132367 w 1718"/>
                <a:gd name="T75" fmla="*/ 160700 h 1668"/>
                <a:gd name="T76" fmla="*/ 139922 w 1718"/>
                <a:gd name="T77" fmla="*/ 151105 h 1668"/>
                <a:gd name="T78" fmla="*/ 145064 w 1718"/>
                <a:gd name="T79" fmla="*/ 148416 h 1668"/>
                <a:gd name="T80" fmla="*/ 153726 w 1718"/>
                <a:gd name="T81" fmla="*/ 147980 h 1668"/>
                <a:gd name="T82" fmla="*/ 163730 w 1718"/>
                <a:gd name="T83" fmla="*/ 146593 h 1668"/>
                <a:gd name="T84" fmla="*/ 173642 w 1718"/>
                <a:gd name="T85" fmla="*/ 142416 h 1668"/>
                <a:gd name="T86" fmla="*/ 183658 w 1718"/>
                <a:gd name="T87" fmla="*/ 132048 h 1668"/>
                <a:gd name="T88" fmla="*/ 193821 w 1718"/>
                <a:gd name="T89" fmla="*/ 117362 h 1668"/>
                <a:gd name="T90" fmla="*/ 200668 w 1718"/>
                <a:gd name="T91" fmla="*/ 96144 h 1668"/>
                <a:gd name="T92" fmla="*/ 203395 w 1718"/>
                <a:gd name="T93" fmla="*/ 68748 h 1668"/>
                <a:gd name="T94" fmla="*/ 199697 w 1718"/>
                <a:gd name="T95" fmla="*/ 30953 h 1668"/>
                <a:gd name="T96" fmla="*/ 192703 w 1718"/>
                <a:gd name="T97" fmla="*/ 0 h 1668"/>
                <a:gd name="T98" fmla="*/ 19893 w 1718"/>
                <a:gd name="T99" fmla="*/ 3541 h 16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18" h="1668">
                  <a:moveTo>
                    <a:pt x="167" y="26"/>
                  </a:moveTo>
                  <a:lnTo>
                    <a:pt x="197" y="446"/>
                  </a:lnTo>
                  <a:cubicBezTo>
                    <a:pt x="211" y="566"/>
                    <a:pt x="252" y="690"/>
                    <a:pt x="254" y="749"/>
                  </a:cubicBezTo>
                  <a:cubicBezTo>
                    <a:pt x="256" y="808"/>
                    <a:pt x="228" y="781"/>
                    <a:pt x="207" y="802"/>
                  </a:cubicBezTo>
                  <a:cubicBezTo>
                    <a:pt x="186" y="823"/>
                    <a:pt x="151" y="829"/>
                    <a:pt x="127" y="876"/>
                  </a:cubicBezTo>
                  <a:cubicBezTo>
                    <a:pt x="103" y="923"/>
                    <a:pt x="73" y="1021"/>
                    <a:pt x="61" y="1085"/>
                  </a:cubicBezTo>
                  <a:cubicBezTo>
                    <a:pt x="49" y="1149"/>
                    <a:pt x="62" y="1226"/>
                    <a:pt x="54" y="1262"/>
                  </a:cubicBezTo>
                  <a:cubicBezTo>
                    <a:pt x="46" y="1298"/>
                    <a:pt x="22" y="1271"/>
                    <a:pt x="14" y="1299"/>
                  </a:cubicBezTo>
                  <a:cubicBezTo>
                    <a:pt x="6" y="1327"/>
                    <a:pt x="0" y="1388"/>
                    <a:pt x="7" y="1432"/>
                  </a:cubicBezTo>
                  <a:cubicBezTo>
                    <a:pt x="14" y="1476"/>
                    <a:pt x="40" y="1534"/>
                    <a:pt x="57" y="1562"/>
                  </a:cubicBezTo>
                  <a:cubicBezTo>
                    <a:pt x="74" y="1590"/>
                    <a:pt x="95" y="1590"/>
                    <a:pt x="111" y="1598"/>
                  </a:cubicBezTo>
                  <a:cubicBezTo>
                    <a:pt x="127" y="1606"/>
                    <a:pt x="135" y="1612"/>
                    <a:pt x="154" y="1608"/>
                  </a:cubicBezTo>
                  <a:cubicBezTo>
                    <a:pt x="173" y="1604"/>
                    <a:pt x="201" y="1606"/>
                    <a:pt x="227" y="1575"/>
                  </a:cubicBezTo>
                  <a:cubicBezTo>
                    <a:pt x="253" y="1544"/>
                    <a:pt x="296" y="1457"/>
                    <a:pt x="310" y="1425"/>
                  </a:cubicBezTo>
                  <a:lnTo>
                    <a:pt x="310" y="1385"/>
                  </a:lnTo>
                  <a:lnTo>
                    <a:pt x="284" y="1365"/>
                  </a:lnTo>
                  <a:lnTo>
                    <a:pt x="300" y="1175"/>
                  </a:lnTo>
                  <a:cubicBezTo>
                    <a:pt x="309" y="1120"/>
                    <a:pt x="322" y="1064"/>
                    <a:pt x="337" y="1036"/>
                  </a:cubicBezTo>
                  <a:cubicBezTo>
                    <a:pt x="352" y="1008"/>
                    <a:pt x="374" y="1010"/>
                    <a:pt x="387" y="1006"/>
                  </a:cubicBezTo>
                  <a:lnTo>
                    <a:pt x="414" y="1012"/>
                  </a:lnTo>
                  <a:lnTo>
                    <a:pt x="414" y="1089"/>
                  </a:lnTo>
                  <a:lnTo>
                    <a:pt x="377" y="1235"/>
                  </a:lnTo>
                  <a:lnTo>
                    <a:pt x="370" y="1338"/>
                  </a:lnTo>
                  <a:lnTo>
                    <a:pt x="387" y="1462"/>
                  </a:lnTo>
                  <a:cubicBezTo>
                    <a:pt x="399" y="1500"/>
                    <a:pt x="415" y="1538"/>
                    <a:pt x="440" y="1568"/>
                  </a:cubicBezTo>
                  <a:cubicBezTo>
                    <a:pt x="465" y="1598"/>
                    <a:pt x="502" y="1630"/>
                    <a:pt x="540" y="1645"/>
                  </a:cubicBezTo>
                  <a:cubicBezTo>
                    <a:pt x="578" y="1660"/>
                    <a:pt x="629" y="1668"/>
                    <a:pt x="667" y="1661"/>
                  </a:cubicBezTo>
                  <a:cubicBezTo>
                    <a:pt x="705" y="1654"/>
                    <a:pt x="744" y="1631"/>
                    <a:pt x="770" y="1605"/>
                  </a:cubicBezTo>
                  <a:cubicBezTo>
                    <a:pt x="796" y="1579"/>
                    <a:pt x="814" y="1540"/>
                    <a:pt x="823" y="1505"/>
                  </a:cubicBezTo>
                  <a:cubicBezTo>
                    <a:pt x="832" y="1470"/>
                    <a:pt x="829" y="1427"/>
                    <a:pt x="823" y="1392"/>
                  </a:cubicBezTo>
                  <a:cubicBezTo>
                    <a:pt x="817" y="1357"/>
                    <a:pt x="799" y="1327"/>
                    <a:pt x="786" y="1295"/>
                  </a:cubicBezTo>
                  <a:cubicBezTo>
                    <a:pt x="773" y="1263"/>
                    <a:pt x="752" y="1226"/>
                    <a:pt x="743" y="1202"/>
                  </a:cubicBezTo>
                  <a:cubicBezTo>
                    <a:pt x="734" y="1178"/>
                    <a:pt x="731" y="1161"/>
                    <a:pt x="733" y="1152"/>
                  </a:cubicBezTo>
                  <a:lnTo>
                    <a:pt x="756" y="1149"/>
                  </a:lnTo>
                  <a:lnTo>
                    <a:pt x="816" y="1169"/>
                  </a:lnTo>
                  <a:cubicBezTo>
                    <a:pt x="834" y="1176"/>
                    <a:pt x="831" y="1186"/>
                    <a:pt x="863" y="1192"/>
                  </a:cubicBezTo>
                  <a:cubicBezTo>
                    <a:pt x="895" y="1198"/>
                    <a:pt x="965" y="1208"/>
                    <a:pt x="1006" y="1205"/>
                  </a:cubicBezTo>
                  <a:cubicBezTo>
                    <a:pt x="1047" y="1202"/>
                    <a:pt x="1081" y="1192"/>
                    <a:pt x="1109" y="1175"/>
                  </a:cubicBezTo>
                  <a:cubicBezTo>
                    <a:pt x="1137" y="1158"/>
                    <a:pt x="1155" y="1120"/>
                    <a:pt x="1173" y="1105"/>
                  </a:cubicBezTo>
                  <a:cubicBezTo>
                    <a:pt x="1191" y="1090"/>
                    <a:pt x="1197" y="1089"/>
                    <a:pt x="1216" y="1085"/>
                  </a:cubicBezTo>
                  <a:cubicBezTo>
                    <a:pt x="1235" y="1081"/>
                    <a:pt x="1263" y="1084"/>
                    <a:pt x="1289" y="1082"/>
                  </a:cubicBezTo>
                  <a:cubicBezTo>
                    <a:pt x="1315" y="1080"/>
                    <a:pt x="1344" y="1079"/>
                    <a:pt x="1372" y="1072"/>
                  </a:cubicBezTo>
                  <a:cubicBezTo>
                    <a:pt x="1400" y="1065"/>
                    <a:pt x="1428" y="1060"/>
                    <a:pt x="1456" y="1042"/>
                  </a:cubicBezTo>
                  <a:cubicBezTo>
                    <a:pt x="1484" y="1024"/>
                    <a:pt x="1511" y="996"/>
                    <a:pt x="1539" y="966"/>
                  </a:cubicBezTo>
                  <a:cubicBezTo>
                    <a:pt x="1567" y="936"/>
                    <a:pt x="1601" y="903"/>
                    <a:pt x="1625" y="859"/>
                  </a:cubicBezTo>
                  <a:cubicBezTo>
                    <a:pt x="1649" y="815"/>
                    <a:pt x="1669" y="762"/>
                    <a:pt x="1682" y="703"/>
                  </a:cubicBezTo>
                  <a:cubicBezTo>
                    <a:pt x="1695" y="644"/>
                    <a:pt x="1706" y="582"/>
                    <a:pt x="1705" y="503"/>
                  </a:cubicBezTo>
                  <a:cubicBezTo>
                    <a:pt x="1704" y="424"/>
                    <a:pt x="1718" y="363"/>
                    <a:pt x="1675" y="226"/>
                  </a:cubicBezTo>
                  <a:cubicBezTo>
                    <a:pt x="1645" y="132"/>
                    <a:pt x="1640" y="0"/>
                    <a:pt x="1615" y="0"/>
                  </a:cubicBezTo>
                  <a:cubicBezTo>
                    <a:pt x="1362" y="0"/>
                    <a:pt x="469" y="21"/>
                    <a:pt x="167" y="26"/>
                  </a:cubicBezTo>
                  <a:close/>
                </a:path>
              </a:pathLst>
            </a:custGeom>
            <a:solidFill>
              <a:srgbClr val="C0C0C0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8" name="Freeform 8"/>
            <p:cNvSpPr>
              <a:spLocks/>
            </p:cNvSpPr>
            <p:nvPr/>
          </p:nvSpPr>
          <p:spPr bwMode="auto">
            <a:xfrm>
              <a:off x="2003" y="1655"/>
              <a:ext cx="79" cy="302"/>
            </a:xfrm>
            <a:custGeom>
              <a:avLst/>
              <a:gdLst>
                <a:gd name="T0" fmla="*/ 4688 w 62"/>
                <a:gd name="T1" fmla="*/ 0 h 236"/>
                <a:gd name="T2" fmla="*/ 664 w 62"/>
                <a:gd name="T3" fmla="*/ 7793 h 236"/>
                <a:gd name="T4" fmla="*/ 1095 w 62"/>
                <a:gd name="T5" fmla="*/ 18872 h 236"/>
                <a:gd name="T6" fmla="*/ 3679 w 62"/>
                <a:gd name="T7" fmla="*/ 27903 h 236"/>
                <a:gd name="T8" fmla="*/ 7911 w 62"/>
                <a:gd name="T9" fmla="*/ 32671 h 2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236">
                  <a:moveTo>
                    <a:pt x="37" y="0"/>
                  </a:moveTo>
                  <a:cubicBezTo>
                    <a:pt x="23" y="16"/>
                    <a:pt x="10" y="33"/>
                    <a:pt x="5" y="56"/>
                  </a:cubicBezTo>
                  <a:cubicBezTo>
                    <a:pt x="0" y="79"/>
                    <a:pt x="5" y="112"/>
                    <a:pt x="9" y="136"/>
                  </a:cubicBezTo>
                  <a:cubicBezTo>
                    <a:pt x="13" y="160"/>
                    <a:pt x="20" y="185"/>
                    <a:pt x="29" y="202"/>
                  </a:cubicBezTo>
                  <a:cubicBezTo>
                    <a:pt x="38" y="219"/>
                    <a:pt x="46" y="217"/>
                    <a:pt x="62" y="236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9" name="Freeform 9"/>
            <p:cNvSpPr>
              <a:spLocks/>
            </p:cNvSpPr>
            <p:nvPr/>
          </p:nvSpPr>
          <p:spPr bwMode="auto">
            <a:xfrm>
              <a:off x="1883" y="1728"/>
              <a:ext cx="88" cy="284"/>
            </a:xfrm>
            <a:custGeom>
              <a:avLst/>
              <a:gdLst>
                <a:gd name="T0" fmla="*/ 0 w 70"/>
                <a:gd name="T1" fmla="*/ 0 h 222"/>
                <a:gd name="T2" fmla="*/ 1599 w 70"/>
                <a:gd name="T3" fmla="*/ 3028 h 222"/>
                <a:gd name="T4" fmla="*/ 5265 w 70"/>
                <a:gd name="T5" fmla="*/ 14673 h 222"/>
                <a:gd name="T6" fmla="*/ 6836 w 70"/>
                <a:gd name="T7" fmla="*/ 30553 h 2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222">
                  <a:moveTo>
                    <a:pt x="0" y="0"/>
                  </a:moveTo>
                  <a:lnTo>
                    <a:pt x="17" y="22"/>
                  </a:lnTo>
                  <a:cubicBezTo>
                    <a:pt x="26" y="40"/>
                    <a:pt x="45" y="73"/>
                    <a:pt x="54" y="106"/>
                  </a:cubicBezTo>
                  <a:cubicBezTo>
                    <a:pt x="63" y="139"/>
                    <a:pt x="69" y="185"/>
                    <a:pt x="70" y="222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0" name="Oval 10"/>
            <p:cNvSpPr>
              <a:spLocks noChangeArrowheads="1"/>
            </p:cNvSpPr>
            <p:nvPr/>
          </p:nvSpPr>
          <p:spPr bwMode="auto">
            <a:xfrm rot="1432906">
              <a:off x="956" y="902"/>
              <a:ext cx="849" cy="5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9241" name="Freeform 11"/>
            <p:cNvSpPr>
              <a:spLocks/>
            </p:cNvSpPr>
            <p:nvPr/>
          </p:nvSpPr>
          <p:spPr bwMode="auto">
            <a:xfrm>
              <a:off x="1762" y="572"/>
              <a:ext cx="293" cy="643"/>
            </a:xfrm>
            <a:custGeom>
              <a:avLst/>
              <a:gdLst>
                <a:gd name="T0" fmla="*/ 23261 w 231"/>
                <a:gd name="T1" fmla="*/ 969 h 503"/>
                <a:gd name="T2" fmla="*/ 19763 w 231"/>
                <a:gd name="T3" fmla="*/ 7866 h 503"/>
                <a:gd name="T4" fmla="*/ 13425 w 231"/>
                <a:gd name="T5" fmla="*/ 12306 h 503"/>
                <a:gd name="T6" fmla="*/ 6834 w 231"/>
                <a:gd name="T7" fmla="*/ 17577 h 503"/>
                <a:gd name="T8" fmla="*/ 5496 w 231"/>
                <a:gd name="T9" fmla="*/ 24898 h 503"/>
                <a:gd name="T10" fmla="*/ 4821 w 231"/>
                <a:gd name="T11" fmla="*/ 35176 h 503"/>
                <a:gd name="T12" fmla="*/ 4821 w 231"/>
                <a:gd name="T13" fmla="*/ 48175 h 503"/>
                <a:gd name="T14" fmla="*/ 2363 w 231"/>
                <a:gd name="T15" fmla="*/ 60000 h 503"/>
                <a:gd name="T16" fmla="*/ 278 w 231"/>
                <a:gd name="T17" fmla="*/ 64479 h 503"/>
                <a:gd name="T18" fmla="*/ 913 w 231"/>
                <a:gd name="T19" fmla="*/ 67766 h 503"/>
                <a:gd name="T20" fmla="*/ 5137 w 231"/>
                <a:gd name="T21" fmla="*/ 61286 h 503"/>
                <a:gd name="T22" fmla="*/ 6516 w 231"/>
                <a:gd name="T23" fmla="*/ 54257 h 503"/>
                <a:gd name="T24" fmla="*/ 7505 w 231"/>
                <a:gd name="T25" fmla="*/ 46189 h 503"/>
                <a:gd name="T26" fmla="*/ 7505 w 231"/>
                <a:gd name="T27" fmla="*/ 32286 h 503"/>
                <a:gd name="T28" fmla="*/ 8265 w 231"/>
                <a:gd name="T29" fmla="*/ 22950 h 503"/>
                <a:gd name="T30" fmla="*/ 10994 w 231"/>
                <a:gd name="T31" fmla="*/ 16874 h 503"/>
                <a:gd name="T32" fmla="*/ 16946 w 231"/>
                <a:gd name="T33" fmla="*/ 14044 h 503"/>
                <a:gd name="T34" fmla="*/ 23521 w 231"/>
                <a:gd name="T35" fmla="*/ 7446 h 503"/>
                <a:gd name="T36" fmla="*/ 26730 w 231"/>
                <a:gd name="T37" fmla="*/ 1837 h 503"/>
                <a:gd name="T38" fmla="*/ 23261 w 231"/>
                <a:gd name="T39" fmla="*/ 969 h 5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31" h="503">
                  <a:moveTo>
                    <a:pt x="200" y="7"/>
                  </a:moveTo>
                  <a:cubicBezTo>
                    <a:pt x="190" y="14"/>
                    <a:pt x="184" y="44"/>
                    <a:pt x="170" y="58"/>
                  </a:cubicBezTo>
                  <a:cubicBezTo>
                    <a:pt x="156" y="72"/>
                    <a:pt x="134" y="79"/>
                    <a:pt x="116" y="91"/>
                  </a:cubicBezTo>
                  <a:cubicBezTo>
                    <a:pt x="98" y="103"/>
                    <a:pt x="70" y="115"/>
                    <a:pt x="59" y="130"/>
                  </a:cubicBezTo>
                  <a:cubicBezTo>
                    <a:pt x="48" y="145"/>
                    <a:pt x="50" y="163"/>
                    <a:pt x="47" y="184"/>
                  </a:cubicBezTo>
                  <a:cubicBezTo>
                    <a:pt x="44" y="205"/>
                    <a:pt x="42" y="231"/>
                    <a:pt x="41" y="259"/>
                  </a:cubicBezTo>
                  <a:cubicBezTo>
                    <a:pt x="40" y="287"/>
                    <a:pt x="44" y="325"/>
                    <a:pt x="41" y="355"/>
                  </a:cubicBezTo>
                  <a:cubicBezTo>
                    <a:pt x="38" y="385"/>
                    <a:pt x="27" y="422"/>
                    <a:pt x="20" y="442"/>
                  </a:cubicBezTo>
                  <a:cubicBezTo>
                    <a:pt x="13" y="462"/>
                    <a:pt x="4" y="466"/>
                    <a:pt x="2" y="475"/>
                  </a:cubicBezTo>
                  <a:cubicBezTo>
                    <a:pt x="0" y="484"/>
                    <a:pt x="1" y="503"/>
                    <a:pt x="8" y="499"/>
                  </a:cubicBezTo>
                  <a:cubicBezTo>
                    <a:pt x="15" y="495"/>
                    <a:pt x="36" y="467"/>
                    <a:pt x="44" y="451"/>
                  </a:cubicBezTo>
                  <a:cubicBezTo>
                    <a:pt x="52" y="435"/>
                    <a:pt x="53" y="418"/>
                    <a:pt x="56" y="400"/>
                  </a:cubicBezTo>
                  <a:cubicBezTo>
                    <a:pt x="59" y="382"/>
                    <a:pt x="63" y="367"/>
                    <a:pt x="65" y="340"/>
                  </a:cubicBezTo>
                  <a:cubicBezTo>
                    <a:pt x="67" y="313"/>
                    <a:pt x="64" y="266"/>
                    <a:pt x="65" y="238"/>
                  </a:cubicBezTo>
                  <a:cubicBezTo>
                    <a:pt x="66" y="210"/>
                    <a:pt x="66" y="188"/>
                    <a:pt x="71" y="169"/>
                  </a:cubicBezTo>
                  <a:cubicBezTo>
                    <a:pt x="76" y="150"/>
                    <a:pt x="83" y="135"/>
                    <a:pt x="95" y="124"/>
                  </a:cubicBezTo>
                  <a:cubicBezTo>
                    <a:pt x="107" y="113"/>
                    <a:pt x="128" y="115"/>
                    <a:pt x="146" y="103"/>
                  </a:cubicBezTo>
                  <a:cubicBezTo>
                    <a:pt x="164" y="91"/>
                    <a:pt x="189" y="70"/>
                    <a:pt x="203" y="55"/>
                  </a:cubicBezTo>
                  <a:cubicBezTo>
                    <a:pt x="217" y="40"/>
                    <a:pt x="231" y="21"/>
                    <a:pt x="230" y="13"/>
                  </a:cubicBezTo>
                  <a:cubicBezTo>
                    <a:pt x="229" y="5"/>
                    <a:pt x="210" y="0"/>
                    <a:pt x="200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2" name="Oval 12"/>
            <p:cNvSpPr>
              <a:spLocks noChangeArrowheads="1"/>
            </p:cNvSpPr>
            <p:nvPr/>
          </p:nvSpPr>
          <p:spPr bwMode="auto">
            <a:xfrm>
              <a:off x="1710" y="1193"/>
              <a:ext cx="56" cy="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9243" name="Oval 13"/>
            <p:cNvSpPr>
              <a:spLocks noChangeArrowheads="1"/>
            </p:cNvSpPr>
            <p:nvPr/>
          </p:nvSpPr>
          <p:spPr bwMode="auto">
            <a:xfrm rot="-1075029">
              <a:off x="1076" y="2057"/>
              <a:ext cx="364" cy="548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9244" name="Freeform 14"/>
            <p:cNvSpPr>
              <a:spLocks/>
            </p:cNvSpPr>
            <p:nvPr/>
          </p:nvSpPr>
          <p:spPr bwMode="auto">
            <a:xfrm>
              <a:off x="1185" y="2060"/>
              <a:ext cx="189" cy="539"/>
            </a:xfrm>
            <a:custGeom>
              <a:avLst/>
              <a:gdLst>
                <a:gd name="T0" fmla="*/ 0 w 149"/>
                <a:gd name="T1" fmla="*/ 0 h 421"/>
                <a:gd name="T2" fmla="*/ 2123 w 149"/>
                <a:gd name="T3" fmla="*/ 548 h 421"/>
                <a:gd name="T4" fmla="*/ 5551 w 149"/>
                <a:gd name="T5" fmla="*/ 3960 h 421"/>
                <a:gd name="T6" fmla="*/ 9114 w 149"/>
                <a:gd name="T7" fmla="*/ 16480 h 421"/>
                <a:gd name="T8" fmla="*/ 16094 w 149"/>
                <a:gd name="T9" fmla="*/ 32870 h 421"/>
                <a:gd name="T10" fmla="*/ 17038 w 149"/>
                <a:gd name="T11" fmla="*/ 47604 h 421"/>
                <a:gd name="T12" fmla="*/ 16094 w 149"/>
                <a:gd name="T13" fmla="*/ 55498 h 421"/>
                <a:gd name="T14" fmla="*/ 12162 w 149"/>
                <a:gd name="T15" fmla="*/ 58897 h 4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9" h="421">
                  <a:moveTo>
                    <a:pt x="0" y="0"/>
                  </a:moveTo>
                  <a:lnTo>
                    <a:pt x="18" y="4"/>
                  </a:lnTo>
                  <a:cubicBezTo>
                    <a:pt x="26" y="9"/>
                    <a:pt x="38" y="9"/>
                    <a:pt x="48" y="28"/>
                  </a:cubicBezTo>
                  <a:cubicBezTo>
                    <a:pt x="58" y="47"/>
                    <a:pt x="63" y="84"/>
                    <a:pt x="78" y="118"/>
                  </a:cubicBezTo>
                  <a:cubicBezTo>
                    <a:pt x="93" y="152"/>
                    <a:pt x="127" y="198"/>
                    <a:pt x="138" y="235"/>
                  </a:cubicBezTo>
                  <a:cubicBezTo>
                    <a:pt x="149" y="272"/>
                    <a:pt x="147" y="313"/>
                    <a:pt x="147" y="340"/>
                  </a:cubicBezTo>
                  <a:cubicBezTo>
                    <a:pt x="147" y="367"/>
                    <a:pt x="145" y="384"/>
                    <a:pt x="138" y="397"/>
                  </a:cubicBezTo>
                  <a:cubicBezTo>
                    <a:pt x="131" y="410"/>
                    <a:pt x="118" y="415"/>
                    <a:pt x="105" y="42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5" name="Freeform 15"/>
            <p:cNvSpPr>
              <a:spLocks/>
            </p:cNvSpPr>
            <p:nvPr/>
          </p:nvSpPr>
          <p:spPr bwMode="auto">
            <a:xfrm>
              <a:off x="865" y="2472"/>
              <a:ext cx="19" cy="1366"/>
            </a:xfrm>
            <a:custGeom>
              <a:avLst/>
              <a:gdLst>
                <a:gd name="T0" fmla="*/ 0 w 15"/>
                <a:gd name="T1" fmla="*/ 0 h 1068"/>
                <a:gd name="T2" fmla="*/ 345 w 15"/>
                <a:gd name="T3" fmla="*/ 64285 h 1068"/>
                <a:gd name="T4" fmla="*/ 1671 w 15"/>
                <a:gd name="T5" fmla="*/ 146544 h 10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1068">
                  <a:moveTo>
                    <a:pt x="0" y="0"/>
                  </a:moveTo>
                  <a:cubicBezTo>
                    <a:pt x="1" y="78"/>
                    <a:pt x="1" y="290"/>
                    <a:pt x="3" y="468"/>
                  </a:cubicBezTo>
                  <a:cubicBezTo>
                    <a:pt x="5" y="646"/>
                    <a:pt x="4" y="973"/>
                    <a:pt x="15" y="1068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6" name="Freeform 16"/>
            <p:cNvSpPr>
              <a:spLocks/>
            </p:cNvSpPr>
            <p:nvPr/>
          </p:nvSpPr>
          <p:spPr bwMode="auto">
            <a:xfrm>
              <a:off x="2130" y="1075"/>
              <a:ext cx="614" cy="1236"/>
            </a:xfrm>
            <a:custGeom>
              <a:avLst/>
              <a:gdLst>
                <a:gd name="T0" fmla="*/ 52851 w 483"/>
                <a:gd name="T1" fmla="*/ 0 h 967"/>
                <a:gd name="T2" fmla="*/ 57181 w 483"/>
                <a:gd name="T3" fmla="*/ 41221 h 967"/>
                <a:gd name="T4" fmla="*/ 54655 w 483"/>
                <a:gd name="T5" fmla="*/ 86250 h 967"/>
                <a:gd name="T6" fmla="*/ 33147 w 483"/>
                <a:gd name="T7" fmla="*/ 117242 h 967"/>
                <a:gd name="T8" fmla="*/ 0 w 483"/>
                <a:gd name="T9" fmla="*/ 131038 h 9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3" h="967">
                  <a:moveTo>
                    <a:pt x="435" y="0"/>
                  </a:moveTo>
                  <a:cubicBezTo>
                    <a:pt x="452" y="99"/>
                    <a:pt x="469" y="198"/>
                    <a:pt x="471" y="304"/>
                  </a:cubicBezTo>
                  <a:cubicBezTo>
                    <a:pt x="473" y="410"/>
                    <a:pt x="483" y="544"/>
                    <a:pt x="450" y="637"/>
                  </a:cubicBezTo>
                  <a:cubicBezTo>
                    <a:pt x="417" y="730"/>
                    <a:pt x="348" y="810"/>
                    <a:pt x="273" y="865"/>
                  </a:cubicBezTo>
                  <a:cubicBezTo>
                    <a:pt x="198" y="920"/>
                    <a:pt x="48" y="952"/>
                    <a:pt x="0" y="9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7" name="Freeform 17"/>
            <p:cNvSpPr>
              <a:spLocks/>
            </p:cNvSpPr>
            <p:nvPr/>
          </p:nvSpPr>
          <p:spPr bwMode="auto">
            <a:xfrm>
              <a:off x="2332" y="2073"/>
              <a:ext cx="263" cy="1757"/>
            </a:xfrm>
            <a:custGeom>
              <a:avLst/>
              <a:gdLst>
                <a:gd name="T0" fmla="*/ 24847 w 207"/>
                <a:gd name="T1" fmla="*/ 0 h 1374"/>
                <a:gd name="T2" fmla="*/ 12568 w 207"/>
                <a:gd name="T3" fmla="*/ 30792 h 1374"/>
                <a:gd name="T4" fmla="*/ 7626 w 207"/>
                <a:gd name="T5" fmla="*/ 61114 h 1374"/>
                <a:gd name="T6" fmla="*/ 0 w 207"/>
                <a:gd name="T7" fmla="*/ 187823 h 13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" h="1374">
                  <a:moveTo>
                    <a:pt x="207" y="0"/>
                  </a:moveTo>
                  <a:cubicBezTo>
                    <a:pt x="190" y="37"/>
                    <a:pt x="129" y="144"/>
                    <a:pt x="105" y="225"/>
                  </a:cubicBezTo>
                  <a:cubicBezTo>
                    <a:pt x="85" y="300"/>
                    <a:pt x="80" y="256"/>
                    <a:pt x="63" y="447"/>
                  </a:cubicBezTo>
                  <a:cubicBezTo>
                    <a:pt x="46" y="638"/>
                    <a:pt x="13" y="1181"/>
                    <a:pt x="0" y="1374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8" name="Freeform 18"/>
            <p:cNvSpPr>
              <a:spLocks/>
            </p:cNvSpPr>
            <p:nvPr/>
          </p:nvSpPr>
          <p:spPr bwMode="auto">
            <a:xfrm>
              <a:off x="1327" y="1305"/>
              <a:ext cx="522" cy="443"/>
            </a:xfrm>
            <a:custGeom>
              <a:avLst/>
              <a:gdLst>
                <a:gd name="T0" fmla="*/ 42796 w 411"/>
                <a:gd name="T1" fmla="*/ 1412 h 347"/>
                <a:gd name="T2" fmla="*/ 37131 w 411"/>
                <a:gd name="T3" fmla="*/ 9695 h 347"/>
                <a:gd name="T4" fmla="*/ 30602 w 411"/>
                <a:gd name="T5" fmla="*/ 13548 h 347"/>
                <a:gd name="T6" fmla="*/ 21636 w 411"/>
                <a:gd name="T7" fmla="*/ 15661 h 347"/>
                <a:gd name="T8" fmla="*/ 13519 w 411"/>
                <a:gd name="T9" fmla="*/ 16036 h 347"/>
                <a:gd name="T10" fmla="*/ 2399 w 411"/>
                <a:gd name="T11" fmla="*/ 12821 h 347"/>
                <a:gd name="T12" fmla="*/ 1024 w 411"/>
                <a:gd name="T13" fmla="*/ 17225 h 347"/>
                <a:gd name="T14" fmla="*/ 8017 w 411"/>
                <a:gd name="T15" fmla="*/ 35841 h 347"/>
                <a:gd name="T16" fmla="*/ 25266 w 411"/>
                <a:gd name="T17" fmla="*/ 44974 h 347"/>
                <a:gd name="T18" fmla="*/ 38530 w 411"/>
                <a:gd name="T19" fmla="*/ 41711 h 347"/>
                <a:gd name="T20" fmla="*/ 45977 w 411"/>
                <a:gd name="T21" fmla="*/ 32333 h 347"/>
                <a:gd name="T22" fmla="*/ 48533 w 411"/>
                <a:gd name="T23" fmla="*/ 17627 h 347"/>
                <a:gd name="T24" fmla="*/ 42796 w 411"/>
                <a:gd name="T25" fmla="*/ 1412 h 3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1" h="347">
                  <a:moveTo>
                    <a:pt x="359" y="10"/>
                  </a:moveTo>
                  <a:cubicBezTo>
                    <a:pt x="343" y="0"/>
                    <a:pt x="328" y="57"/>
                    <a:pt x="311" y="73"/>
                  </a:cubicBezTo>
                  <a:cubicBezTo>
                    <a:pt x="294" y="89"/>
                    <a:pt x="278" y="96"/>
                    <a:pt x="257" y="103"/>
                  </a:cubicBezTo>
                  <a:cubicBezTo>
                    <a:pt x="236" y="110"/>
                    <a:pt x="206" y="115"/>
                    <a:pt x="182" y="118"/>
                  </a:cubicBezTo>
                  <a:cubicBezTo>
                    <a:pt x="158" y="121"/>
                    <a:pt x="140" y="124"/>
                    <a:pt x="113" y="121"/>
                  </a:cubicBezTo>
                  <a:cubicBezTo>
                    <a:pt x="86" y="118"/>
                    <a:pt x="37" y="96"/>
                    <a:pt x="20" y="97"/>
                  </a:cubicBezTo>
                  <a:cubicBezTo>
                    <a:pt x="3" y="98"/>
                    <a:pt x="0" y="101"/>
                    <a:pt x="8" y="130"/>
                  </a:cubicBezTo>
                  <a:cubicBezTo>
                    <a:pt x="16" y="159"/>
                    <a:pt x="34" y="236"/>
                    <a:pt x="68" y="271"/>
                  </a:cubicBezTo>
                  <a:cubicBezTo>
                    <a:pt x="102" y="306"/>
                    <a:pt x="170" y="333"/>
                    <a:pt x="212" y="340"/>
                  </a:cubicBezTo>
                  <a:cubicBezTo>
                    <a:pt x="254" y="347"/>
                    <a:pt x="294" y="332"/>
                    <a:pt x="323" y="316"/>
                  </a:cubicBezTo>
                  <a:cubicBezTo>
                    <a:pt x="352" y="300"/>
                    <a:pt x="372" y="274"/>
                    <a:pt x="386" y="244"/>
                  </a:cubicBezTo>
                  <a:cubicBezTo>
                    <a:pt x="400" y="214"/>
                    <a:pt x="411" y="172"/>
                    <a:pt x="407" y="133"/>
                  </a:cubicBezTo>
                  <a:cubicBezTo>
                    <a:pt x="403" y="94"/>
                    <a:pt x="375" y="20"/>
                    <a:pt x="359" y="10"/>
                  </a:cubicBezTo>
                  <a:close/>
                </a:path>
              </a:pathLst>
            </a:custGeom>
            <a:solidFill>
              <a:srgbClr val="DDDDDD"/>
            </a:soli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9249" name="Group 19"/>
            <p:cNvGrpSpPr>
              <a:grpSpLocks/>
            </p:cNvGrpSpPr>
            <p:nvPr/>
          </p:nvGrpSpPr>
          <p:grpSpPr bwMode="auto">
            <a:xfrm>
              <a:off x="340" y="1037"/>
              <a:ext cx="1380" cy="2709"/>
              <a:chOff x="340" y="1037"/>
              <a:chExt cx="1380" cy="2709"/>
            </a:xfrm>
          </p:grpSpPr>
          <p:sp>
            <p:nvSpPr>
              <p:cNvPr id="9251" name="Freeform 20"/>
              <p:cNvSpPr>
                <a:spLocks/>
              </p:cNvSpPr>
              <p:nvPr/>
            </p:nvSpPr>
            <p:spPr bwMode="auto">
              <a:xfrm>
                <a:off x="500" y="1404"/>
                <a:ext cx="1220" cy="2219"/>
              </a:xfrm>
              <a:custGeom>
                <a:avLst/>
                <a:gdLst>
                  <a:gd name="T0" fmla="*/ 103412 w 960"/>
                  <a:gd name="T1" fmla="*/ 1872 h 1735"/>
                  <a:gd name="T2" fmla="*/ 101265 w 960"/>
                  <a:gd name="T3" fmla="*/ 2169 h 1735"/>
                  <a:gd name="T4" fmla="*/ 107331 w 960"/>
                  <a:gd name="T5" fmla="*/ 20448 h 1735"/>
                  <a:gd name="T6" fmla="*/ 107707 w 960"/>
                  <a:gd name="T7" fmla="*/ 35854 h 1735"/>
                  <a:gd name="T8" fmla="*/ 103244 w 960"/>
                  <a:gd name="T9" fmla="*/ 43207 h 1735"/>
                  <a:gd name="T10" fmla="*/ 89506 w 960"/>
                  <a:gd name="T11" fmla="*/ 44582 h 1735"/>
                  <a:gd name="T12" fmla="*/ 73604 w 960"/>
                  <a:gd name="T13" fmla="*/ 39673 h 1735"/>
                  <a:gd name="T14" fmla="*/ 56602 w 960"/>
                  <a:gd name="T15" fmla="*/ 31443 h 1735"/>
                  <a:gd name="T16" fmla="*/ 42197 w 960"/>
                  <a:gd name="T17" fmla="*/ 29540 h 1735"/>
                  <a:gd name="T18" fmla="*/ 34479 w 960"/>
                  <a:gd name="T19" fmla="*/ 32209 h 1735"/>
                  <a:gd name="T20" fmla="*/ 27638 w 960"/>
                  <a:gd name="T21" fmla="*/ 38751 h 1735"/>
                  <a:gd name="T22" fmla="*/ 23242 w 960"/>
                  <a:gd name="T23" fmla="*/ 49268 h 1735"/>
                  <a:gd name="T24" fmla="*/ 23242 w 960"/>
                  <a:gd name="T25" fmla="*/ 71630 h 1735"/>
                  <a:gd name="T26" fmla="*/ 22414 w 960"/>
                  <a:gd name="T27" fmla="*/ 86054 h 1735"/>
                  <a:gd name="T28" fmla="*/ 18460 w 960"/>
                  <a:gd name="T29" fmla="*/ 109493 h 1735"/>
                  <a:gd name="T30" fmla="*/ 12411 w 960"/>
                  <a:gd name="T31" fmla="*/ 134120 h 1735"/>
                  <a:gd name="T32" fmla="*/ 6340 w 960"/>
                  <a:gd name="T33" fmla="*/ 157459 h 1735"/>
                  <a:gd name="T34" fmla="*/ 4335 w 960"/>
                  <a:gd name="T35" fmla="*/ 177024 h 1735"/>
                  <a:gd name="T36" fmla="*/ 3926 w 960"/>
                  <a:gd name="T37" fmla="*/ 195248 h 1735"/>
                  <a:gd name="T38" fmla="*/ 3089 w 960"/>
                  <a:gd name="T39" fmla="*/ 209439 h 1735"/>
                  <a:gd name="T40" fmla="*/ 1901 w 960"/>
                  <a:gd name="T41" fmla="*/ 223229 h 1735"/>
                  <a:gd name="T42" fmla="*/ 1901 w 960"/>
                  <a:gd name="T43" fmla="*/ 235896 h 1735"/>
                  <a:gd name="T44" fmla="*/ 13308 w 960"/>
                  <a:gd name="T45" fmla="*/ 235515 h 1735"/>
                  <a:gd name="T46" fmla="*/ 12890 w 960"/>
                  <a:gd name="T47" fmla="*/ 214861 h 1735"/>
                  <a:gd name="T48" fmla="*/ 10819 w 960"/>
                  <a:gd name="T49" fmla="*/ 187475 h 1735"/>
                  <a:gd name="T50" fmla="*/ 12411 w 960"/>
                  <a:gd name="T51" fmla="*/ 163757 h 1735"/>
                  <a:gd name="T52" fmla="*/ 18460 w 960"/>
                  <a:gd name="T53" fmla="*/ 139099 h 1735"/>
                  <a:gd name="T54" fmla="*/ 24549 w 960"/>
                  <a:gd name="T55" fmla="*/ 113977 h 1735"/>
                  <a:gd name="T56" fmla="*/ 28484 w 960"/>
                  <a:gd name="T57" fmla="*/ 91235 h 1735"/>
                  <a:gd name="T58" fmla="*/ 30048 w 960"/>
                  <a:gd name="T59" fmla="*/ 67383 h 1735"/>
                  <a:gd name="T60" fmla="*/ 30614 w 960"/>
                  <a:gd name="T61" fmla="*/ 50574 h 1735"/>
                  <a:gd name="T62" fmla="*/ 34807 w 960"/>
                  <a:gd name="T63" fmla="*/ 39978 h 1735"/>
                  <a:gd name="T64" fmla="*/ 46275 w 960"/>
                  <a:gd name="T65" fmla="*/ 36394 h 1735"/>
                  <a:gd name="T66" fmla="*/ 63458 w 960"/>
                  <a:gd name="T67" fmla="*/ 42777 h 1735"/>
                  <a:gd name="T68" fmla="*/ 80328 w 960"/>
                  <a:gd name="T69" fmla="*/ 50087 h 1735"/>
                  <a:gd name="T70" fmla="*/ 93191 w 960"/>
                  <a:gd name="T71" fmla="*/ 51432 h 1735"/>
                  <a:gd name="T72" fmla="*/ 106861 w 960"/>
                  <a:gd name="T73" fmla="*/ 50087 h 1735"/>
                  <a:gd name="T74" fmla="*/ 114601 w 960"/>
                  <a:gd name="T75" fmla="*/ 39162 h 1735"/>
                  <a:gd name="T76" fmla="*/ 114601 w 960"/>
                  <a:gd name="T77" fmla="*/ 24585 h 1735"/>
                  <a:gd name="T78" fmla="*/ 111756 w 960"/>
                  <a:gd name="T79" fmla="*/ 11787 h 1735"/>
                  <a:gd name="T80" fmla="*/ 107331 w 960"/>
                  <a:gd name="T81" fmla="*/ 1599 h 1735"/>
                  <a:gd name="T82" fmla="*/ 103412 w 960"/>
                  <a:gd name="T83" fmla="*/ 1872 h 173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60" h="1735">
                    <a:moveTo>
                      <a:pt x="857" y="14"/>
                    </a:moveTo>
                    <a:lnTo>
                      <a:pt x="839" y="16"/>
                    </a:lnTo>
                    <a:cubicBezTo>
                      <a:pt x="844" y="39"/>
                      <a:pt x="880" y="108"/>
                      <a:pt x="889" y="149"/>
                    </a:cubicBezTo>
                    <a:cubicBezTo>
                      <a:pt x="898" y="190"/>
                      <a:pt x="898" y="234"/>
                      <a:pt x="892" y="262"/>
                    </a:cubicBezTo>
                    <a:cubicBezTo>
                      <a:pt x="886" y="290"/>
                      <a:pt x="880" y="305"/>
                      <a:pt x="855" y="315"/>
                    </a:cubicBezTo>
                    <a:cubicBezTo>
                      <a:pt x="830" y="325"/>
                      <a:pt x="783" y="329"/>
                      <a:pt x="742" y="325"/>
                    </a:cubicBezTo>
                    <a:cubicBezTo>
                      <a:pt x="701" y="321"/>
                      <a:pt x="654" y="305"/>
                      <a:pt x="609" y="289"/>
                    </a:cubicBezTo>
                    <a:cubicBezTo>
                      <a:pt x="564" y="273"/>
                      <a:pt x="512" y="241"/>
                      <a:pt x="469" y="229"/>
                    </a:cubicBezTo>
                    <a:cubicBezTo>
                      <a:pt x="426" y="217"/>
                      <a:pt x="379" y="214"/>
                      <a:pt x="349" y="215"/>
                    </a:cubicBezTo>
                    <a:cubicBezTo>
                      <a:pt x="319" y="216"/>
                      <a:pt x="306" y="224"/>
                      <a:pt x="286" y="235"/>
                    </a:cubicBezTo>
                    <a:cubicBezTo>
                      <a:pt x="266" y="246"/>
                      <a:pt x="244" y="261"/>
                      <a:pt x="229" y="282"/>
                    </a:cubicBezTo>
                    <a:cubicBezTo>
                      <a:pt x="214" y="303"/>
                      <a:pt x="199" y="319"/>
                      <a:pt x="193" y="359"/>
                    </a:cubicBezTo>
                    <a:cubicBezTo>
                      <a:pt x="187" y="399"/>
                      <a:pt x="194" y="477"/>
                      <a:pt x="193" y="522"/>
                    </a:cubicBezTo>
                    <a:cubicBezTo>
                      <a:pt x="192" y="567"/>
                      <a:pt x="193" y="582"/>
                      <a:pt x="186" y="628"/>
                    </a:cubicBezTo>
                    <a:cubicBezTo>
                      <a:pt x="179" y="674"/>
                      <a:pt x="167" y="740"/>
                      <a:pt x="153" y="798"/>
                    </a:cubicBezTo>
                    <a:cubicBezTo>
                      <a:pt x="139" y="856"/>
                      <a:pt x="120" y="920"/>
                      <a:pt x="103" y="978"/>
                    </a:cubicBezTo>
                    <a:cubicBezTo>
                      <a:pt x="86" y="1036"/>
                      <a:pt x="64" y="1096"/>
                      <a:pt x="53" y="1148"/>
                    </a:cubicBezTo>
                    <a:cubicBezTo>
                      <a:pt x="42" y="1200"/>
                      <a:pt x="39" y="1245"/>
                      <a:pt x="36" y="1291"/>
                    </a:cubicBezTo>
                    <a:cubicBezTo>
                      <a:pt x="33" y="1337"/>
                      <a:pt x="35" y="1385"/>
                      <a:pt x="33" y="1424"/>
                    </a:cubicBezTo>
                    <a:cubicBezTo>
                      <a:pt x="31" y="1463"/>
                      <a:pt x="29" y="1493"/>
                      <a:pt x="26" y="1527"/>
                    </a:cubicBezTo>
                    <a:cubicBezTo>
                      <a:pt x="23" y="1561"/>
                      <a:pt x="18" y="1595"/>
                      <a:pt x="16" y="1627"/>
                    </a:cubicBezTo>
                    <a:cubicBezTo>
                      <a:pt x="14" y="1659"/>
                      <a:pt x="0" y="1705"/>
                      <a:pt x="16" y="1720"/>
                    </a:cubicBezTo>
                    <a:cubicBezTo>
                      <a:pt x="32" y="1735"/>
                      <a:pt x="66" y="1730"/>
                      <a:pt x="110" y="1717"/>
                    </a:cubicBezTo>
                    <a:cubicBezTo>
                      <a:pt x="120" y="1713"/>
                      <a:pt x="109" y="1625"/>
                      <a:pt x="106" y="1567"/>
                    </a:cubicBezTo>
                    <a:cubicBezTo>
                      <a:pt x="103" y="1509"/>
                      <a:pt x="90" y="1429"/>
                      <a:pt x="90" y="1367"/>
                    </a:cubicBezTo>
                    <a:cubicBezTo>
                      <a:pt x="90" y="1305"/>
                      <a:pt x="93" y="1253"/>
                      <a:pt x="103" y="1194"/>
                    </a:cubicBezTo>
                    <a:cubicBezTo>
                      <a:pt x="113" y="1135"/>
                      <a:pt x="136" y="1075"/>
                      <a:pt x="153" y="1014"/>
                    </a:cubicBezTo>
                    <a:cubicBezTo>
                      <a:pt x="170" y="953"/>
                      <a:pt x="189" y="889"/>
                      <a:pt x="203" y="831"/>
                    </a:cubicBezTo>
                    <a:cubicBezTo>
                      <a:pt x="217" y="773"/>
                      <a:pt x="228" y="721"/>
                      <a:pt x="236" y="665"/>
                    </a:cubicBezTo>
                    <a:cubicBezTo>
                      <a:pt x="244" y="609"/>
                      <a:pt x="246" y="541"/>
                      <a:pt x="249" y="492"/>
                    </a:cubicBezTo>
                    <a:cubicBezTo>
                      <a:pt x="252" y="443"/>
                      <a:pt x="246" y="402"/>
                      <a:pt x="253" y="369"/>
                    </a:cubicBezTo>
                    <a:cubicBezTo>
                      <a:pt x="260" y="336"/>
                      <a:pt x="267" y="309"/>
                      <a:pt x="289" y="292"/>
                    </a:cubicBezTo>
                    <a:cubicBezTo>
                      <a:pt x="311" y="275"/>
                      <a:pt x="344" y="262"/>
                      <a:pt x="383" y="265"/>
                    </a:cubicBezTo>
                    <a:cubicBezTo>
                      <a:pt x="422" y="268"/>
                      <a:pt x="479" y="295"/>
                      <a:pt x="526" y="312"/>
                    </a:cubicBezTo>
                    <a:cubicBezTo>
                      <a:pt x="573" y="329"/>
                      <a:pt x="625" y="354"/>
                      <a:pt x="666" y="365"/>
                    </a:cubicBezTo>
                    <a:cubicBezTo>
                      <a:pt x="707" y="376"/>
                      <a:pt x="736" y="375"/>
                      <a:pt x="772" y="375"/>
                    </a:cubicBezTo>
                    <a:cubicBezTo>
                      <a:pt x="808" y="375"/>
                      <a:pt x="856" y="380"/>
                      <a:pt x="885" y="365"/>
                    </a:cubicBezTo>
                    <a:cubicBezTo>
                      <a:pt x="914" y="350"/>
                      <a:pt x="938" y="316"/>
                      <a:pt x="949" y="285"/>
                    </a:cubicBezTo>
                    <a:cubicBezTo>
                      <a:pt x="960" y="254"/>
                      <a:pt x="953" y="212"/>
                      <a:pt x="949" y="179"/>
                    </a:cubicBezTo>
                    <a:cubicBezTo>
                      <a:pt x="945" y="146"/>
                      <a:pt x="935" y="114"/>
                      <a:pt x="925" y="86"/>
                    </a:cubicBezTo>
                    <a:cubicBezTo>
                      <a:pt x="915" y="58"/>
                      <a:pt x="900" y="24"/>
                      <a:pt x="889" y="12"/>
                    </a:cubicBezTo>
                    <a:cubicBezTo>
                      <a:pt x="878" y="0"/>
                      <a:pt x="867" y="7"/>
                      <a:pt x="857" y="14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252" name="Oval 21"/>
              <p:cNvSpPr>
                <a:spLocks noChangeArrowheads="1"/>
              </p:cNvSpPr>
              <p:nvPr/>
            </p:nvSpPr>
            <p:spPr bwMode="auto">
              <a:xfrm rot="-1807223">
                <a:off x="1397" y="1205"/>
                <a:ext cx="289" cy="232"/>
              </a:xfrm>
              <a:prstGeom prst="ellipse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9253" name="Freeform 22"/>
              <p:cNvSpPr>
                <a:spLocks/>
              </p:cNvSpPr>
              <p:nvPr/>
            </p:nvSpPr>
            <p:spPr bwMode="auto">
              <a:xfrm>
                <a:off x="1341" y="1037"/>
                <a:ext cx="177" cy="212"/>
              </a:xfrm>
              <a:custGeom>
                <a:avLst/>
                <a:gdLst>
                  <a:gd name="T0" fmla="*/ 16644 w 139"/>
                  <a:gd name="T1" fmla="*/ 18241 h 166"/>
                  <a:gd name="T2" fmla="*/ 7984 w 139"/>
                  <a:gd name="T3" fmla="*/ 2964 h 166"/>
                  <a:gd name="T4" fmla="*/ 2815 w 139"/>
                  <a:gd name="T5" fmla="*/ 872 h 166"/>
                  <a:gd name="T6" fmla="*/ 1388 w 139"/>
                  <a:gd name="T7" fmla="*/ 5098 h 166"/>
                  <a:gd name="T8" fmla="*/ 11081 w 139"/>
                  <a:gd name="T9" fmla="*/ 22120 h 166"/>
                  <a:gd name="T10" fmla="*/ 16644 w 139"/>
                  <a:gd name="T11" fmla="*/ 18241 h 1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9" h="166">
                    <a:moveTo>
                      <a:pt x="133" y="137"/>
                    </a:moveTo>
                    <a:cubicBezTo>
                      <a:pt x="139" y="113"/>
                      <a:pt x="82" y="44"/>
                      <a:pt x="64" y="22"/>
                    </a:cubicBezTo>
                    <a:cubicBezTo>
                      <a:pt x="46" y="0"/>
                      <a:pt x="31" y="3"/>
                      <a:pt x="22" y="6"/>
                    </a:cubicBezTo>
                    <a:cubicBezTo>
                      <a:pt x="13" y="9"/>
                      <a:pt x="0" y="11"/>
                      <a:pt x="11" y="38"/>
                    </a:cubicBezTo>
                    <a:cubicBezTo>
                      <a:pt x="22" y="65"/>
                      <a:pt x="62" y="164"/>
                      <a:pt x="88" y="166"/>
                    </a:cubicBezTo>
                    <a:cubicBezTo>
                      <a:pt x="115" y="166"/>
                      <a:pt x="128" y="154"/>
                      <a:pt x="133" y="137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254" name="Oval 23"/>
              <p:cNvSpPr>
                <a:spLocks noChangeArrowheads="1"/>
              </p:cNvSpPr>
              <p:nvPr/>
            </p:nvSpPr>
            <p:spPr bwMode="auto">
              <a:xfrm rot="-1106097">
                <a:off x="1377" y="1069"/>
                <a:ext cx="56" cy="63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9255" name="Rectangle 24"/>
              <p:cNvSpPr>
                <a:spLocks noChangeArrowheads="1"/>
              </p:cNvSpPr>
              <p:nvPr/>
            </p:nvSpPr>
            <p:spPr bwMode="auto">
              <a:xfrm>
                <a:off x="513" y="3598"/>
                <a:ext cx="127" cy="148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9256" name="Rectangle 25"/>
              <p:cNvSpPr>
                <a:spLocks noChangeArrowheads="1"/>
              </p:cNvSpPr>
              <p:nvPr/>
            </p:nvSpPr>
            <p:spPr bwMode="auto">
              <a:xfrm>
                <a:off x="546" y="3639"/>
                <a:ext cx="56" cy="87"/>
              </a:xfrm>
              <a:prstGeom prst="rect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9257" name="Freeform 26"/>
              <p:cNvSpPr>
                <a:spLocks/>
              </p:cNvSpPr>
              <p:nvPr/>
            </p:nvSpPr>
            <p:spPr bwMode="auto">
              <a:xfrm>
                <a:off x="358" y="3222"/>
                <a:ext cx="193" cy="344"/>
              </a:xfrm>
              <a:custGeom>
                <a:avLst/>
                <a:gdLst>
                  <a:gd name="T0" fmla="*/ 18038 w 152"/>
                  <a:gd name="T1" fmla="*/ 0 h 269"/>
                  <a:gd name="T2" fmla="*/ 16884 w 152"/>
                  <a:gd name="T3" fmla="*/ 1439 h 269"/>
                  <a:gd name="T4" fmla="*/ 13985 w 152"/>
                  <a:gd name="T5" fmla="*/ 9315 h 269"/>
                  <a:gd name="T6" fmla="*/ 6911 w 152"/>
                  <a:gd name="T7" fmla="*/ 17618 h 269"/>
                  <a:gd name="T8" fmla="*/ 2659 w 152"/>
                  <a:gd name="T9" fmla="*/ 26378 h 269"/>
                  <a:gd name="T10" fmla="*/ 500 w 152"/>
                  <a:gd name="T11" fmla="*/ 34241 h 269"/>
                  <a:gd name="T12" fmla="*/ 500 w 152"/>
                  <a:gd name="T13" fmla="*/ 36350 h 269"/>
                  <a:gd name="T14" fmla="*/ 3498 w 152"/>
                  <a:gd name="T15" fmla="*/ 36147 h 269"/>
                  <a:gd name="T16" fmla="*/ 3376 w 152"/>
                  <a:gd name="T17" fmla="*/ 32300 h 269"/>
                  <a:gd name="T18" fmla="*/ 5640 w 152"/>
                  <a:gd name="T19" fmla="*/ 24092 h 269"/>
                  <a:gd name="T20" fmla="*/ 8775 w 152"/>
                  <a:gd name="T21" fmla="*/ 18839 h 269"/>
                  <a:gd name="T22" fmla="*/ 12568 w 152"/>
                  <a:gd name="T23" fmla="*/ 15284 h 269"/>
                  <a:gd name="T24" fmla="*/ 15445 w 152"/>
                  <a:gd name="T25" fmla="*/ 11752 h 269"/>
                  <a:gd name="T26" fmla="*/ 16355 w 152"/>
                  <a:gd name="T27" fmla="*/ 10106 h 269"/>
                  <a:gd name="T28" fmla="*/ 18038 w 152"/>
                  <a:gd name="T29" fmla="*/ 0 h 2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52" h="269">
                    <a:moveTo>
                      <a:pt x="152" y="0"/>
                    </a:moveTo>
                    <a:lnTo>
                      <a:pt x="142" y="10"/>
                    </a:lnTo>
                    <a:cubicBezTo>
                      <a:pt x="136" y="21"/>
                      <a:pt x="132" y="48"/>
                      <a:pt x="118" y="68"/>
                    </a:cubicBezTo>
                    <a:cubicBezTo>
                      <a:pt x="104" y="88"/>
                      <a:pt x="74" y="107"/>
                      <a:pt x="58" y="128"/>
                    </a:cubicBezTo>
                    <a:cubicBezTo>
                      <a:pt x="42" y="149"/>
                      <a:pt x="31" y="172"/>
                      <a:pt x="22" y="192"/>
                    </a:cubicBezTo>
                    <a:cubicBezTo>
                      <a:pt x="13" y="212"/>
                      <a:pt x="7" y="238"/>
                      <a:pt x="4" y="250"/>
                    </a:cubicBezTo>
                    <a:cubicBezTo>
                      <a:pt x="1" y="262"/>
                      <a:pt x="0" y="264"/>
                      <a:pt x="4" y="266"/>
                    </a:cubicBezTo>
                    <a:cubicBezTo>
                      <a:pt x="8" y="268"/>
                      <a:pt x="26" y="269"/>
                      <a:pt x="30" y="264"/>
                    </a:cubicBezTo>
                    <a:cubicBezTo>
                      <a:pt x="34" y="259"/>
                      <a:pt x="25" y="251"/>
                      <a:pt x="28" y="236"/>
                    </a:cubicBezTo>
                    <a:cubicBezTo>
                      <a:pt x="31" y="221"/>
                      <a:pt x="40" y="192"/>
                      <a:pt x="48" y="176"/>
                    </a:cubicBezTo>
                    <a:cubicBezTo>
                      <a:pt x="56" y="160"/>
                      <a:pt x="64" y="149"/>
                      <a:pt x="74" y="138"/>
                    </a:cubicBezTo>
                    <a:cubicBezTo>
                      <a:pt x="84" y="127"/>
                      <a:pt x="97" y="121"/>
                      <a:pt x="106" y="112"/>
                    </a:cubicBezTo>
                    <a:cubicBezTo>
                      <a:pt x="115" y="103"/>
                      <a:pt x="125" y="92"/>
                      <a:pt x="130" y="86"/>
                    </a:cubicBezTo>
                    <a:cubicBezTo>
                      <a:pt x="135" y="80"/>
                      <a:pt x="134" y="88"/>
                      <a:pt x="138" y="74"/>
                    </a:cubicBezTo>
                    <a:cubicBezTo>
                      <a:pt x="142" y="60"/>
                      <a:pt x="147" y="30"/>
                      <a:pt x="152" y="0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258" name="Rectangle 27"/>
              <p:cNvSpPr>
                <a:spLocks noChangeArrowheads="1"/>
              </p:cNvSpPr>
              <p:nvPr/>
            </p:nvSpPr>
            <p:spPr bwMode="auto">
              <a:xfrm>
                <a:off x="340" y="3552"/>
                <a:ext cx="74" cy="99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</p:grpSp>
        <p:sp>
          <p:nvSpPr>
            <p:cNvPr id="9250" name="Freeform 28"/>
            <p:cNvSpPr>
              <a:spLocks/>
            </p:cNvSpPr>
            <p:nvPr/>
          </p:nvSpPr>
          <p:spPr bwMode="auto">
            <a:xfrm>
              <a:off x="1308" y="1428"/>
              <a:ext cx="562" cy="1141"/>
            </a:xfrm>
            <a:custGeom>
              <a:avLst/>
              <a:gdLst>
                <a:gd name="T0" fmla="*/ 35008 w 442"/>
                <a:gd name="T1" fmla="*/ 6901 h 893"/>
                <a:gd name="T2" fmla="*/ 41915 w 442"/>
                <a:gd name="T3" fmla="*/ 1823 h 893"/>
                <a:gd name="T4" fmla="*/ 50323 w 442"/>
                <a:gd name="T5" fmla="*/ 887 h 893"/>
                <a:gd name="T6" fmla="*/ 53623 w 442"/>
                <a:gd name="T7" fmla="*/ 7383 h 893"/>
                <a:gd name="T8" fmla="*/ 51871 w 442"/>
                <a:gd name="T9" fmla="*/ 28746 h 893"/>
                <a:gd name="T10" fmla="*/ 41280 w 442"/>
                <a:gd name="T11" fmla="*/ 49770 h 893"/>
                <a:gd name="T12" fmla="*/ 23351 w 442"/>
                <a:gd name="T13" fmla="*/ 61040 h 893"/>
                <a:gd name="T14" fmla="*/ 8267 w 442"/>
                <a:gd name="T15" fmla="*/ 60192 h 893"/>
                <a:gd name="T16" fmla="*/ 2776 w 442"/>
                <a:gd name="T17" fmla="*/ 62640 h 893"/>
                <a:gd name="T18" fmla="*/ 2776 w 442"/>
                <a:gd name="T19" fmla="*/ 67877 h 893"/>
                <a:gd name="T20" fmla="*/ 9790 w 442"/>
                <a:gd name="T21" fmla="*/ 81252 h 893"/>
                <a:gd name="T22" fmla="*/ 14143 w 442"/>
                <a:gd name="T23" fmla="*/ 90529 h 893"/>
                <a:gd name="T24" fmla="*/ 15608 w 442"/>
                <a:gd name="T25" fmla="*/ 104185 h 893"/>
                <a:gd name="T26" fmla="*/ 13796 w 442"/>
                <a:gd name="T27" fmla="*/ 117524 h 893"/>
                <a:gd name="T28" fmla="*/ 8267 w 442"/>
                <a:gd name="T29" fmla="*/ 119529 h 893"/>
                <a:gd name="T30" fmla="*/ 4604 w 442"/>
                <a:gd name="T31" fmla="*/ 118305 h 893"/>
                <a:gd name="T32" fmla="*/ 7544 w 442"/>
                <a:gd name="T33" fmla="*/ 117524 h 893"/>
                <a:gd name="T34" fmla="*/ 11630 w 442"/>
                <a:gd name="T35" fmla="*/ 116307 h 893"/>
                <a:gd name="T36" fmla="*/ 13796 w 442"/>
                <a:gd name="T37" fmla="*/ 106154 h 893"/>
                <a:gd name="T38" fmla="*/ 12011 w 442"/>
                <a:gd name="T39" fmla="*/ 90131 h 893"/>
                <a:gd name="T40" fmla="*/ 6116 w 442"/>
                <a:gd name="T41" fmla="*/ 79220 h 893"/>
                <a:gd name="T42" fmla="*/ 2434 w 442"/>
                <a:gd name="T43" fmla="*/ 71988 h 893"/>
                <a:gd name="T44" fmla="*/ 315 w 442"/>
                <a:gd name="T45" fmla="*/ 64735 h 893"/>
                <a:gd name="T46" fmla="*/ 3530 w 442"/>
                <a:gd name="T47" fmla="*/ 58209 h 893"/>
                <a:gd name="T48" fmla="*/ 15272 w 442"/>
                <a:gd name="T49" fmla="*/ 59032 h 893"/>
                <a:gd name="T50" fmla="*/ 27310 w 442"/>
                <a:gd name="T51" fmla="*/ 57551 h 893"/>
                <a:gd name="T52" fmla="*/ 37557 w 442"/>
                <a:gd name="T53" fmla="*/ 49308 h 893"/>
                <a:gd name="T54" fmla="*/ 45264 w 442"/>
                <a:gd name="T55" fmla="*/ 38837 h 893"/>
                <a:gd name="T56" fmla="*/ 51159 w 442"/>
                <a:gd name="T57" fmla="*/ 22308 h 893"/>
                <a:gd name="T58" fmla="*/ 51534 w 442"/>
                <a:gd name="T59" fmla="*/ 13034 h 893"/>
                <a:gd name="T60" fmla="*/ 50753 w 442"/>
                <a:gd name="T61" fmla="*/ 4167 h 893"/>
                <a:gd name="T62" fmla="*/ 45673 w 442"/>
                <a:gd name="T63" fmla="*/ 2552 h 893"/>
                <a:gd name="T64" fmla="*/ 39474 w 442"/>
                <a:gd name="T65" fmla="*/ 6207 h 893"/>
                <a:gd name="T66" fmla="*/ 35800 w 442"/>
                <a:gd name="T67" fmla="*/ 9082 h 893"/>
                <a:gd name="T68" fmla="*/ 35008 w 442"/>
                <a:gd name="T69" fmla="*/ 6901 h 89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2" h="893">
                  <a:moveTo>
                    <a:pt x="287" y="52"/>
                  </a:moveTo>
                  <a:cubicBezTo>
                    <a:pt x="295" y="43"/>
                    <a:pt x="323" y="20"/>
                    <a:pt x="344" y="13"/>
                  </a:cubicBezTo>
                  <a:cubicBezTo>
                    <a:pt x="365" y="6"/>
                    <a:pt x="397" y="0"/>
                    <a:pt x="413" y="7"/>
                  </a:cubicBezTo>
                  <a:cubicBezTo>
                    <a:pt x="429" y="14"/>
                    <a:pt x="438" y="21"/>
                    <a:pt x="440" y="55"/>
                  </a:cubicBezTo>
                  <a:cubicBezTo>
                    <a:pt x="442" y="89"/>
                    <a:pt x="442" y="162"/>
                    <a:pt x="425" y="214"/>
                  </a:cubicBezTo>
                  <a:cubicBezTo>
                    <a:pt x="408" y="266"/>
                    <a:pt x="377" y="330"/>
                    <a:pt x="338" y="370"/>
                  </a:cubicBezTo>
                  <a:cubicBezTo>
                    <a:pt x="299" y="410"/>
                    <a:pt x="236" y="441"/>
                    <a:pt x="191" y="454"/>
                  </a:cubicBezTo>
                  <a:cubicBezTo>
                    <a:pt x="146" y="467"/>
                    <a:pt x="96" y="446"/>
                    <a:pt x="68" y="448"/>
                  </a:cubicBezTo>
                  <a:cubicBezTo>
                    <a:pt x="40" y="450"/>
                    <a:pt x="30" y="457"/>
                    <a:pt x="23" y="466"/>
                  </a:cubicBezTo>
                  <a:cubicBezTo>
                    <a:pt x="16" y="475"/>
                    <a:pt x="13" y="482"/>
                    <a:pt x="23" y="505"/>
                  </a:cubicBezTo>
                  <a:cubicBezTo>
                    <a:pt x="33" y="528"/>
                    <a:pt x="65" y="576"/>
                    <a:pt x="80" y="604"/>
                  </a:cubicBezTo>
                  <a:cubicBezTo>
                    <a:pt x="95" y="632"/>
                    <a:pt x="108" y="645"/>
                    <a:pt x="116" y="673"/>
                  </a:cubicBezTo>
                  <a:cubicBezTo>
                    <a:pt x="124" y="701"/>
                    <a:pt x="128" y="742"/>
                    <a:pt x="128" y="775"/>
                  </a:cubicBezTo>
                  <a:cubicBezTo>
                    <a:pt x="128" y="808"/>
                    <a:pt x="123" y="855"/>
                    <a:pt x="113" y="874"/>
                  </a:cubicBezTo>
                  <a:cubicBezTo>
                    <a:pt x="103" y="893"/>
                    <a:pt x="80" y="888"/>
                    <a:pt x="68" y="889"/>
                  </a:cubicBezTo>
                  <a:cubicBezTo>
                    <a:pt x="56" y="890"/>
                    <a:pt x="39" y="882"/>
                    <a:pt x="38" y="880"/>
                  </a:cubicBezTo>
                  <a:cubicBezTo>
                    <a:pt x="37" y="878"/>
                    <a:pt x="53" y="876"/>
                    <a:pt x="62" y="874"/>
                  </a:cubicBezTo>
                  <a:cubicBezTo>
                    <a:pt x="71" y="872"/>
                    <a:pt x="87" y="879"/>
                    <a:pt x="95" y="865"/>
                  </a:cubicBezTo>
                  <a:cubicBezTo>
                    <a:pt x="103" y="851"/>
                    <a:pt x="113" y="822"/>
                    <a:pt x="113" y="790"/>
                  </a:cubicBezTo>
                  <a:cubicBezTo>
                    <a:pt x="113" y="758"/>
                    <a:pt x="108" y="703"/>
                    <a:pt x="98" y="670"/>
                  </a:cubicBezTo>
                  <a:cubicBezTo>
                    <a:pt x="88" y="637"/>
                    <a:pt x="63" y="611"/>
                    <a:pt x="50" y="589"/>
                  </a:cubicBezTo>
                  <a:cubicBezTo>
                    <a:pt x="37" y="567"/>
                    <a:pt x="28" y="553"/>
                    <a:pt x="20" y="535"/>
                  </a:cubicBezTo>
                  <a:cubicBezTo>
                    <a:pt x="12" y="517"/>
                    <a:pt x="0" y="498"/>
                    <a:pt x="2" y="481"/>
                  </a:cubicBezTo>
                  <a:cubicBezTo>
                    <a:pt x="4" y="464"/>
                    <a:pt x="9" y="440"/>
                    <a:pt x="29" y="433"/>
                  </a:cubicBezTo>
                  <a:cubicBezTo>
                    <a:pt x="49" y="426"/>
                    <a:pt x="93" y="440"/>
                    <a:pt x="125" y="439"/>
                  </a:cubicBezTo>
                  <a:cubicBezTo>
                    <a:pt x="157" y="438"/>
                    <a:pt x="194" y="439"/>
                    <a:pt x="224" y="427"/>
                  </a:cubicBezTo>
                  <a:cubicBezTo>
                    <a:pt x="254" y="415"/>
                    <a:pt x="284" y="390"/>
                    <a:pt x="308" y="367"/>
                  </a:cubicBezTo>
                  <a:cubicBezTo>
                    <a:pt x="332" y="344"/>
                    <a:pt x="352" y="323"/>
                    <a:pt x="371" y="289"/>
                  </a:cubicBezTo>
                  <a:cubicBezTo>
                    <a:pt x="390" y="255"/>
                    <a:pt x="411" y="198"/>
                    <a:pt x="419" y="166"/>
                  </a:cubicBezTo>
                  <a:cubicBezTo>
                    <a:pt x="427" y="134"/>
                    <a:pt x="422" y="119"/>
                    <a:pt x="422" y="97"/>
                  </a:cubicBezTo>
                  <a:cubicBezTo>
                    <a:pt x="422" y="75"/>
                    <a:pt x="424" y="44"/>
                    <a:pt x="416" y="31"/>
                  </a:cubicBezTo>
                  <a:cubicBezTo>
                    <a:pt x="408" y="18"/>
                    <a:pt x="389" y="17"/>
                    <a:pt x="374" y="19"/>
                  </a:cubicBezTo>
                  <a:cubicBezTo>
                    <a:pt x="359" y="21"/>
                    <a:pt x="336" y="38"/>
                    <a:pt x="323" y="46"/>
                  </a:cubicBezTo>
                  <a:cubicBezTo>
                    <a:pt x="310" y="54"/>
                    <a:pt x="299" y="66"/>
                    <a:pt x="293" y="67"/>
                  </a:cubicBezTo>
                  <a:cubicBezTo>
                    <a:pt x="287" y="68"/>
                    <a:pt x="279" y="61"/>
                    <a:pt x="287" y="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9224" name="Group 31"/>
          <p:cNvGrpSpPr>
            <a:grpSpLocks/>
          </p:cNvGrpSpPr>
          <p:nvPr/>
        </p:nvGrpSpPr>
        <p:grpSpPr bwMode="auto">
          <a:xfrm rot="60000">
            <a:off x="1212850" y="1958975"/>
            <a:ext cx="1620838" cy="2487613"/>
            <a:chOff x="644" y="863"/>
            <a:chExt cx="1146" cy="1761"/>
          </a:xfrm>
        </p:grpSpPr>
        <p:sp>
          <p:nvSpPr>
            <p:cNvPr id="9234" name="Freeform 32"/>
            <p:cNvSpPr>
              <a:spLocks/>
            </p:cNvSpPr>
            <p:nvPr/>
          </p:nvSpPr>
          <p:spPr bwMode="auto">
            <a:xfrm>
              <a:off x="644" y="1434"/>
              <a:ext cx="994" cy="1174"/>
            </a:xfrm>
            <a:custGeom>
              <a:avLst/>
              <a:gdLst>
                <a:gd name="T0" fmla="*/ 921 w 994"/>
                <a:gd name="T1" fmla="*/ 0 h 1174"/>
                <a:gd name="T2" fmla="*/ 984 w 994"/>
                <a:gd name="T3" fmla="*/ 158 h 1174"/>
                <a:gd name="T4" fmla="*/ 984 w 994"/>
                <a:gd name="T5" fmla="*/ 302 h 1174"/>
                <a:gd name="T6" fmla="*/ 944 w 994"/>
                <a:gd name="T7" fmla="*/ 370 h 1174"/>
                <a:gd name="T8" fmla="*/ 853 w 994"/>
                <a:gd name="T9" fmla="*/ 384 h 1174"/>
                <a:gd name="T10" fmla="*/ 696 w 994"/>
                <a:gd name="T11" fmla="*/ 362 h 1174"/>
                <a:gd name="T12" fmla="*/ 540 w 994"/>
                <a:gd name="T13" fmla="*/ 298 h 1174"/>
                <a:gd name="T14" fmla="*/ 432 w 994"/>
                <a:gd name="T15" fmla="*/ 254 h 1174"/>
                <a:gd name="T16" fmla="*/ 308 w 994"/>
                <a:gd name="T17" fmla="*/ 246 h 1174"/>
                <a:gd name="T18" fmla="*/ 244 w 994"/>
                <a:gd name="T19" fmla="*/ 258 h 1174"/>
                <a:gd name="T20" fmla="*/ 181 w 994"/>
                <a:gd name="T21" fmla="*/ 291 h 1174"/>
                <a:gd name="T22" fmla="*/ 116 w 994"/>
                <a:gd name="T23" fmla="*/ 386 h 1174"/>
                <a:gd name="T24" fmla="*/ 100 w 994"/>
                <a:gd name="T25" fmla="*/ 462 h 1174"/>
                <a:gd name="T26" fmla="*/ 104 w 994"/>
                <a:gd name="T27" fmla="*/ 614 h 1174"/>
                <a:gd name="T28" fmla="*/ 96 w 994"/>
                <a:gd name="T29" fmla="*/ 790 h 1174"/>
                <a:gd name="T30" fmla="*/ 0 w 994"/>
                <a:gd name="T31" fmla="*/ 1174 h 11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94" h="1174">
                  <a:moveTo>
                    <a:pt x="921" y="0"/>
                  </a:moveTo>
                  <a:cubicBezTo>
                    <a:pt x="947" y="54"/>
                    <a:pt x="974" y="108"/>
                    <a:pt x="984" y="158"/>
                  </a:cubicBezTo>
                  <a:cubicBezTo>
                    <a:pt x="994" y="208"/>
                    <a:pt x="991" y="267"/>
                    <a:pt x="984" y="302"/>
                  </a:cubicBezTo>
                  <a:cubicBezTo>
                    <a:pt x="977" y="337"/>
                    <a:pt x="966" y="356"/>
                    <a:pt x="944" y="370"/>
                  </a:cubicBezTo>
                  <a:cubicBezTo>
                    <a:pt x="922" y="384"/>
                    <a:pt x="894" y="385"/>
                    <a:pt x="853" y="384"/>
                  </a:cubicBezTo>
                  <a:cubicBezTo>
                    <a:pt x="812" y="383"/>
                    <a:pt x="748" y="376"/>
                    <a:pt x="696" y="362"/>
                  </a:cubicBezTo>
                  <a:cubicBezTo>
                    <a:pt x="644" y="348"/>
                    <a:pt x="584" y="316"/>
                    <a:pt x="540" y="298"/>
                  </a:cubicBezTo>
                  <a:cubicBezTo>
                    <a:pt x="496" y="280"/>
                    <a:pt x="471" y="263"/>
                    <a:pt x="432" y="254"/>
                  </a:cubicBezTo>
                  <a:cubicBezTo>
                    <a:pt x="393" y="245"/>
                    <a:pt x="339" y="245"/>
                    <a:pt x="308" y="246"/>
                  </a:cubicBezTo>
                  <a:cubicBezTo>
                    <a:pt x="277" y="247"/>
                    <a:pt x="265" y="251"/>
                    <a:pt x="244" y="258"/>
                  </a:cubicBezTo>
                  <a:cubicBezTo>
                    <a:pt x="223" y="265"/>
                    <a:pt x="202" y="270"/>
                    <a:pt x="181" y="291"/>
                  </a:cubicBezTo>
                  <a:cubicBezTo>
                    <a:pt x="160" y="312"/>
                    <a:pt x="129" y="358"/>
                    <a:pt x="116" y="386"/>
                  </a:cubicBezTo>
                  <a:cubicBezTo>
                    <a:pt x="103" y="414"/>
                    <a:pt x="102" y="424"/>
                    <a:pt x="100" y="462"/>
                  </a:cubicBezTo>
                  <a:cubicBezTo>
                    <a:pt x="98" y="500"/>
                    <a:pt x="105" y="559"/>
                    <a:pt x="104" y="614"/>
                  </a:cubicBezTo>
                  <a:cubicBezTo>
                    <a:pt x="103" y="669"/>
                    <a:pt x="113" y="697"/>
                    <a:pt x="96" y="790"/>
                  </a:cubicBezTo>
                  <a:cubicBezTo>
                    <a:pt x="79" y="883"/>
                    <a:pt x="39" y="1028"/>
                    <a:pt x="0" y="1174"/>
                  </a:cubicBezTo>
                </a:path>
              </a:pathLst>
            </a:custGeom>
            <a:noFill/>
            <a:ln w="38100" cmpd="sng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5" name="Freeform 33"/>
            <p:cNvSpPr>
              <a:spLocks/>
            </p:cNvSpPr>
            <p:nvPr/>
          </p:nvSpPr>
          <p:spPr bwMode="auto">
            <a:xfrm>
              <a:off x="716" y="1434"/>
              <a:ext cx="1007" cy="1190"/>
            </a:xfrm>
            <a:custGeom>
              <a:avLst/>
              <a:gdLst>
                <a:gd name="T0" fmla="*/ 939 w 1007"/>
                <a:gd name="T1" fmla="*/ 0 h 1190"/>
                <a:gd name="T2" fmla="*/ 984 w 1007"/>
                <a:gd name="T3" fmla="*/ 158 h 1190"/>
                <a:gd name="T4" fmla="*/ 1000 w 1007"/>
                <a:gd name="T5" fmla="*/ 288 h 1190"/>
                <a:gd name="T6" fmla="*/ 944 w 1007"/>
                <a:gd name="T7" fmla="*/ 410 h 1190"/>
                <a:gd name="T8" fmla="*/ 808 w 1007"/>
                <a:gd name="T9" fmla="*/ 453 h 1190"/>
                <a:gd name="T10" fmla="*/ 672 w 1007"/>
                <a:gd name="T11" fmla="*/ 442 h 1190"/>
                <a:gd name="T12" fmla="*/ 484 w 1007"/>
                <a:gd name="T13" fmla="*/ 382 h 1190"/>
                <a:gd name="T14" fmla="*/ 300 w 1007"/>
                <a:gd name="T15" fmla="*/ 310 h 1190"/>
                <a:gd name="T16" fmla="*/ 200 w 1007"/>
                <a:gd name="T17" fmla="*/ 314 h 1190"/>
                <a:gd name="T18" fmla="*/ 128 w 1007"/>
                <a:gd name="T19" fmla="*/ 362 h 1190"/>
                <a:gd name="T20" fmla="*/ 104 w 1007"/>
                <a:gd name="T21" fmla="*/ 426 h 1190"/>
                <a:gd name="T22" fmla="*/ 100 w 1007"/>
                <a:gd name="T23" fmla="*/ 534 h 1190"/>
                <a:gd name="T24" fmla="*/ 96 w 1007"/>
                <a:gd name="T25" fmla="*/ 718 h 1190"/>
                <a:gd name="T26" fmla="*/ 80 w 1007"/>
                <a:gd name="T27" fmla="*/ 866 h 1190"/>
                <a:gd name="T28" fmla="*/ 0 w 1007"/>
                <a:gd name="T29" fmla="*/ 1190 h 11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7" h="1190">
                  <a:moveTo>
                    <a:pt x="939" y="0"/>
                  </a:moveTo>
                  <a:cubicBezTo>
                    <a:pt x="957" y="55"/>
                    <a:pt x="974" y="110"/>
                    <a:pt x="984" y="158"/>
                  </a:cubicBezTo>
                  <a:cubicBezTo>
                    <a:pt x="994" y="206"/>
                    <a:pt x="1007" y="246"/>
                    <a:pt x="1000" y="288"/>
                  </a:cubicBezTo>
                  <a:cubicBezTo>
                    <a:pt x="993" y="330"/>
                    <a:pt x="976" y="382"/>
                    <a:pt x="944" y="410"/>
                  </a:cubicBezTo>
                  <a:cubicBezTo>
                    <a:pt x="912" y="438"/>
                    <a:pt x="853" y="448"/>
                    <a:pt x="808" y="453"/>
                  </a:cubicBezTo>
                  <a:cubicBezTo>
                    <a:pt x="763" y="458"/>
                    <a:pt x="726" y="454"/>
                    <a:pt x="672" y="442"/>
                  </a:cubicBezTo>
                  <a:cubicBezTo>
                    <a:pt x="618" y="430"/>
                    <a:pt x="546" y="404"/>
                    <a:pt x="484" y="382"/>
                  </a:cubicBezTo>
                  <a:cubicBezTo>
                    <a:pt x="422" y="360"/>
                    <a:pt x="347" y="321"/>
                    <a:pt x="300" y="310"/>
                  </a:cubicBezTo>
                  <a:cubicBezTo>
                    <a:pt x="253" y="299"/>
                    <a:pt x="229" y="305"/>
                    <a:pt x="200" y="314"/>
                  </a:cubicBezTo>
                  <a:cubicBezTo>
                    <a:pt x="171" y="323"/>
                    <a:pt x="144" y="343"/>
                    <a:pt x="128" y="362"/>
                  </a:cubicBezTo>
                  <a:cubicBezTo>
                    <a:pt x="112" y="381"/>
                    <a:pt x="109" y="397"/>
                    <a:pt x="104" y="426"/>
                  </a:cubicBezTo>
                  <a:cubicBezTo>
                    <a:pt x="99" y="455"/>
                    <a:pt x="101" y="485"/>
                    <a:pt x="100" y="534"/>
                  </a:cubicBezTo>
                  <a:cubicBezTo>
                    <a:pt x="99" y="583"/>
                    <a:pt x="99" y="663"/>
                    <a:pt x="96" y="718"/>
                  </a:cubicBezTo>
                  <a:cubicBezTo>
                    <a:pt x="93" y="773"/>
                    <a:pt x="96" y="787"/>
                    <a:pt x="80" y="866"/>
                  </a:cubicBezTo>
                  <a:cubicBezTo>
                    <a:pt x="64" y="945"/>
                    <a:pt x="32" y="1067"/>
                    <a:pt x="0" y="1190"/>
                  </a:cubicBezTo>
                </a:path>
              </a:pathLst>
            </a:custGeom>
            <a:noFill/>
            <a:ln w="38100" cmpd="sng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6" name="Freeform 34"/>
            <p:cNvSpPr>
              <a:spLocks/>
            </p:cNvSpPr>
            <p:nvPr/>
          </p:nvSpPr>
          <p:spPr bwMode="auto">
            <a:xfrm>
              <a:off x="973" y="863"/>
              <a:ext cx="817" cy="597"/>
            </a:xfrm>
            <a:custGeom>
              <a:avLst/>
              <a:gdLst>
                <a:gd name="T0" fmla="*/ 587 w 817"/>
                <a:gd name="T1" fmla="*/ 585 h 597"/>
                <a:gd name="T2" fmla="*/ 403 w 817"/>
                <a:gd name="T3" fmla="*/ 577 h 597"/>
                <a:gd name="T4" fmla="*/ 167 w 817"/>
                <a:gd name="T5" fmla="*/ 465 h 597"/>
                <a:gd name="T6" fmla="*/ 27 w 817"/>
                <a:gd name="T7" fmla="*/ 293 h 597"/>
                <a:gd name="T8" fmla="*/ 7 w 817"/>
                <a:gd name="T9" fmla="*/ 165 h 597"/>
                <a:gd name="T10" fmla="*/ 63 w 817"/>
                <a:gd name="T11" fmla="*/ 57 h 597"/>
                <a:gd name="T12" fmla="*/ 227 w 817"/>
                <a:gd name="T13" fmla="*/ 5 h 597"/>
                <a:gd name="T14" fmla="*/ 431 w 817"/>
                <a:gd name="T15" fmla="*/ 29 h 597"/>
                <a:gd name="T16" fmla="*/ 643 w 817"/>
                <a:gd name="T17" fmla="*/ 133 h 597"/>
                <a:gd name="T18" fmla="*/ 779 w 817"/>
                <a:gd name="T19" fmla="*/ 289 h 597"/>
                <a:gd name="T20" fmla="*/ 803 w 817"/>
                <a:gd name="T21" fmla="*/ 445 h 597"/>
                <a:gd name="T22" fmla="*/ 695 w 817"/>
                <a:gd name="T23" fmla="*/ 573 h 5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17" h="597">
                  <a:moveTo>
                    <a:pt x="587" y="585"/>
                  </a:moveTo>
                  <a:cubicBezTo>
                    <a:pt x="556" y="586"/>
                    <a:pt x="473" y="597"/>
                    <a:pt x="403" y="577"/>
                  </a:cubicBezTo>
                  <a:cubicBezTo>
                    <a:pt x="333" y="557"/>
                    <a:pt x="230" y="512"/>
                    <a:pt x="167" y="465"/>
                  </a:cubicBezTo>
                  <a:cubicBezTo>
                    <a:pt x="104" y="418"/>
                    <a:pt x="54" y="343"/>
                    <a:pt x="27" y="293"/>
                  </a:cubicBezTo>
                  <a:cubicBezTo>
                    <a:pt x="0" y="243"/>
                    <a:pt x="1" y="204"/>
                    <a:pt x="7" y="165"/>
                  </a:cubicBezTo>
                  <a:cubicBezTo>
                    <a:pt x="13" y="126"/>
                    <a:pt x="26" y="84"/>
                    <a:pt x="63" y="57"/>
                  </a:cubicBezTo>
                  <a:cubicBezTo>
                    <a:pt x="100" y="30"/>
                    <a:pt x="166" y="10"/>
                    <a:pt x="227" y="5"/>
                  </a:cubicBezTo>
                  <a:cubicBezTo>
                    <a:pt x="288" y="0"/>
                    <a:pt x="362" y="8"/>
                    <a:pt x="431" y="29"/>
                  </a:cubicBezTo>
                  <a:cubicBezTo>
                    <a:pt x="500" y="50"/>
                    <a:pt x="585" y="90"/>
                    <a:pt x="643" y="133"/>
                  </a:cubicBezTo>
                  <a:cubicBezTo>
                    <a:pt x="701" y="176"/>
                    <a:pt x="752" y="237"/>
                    <a:pt x="779" y="289"/>
                  </a:cubicBezTo>
                  <a:cubicBezTo>
                    <a:pt x="806" y="341"/>
                    <a:pt x="817" y="398"/>
                    <a:pt x="803" y="445"/>
                  </a:cubicBezTo>
                  <a:cubicBezTo>
                    <a:pt x="789" y="492"/>
                    <a:pt x="742" y="532"/>
                    <a:pt x="695" y="573"/>
                  </a:cubicBezTo>
                </a:path>
              </a:pathLst>
            </a:custGeom>
            <a:noFill/>
            <a:ln w="38100" cmpd="sng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9225" name="Group 37"/>
          <p:cNvGrpSpPr>
            <a:grpSpLocks/>
          </p:cNvGrpSpPr>
          <p:nvPr/>
        </p:nvGrpSpPr>
        <p:grpSpPr bwMode="auto">
          <a:xfrm rot="60000">
            <a:off x="1992313" y="2573338"/>
            <a:ext cx="950912" cy="1847850"/>
            <a:chOff x="1198" y="1292"/>
            <a:chExt cx="673" cy="1309"/>
          </a:xfrm>
        </p:grpSpPr>
        <p:sp>
          <p:nvSpPr>
            <p:cNvPr id="9230" name="Freeform 38"/>
            <p:cNvSpPr>
              <a:spLocks/>
            </p:cNvSpPr>
            <p:nvPr/>
          </p:nvSpPr>
          <p:spPr bwMode="auto">
            <a:xfrm>
              <a:off x="1324" y="1414"/>
              <a:ext cx="322" cy="339"/>
            </a:xfrm>
            <a:custGeom>
              <a:avLst/>
              <a:gdLst>
                <a:gd name="T0" fmla="*/ 14 w 322"/>
                <a:gd name="T1" fmla="*/ 20 h 339"/>
                <a:gd name="T2" fmla="*/ 131 w 322"/>
                <a:gd name="T3" fmla="*/ 38 h 339"/>
                <a:gd name="T4" fmla="*/ 242 w 322"/>
                <a:gd name="T5" fmla="*/ 41 h 339"/>
                <a:gd name="T6" fmla="*/ 299 w 322"/>
                <a:gd name="T7" fmla="*/ 179 h 339"/>
                <a:gd name="T8" fmla="*/ 302 w 322"/>
                <a:gd name="T9" fmla="*/ 320 h 339"/>
                <a:gd name="T10" fmla="*/ 179 w 322"/>
                <a:gd name="T11" fmla="*/ 296 h 339"/>
                <a:gd name="T12" fmla="*/ 92 w 322"/>
                <a:gd name="T13" fmla="*/ 239 h 339"/>
                <a:gd name="T14" fmla="*/ 44 w 322"/>
                <a:gd name="T15" fmla="*/ 161 h 339"/>
                <a:gd name="T16" fmla="*/ 14 w 322"/>
                <a:gd name="T17" fmla="*/ 20 h 3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2" h="339">
                  <a:moveTo>
                    <a:pt x="14" y="20"/>
                  </a:moveTo>
                  <a:cubicBezTo>
                    <a:pt x="28" y="0"/>
                    <a:pt x="93" y="35"/>
                    <a:pt x="131" y="38"/>
                  </a:cubicBezTo>
                  <a:cubicBezTo>
                    <a:pt x="169" y="41"/>
                    <a:pt x="200" y="23"/>
                    <a:pt x="242" y="41"/>
                  </a:cubicBezTo>
                  <a:cubicBezTo>
                    <a:pt x="277" y="53"/>
                    <a:pt x="289" y="133"/>
                    <a:pt x="299" y="179"/>
                  </a:cubicBezTo>
                  <a:cubicBezTo>
                    <a:pt x="309" y="225"/>
                    <a:pt x="322" y="301"/>
                    <a:pt x="302" y="320"/>
                  </a:cubicBezTo>
                  <a:cubicBezTo>
                    <a:pt x="282" y="339"/>
                    <a:pt x="214" y="309"/>
                    <a:pt x="179" y="296"/>
                  </a:cubicBezTo>
                  <a:cubicBezTo>
                    <a:pt x="144" y="283"/>
                    <a:pt x="114" y="261"/>
                    <a:pt x="92" y="239"/>
                  </a:cubicBezTo>
                  <a:cubicBezTo>
                    <a:pt x="70" y="217"/>
                    <a:pt x="58" y="196"/>
                    <a:pt x="44" y="161"/>
                  </a:cubicBezTo>
                  <a:cubicBezTo>
                    <a:pt x="30" y="126"/>
                    <a:pt x="0" y="40"/>
                    <a:pt x="14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1" name="Freeform 39"/>
            <p:cNvSpPr>
              <a:spLocks/>
            </p:cNvSpPr>
            <p:nvPr/>
          </p:nvSpPr>
          <p:spPr bwMode="auto">
            <a:xfrm>
              <a:off x="1631" y="1292"/>
              <a:ext cx="211" cy="439"/>
            </a:xfrm>
            <a:custGeom>
              <a:avLst/>
              <a:gdLst>
                <a:gd name="T0" fmla="*/ 160 w 211"/>
                <a:gd name="T1" fmla="*/ 6 h 439"/>
                <a:gd name="T2" fmla="*/ 88 w 211"/>
                <a:gd name="T3" fmla="*/ 103 h 439"/>
                <a:gd name="T4" fmla="*/ 22 w 211"/>
                <a:gd name="T5" fmla="*/ 148 h 439"/>
                <a:gd name="T6" fmla="*/ 79 w 211"/>
                <a:gd name="T7" fmla="*/ 322 h 439"/>
                <a:gd name="T8" fmla="*/ 79 w 211"/>
                <a:gd name="T9" fmla="*/ 427 h 439"/>
                <a:gd name="T10" fmla="*/ 136 w 211"/>
                <a:gd name="T11" fmla="*/ 397 h 439"/>
                <a:gd name="T12" fmla="*/ 199 w 211"/>
                <a:gd name="T13" fmla="*/ 295 h 439"/>
                <a:gd name="T14" fmla="*/ 205 w 211"/>
                <a:gd name="T15" fmla="*/ 139 h 439"/>
                <a:gd name="T16" fmla="*/ 160 w 211"/>
                <a:gd name="T17" fmla="*/ 6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439">
                  <a:moveTo>
                    <a:pt x="160" y="6"/>
                  </a:moveTo>
                  <a:cubicBezTo>
                    <a:pt x="141" y="0"/>
                    <a:pt x="111" y="79"/>
                    <a:pt x="88" y="103"/>
                  </a:cubicBezTo>
                  <a:cubicBezTo>
                    <a:pt x="65" y="127"/>
                    <a:pt x="34" y="136"/>
                    <a:pt x="22" y="148"/>
                  </a:cubicBezTo>
                  <a:cubicBezTo>
                    <a:pt x="0" y="176"/>
                    <a:pt x="69" y="276"/>
                    <a:pt x="79" y="322"/>
                  </a:cubicBezTo>
                  <a:cubicBezTo>
                    <a:pt x="89" y="368"/>
                    <a:pt x="70" y="415"/>
                    <a:pt x="79" y="427"/>
                  </a:cubicBezTo>
                  <a:cubicBezTo>
                    <a:pt x="88" y="439"/>
                    <a:pt x="116" y="419"/>
                    <a:pt x="136" y="397"/>
                  </a:cubicBezTo>
                  <a:cubicBezTo>
                    <a:pt x="156" y="375"/>
                    <a:pt x="188" y="338"/>
                    <a:pt x="199" y="295"/>
                  </a:cubicBezTo>
                  <a:cubicBezTo>
                    <a:pt x="210" y="252"/>
                    <a:pt x="211" y="185"/>
                    <a:pt x="205" y="139"/>
                  </a:cubicBezTo>
                  <a:cubicBezTo>
                    <a:pt x="199" y="93"/>
                    <a:pt x="179" y="12"/>
                    <a:pt x="16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2" name="Freeform 40"/>
            <p:cNvSpPr>
              <a:spLocks/>
            </p:cNvSpPr>
            <p:nvPr/>
          </p:nvSpPr>
          <p:spPr bwMode="auto">
            <a:xfrm>
              <a:off x="1311" y="1434"/>
              <a:ext cx="560" cy="1138"/>
            </a:xfrm>
            <a:custGeom>
              <a:avLst/>
              <a:gdLst>
                <a:gd name="T0" fmla="*/ 364 w 560"/>
                <a:gd name="T1" fmla="*/ 66 h 1138"/>
                <a:gd name="T2" fmla="*/ 436 w 560"/>
                <a:gd name="T3" fmla="*/ 17 h 1138"/>
                <a:gd name="T4" fmla="*/ 523 w 560"/>
                <a:gd name="T5" fmla="*/ 9 h 1138"/>
                <a:gd name="T6" fmla="*/ 557 w 560"/>
                <a:gd name="T7" fmla="*/ 70 h 1138"/>
                <a:gd name="T8" fmla="*/ 538 w 560"/>
                <a:gd name="T9" fmla="*/ 272 h 1138"/>
                <a:gd name="T10" fmla="*/ 428 w 560"/>
                <a:gd name="T11" fmla="*/ 470 h 1138"/>
                <a:gd name="T12" fmla="*/ 242 w 560"/>
                <a:gd name="T13" fmla="*/ 577 h 1138"/>
                <a:gd name="T14" fmla="*/ 86 w 560"/>
                <a:gd name="T15" fmla="*/ 569 h 1138"/>
                <a:gd name="T16" fmla="*/ 29 w 560"/>
                <a:gd name="T17" fmla="*/ 592 h 1138"/>
                <a:gd name="T18" fmla="*/ 29 w 560"/>
                <a:gd name="T19" fmla="*/ 642 h 1138"/>
                <a:gd name="T20" fmla="*/ 101 w 560"/>
                <a:gd name="T21" fmla="*/ 768 h 1138"/>
                <a:gd name="T22" fmla="*/ 147 w 560"/>
                <a:gd name="T23" fmla="*/ 855 h 1138"/>
                <a:gd name="T24" fmla="*/ 162 w 560"/>
                <a:gd name="T25" fmla="*/ 985 h 1138"/>
                <a:gd name="T26" fmla="*/ 143 w 560"/>
                <a:gd name="T27" fmla="*/ 1111 h 1138"/>
                <a:gd name="T28" fmla="*/ 86 w 560"/>
                <a:gd name="T29" fmla="*/ 1130 h 1138"/>
                <a:gd name="T30" fmla="*/ 79 w 560"/>
                <a:gd name="T31" fmla="*/ 1111 h 1138"/>
                <a:gd name="T32" fmla="*/ 120 w 560"/>
                <a:gd name="T33" fmla="*/ 1099 h 1138"/>
                <a:gd name="T34" fmla="*/ 143 w 560"/>
                <a:gd name="T35" fmla="*/ 1004 h 1138"/>
                <a:gd name="T36" fmla="*/ 124 w 560"/>
                <a:gd name="T37" fmla="*/ 852 h 1138"/>
                <a:gd name="T38" fmla="*/ 63 w 560"/>
                <a:gd name="T39" fmla="*/ 749 h 1138"/>
                <a:gd name="T40" fmla="*/ 25 w 560"/>
                <a:gd name="T41" fmla="*/ 680 h 1138"/>
                <a:gd name="T42" fmla="*/ 3 w 560"/>
                <a:gd name="T43" fmla="*/ 611 h 1138"/>
                <a:gd name="T44" fmla="*/ 37 w 560"/>
                <a:gd name="T45" fmla="*/ 550 h 1138"/>
                <a:gd name="T46" fmla="*/ 158 w 560"/>
                <a:gd name="T47" fmla="*/ 558 h 1138"/>
                <a:gd name="T48" fmla="*/ 284 w 560"/>
                <a:gd name="T49" fmla="*/ 543 h 1138"/>
                <a:gd name="T50" fmla="*/ 390 w 560"/>
                <a:gd name="T51" fmla="*/ 466 h 1138"/>
                <a:gd name="T52" fmla="*/ 470 w 560"/>
                <a:gd name="T53" fmla="*/ 367 h 1138"/>
                <a:gd name="T54" fmla="*/ 531 w 560"/>
                <a:gd name="T55" fmla="*/ 211 h 1138"/>
                <a:gd name="T56" fmla="*/ 535 w 560"/>
                <a:gd name="T57" fmla="*/ 123 h 1138"/>
                <a:gd name="T58" fmla="*/ 527 w 560"/>
                <a:gd name="T59" fmla="*/ 39 h 1138"/>
                <a:gd name="T60" fmla="*/ 474 w 560"/>
                <a:gd name="T61" fmla="*/ 24 h 1138"/>
                <a:gd name="T62" fmla="*/ 409 w 560"/>
                <a:gd name="T63" fmla="*/ 58 h 1138"/>
                <a:gd name="T64" fmla="*/ 371 w 560"/>
                <a:gd name="T65" fmla="*/ 85 h 1138"/>
                <a:gd name="T66" fmla="*/ 364 w 560"/>
                <a:gd name="T67" fmla="*/ 66 h 11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60" h="1138">
                  <a:moveTo>
                    <a:pt x="364" y="66"/>
                  </a:moveTo>
                  <a:cubicBezTo>
                    <a:pt x="374" y="55"/>
                    <a:pt x="409" y="25"/>
                    <a:pt x="436" y="17"/>
                  </a:cubicBezTo>
                  <a:cubicBezTo>
                    <a:pt x="462" y="8"/>
                    <a:pt x="503" y="0"/>
                    <a:pt x="523" y="9"/>
                  </a:cubicBezTo>
                  <a:cubicBezTo>
                    <a:pt x="544" y="18"/>
                    <a:pt x="555" y="27"/>
                    <a:pt x="557" y="70"/>
                  </a:cubicBezTo>
                  <a:cubicBezTo>
                    <a:pt x="560" y="113"/>
                    <a:pt x="560" y="206"/>
                    <a:pt x="538" y="272"/>
                  </a:cubicBezTo>
                  <a:cubicBezTo>
                    <a:pt x="517" y="338"/>
                    <a:pt x="478" y="419"/>
                    <a:pt x="428" y="470"/>
                  </a:cubicBezTo>
                  <a:cubicBezTo>
                    <a:pt x="379" y="521"/>
                    <a:pt x="299" y="561"/>
                    <a:pt x="242" y="577"/>
                  </a:cubicBezTo>
                  <a:cubicBezTo>
                    <a:pt x="185" y="594"/>
                    <a:pt x="122" y="567"/>
                    <a:pt x="86" y="569"/>
                  </a:cubicBezTo>
                  <a:cubicBezTo>
                    <a:pt x="51" y="572"/>
                    <a:pt x="38" y="581"/>
                    <a:pt x="29" y="592"/>
                  </a:cubicBezTo>
                  <a:cubicBezTo>
                    <a:pt x="20" y="604"/>
                    <a:pt x="16" y="613"/>
                    <a:pt x="29" y="642"/>
                  </a:cubicBezTo>
                  <a:cubicBezTo>
                    <a:pt x="42" y="671"/>
                    <a:pt x="82" y="732"/>
                    <a:pt x="101" y="768"/>
                  </a:cubicBezTo>
                  <a:cubicBezTo>
                    <a:pt x="120" y="803"/>
                    <a:pt x="137" y="820"/>
                    <a:pt x="147" y="855"/>
                  </a:cubicBezTo>
                  <a:cubicBezTo>
                    <a:pt x="157" y="891"/>
                    <a:pt x="162" y="943"/>
                    <a:pt x="162" y="985"/>
                  </a:cubicBezTo>
                  <a:cubicBezTo>
                    <a:pt x="162" y="1027"/>
                    <a:pt x="156" y="1087"/>
                    <a:pt x="143" y="1111"/>
                  </a:cubicBezTo>
                  <a:cubicBezTo>
                    <a:pt x="130" y="1135"/>
                    <a:pt x="94" y="1138"/>
                    <a:pt x="86" y="1130"/>
                  </a:cubicBezTo>
                  <a:cubicBezTo>
                    <a:pt x="66" y="1107"/>
                    <a:pt x="73" y="1116"/>
                    <a:pt x="79" y="1111"/>
                  </a:cubicBezTo>
                  <a:cubicBezTo>
                    <a:pt x="85" y="1106"/>
                    <a:pt x="110" y="1117"/>
                    <a:pt x="120" y="1099"/>
                  </a:cubicBezTo>
                  <a:cubicBezTo>
                    <a:pt x="130" y="1082"/>
                    <a:pt x="143" y="1045"/>
                    <a:pt x="143" y="1004"/>
                  </a:cubicBezTo>
                  <a:cubicBezTo>
                    <a:pt x="143" y="963"/>
                    <a:pt x="137" y="894"/>
                    <a:pt x="124" y="852"/>
                  </a:cubicBezTo>
                  <a:cubicBezTo>
                    <a:pt x="111" y="810"/>
                    <a:pt x="80" y="777"/>
                    <a:pt x="63" y="749"/>
                  </a:cubicBezTo>
                  <a:cubicBezTo>
                    <a:pt x="47" y="721"/>
                    <a:pt x="35" y="703"/>
                    <a:pt x="25" y="680"/>
                  </a:cubicBezTo>
                  <a:cubicBezTo>
                    <a:pt x="15" y="657"/>
                    <a:pt x="0" y="633"/>
                    <a:pt x="3" y="611"/>
                  </a:cubicBezTo>
                  <a:cubicBezTo>
                    <a:pt x="5" y="590"/>
                    <a:pt x="11" y="559"/>
                    <a:pt x="37" y="550"/>
                  </a:cubicBezTo>
                  <a:cubicBezTo>
                    <a:pt x="62" y="541"/>
                    <a:pt x="118" y="559"/>
                    <a:pt x="158" y="558"/>
                  </a:cubicBezTo>
                  <a:cubicBezTo>
                    <a:pt x="199" y="557"/>
                    <a:pt x="246" y="558"/>
                    <a:pt x="284" y="543"/>
                  </a:cubicBezTo>
                  <a:cubicBezTo>
                    <a:pt x="322" y="527"/>
                    <a:pt x="360" y="496"/>
                    <a:pt x="390" y="466"/>
                  </a:cubicBezTo>
                  <a:cubicBezTo>
                    <a:pt x="421" y="437"/>
                    <a:pt x="446" y="411"/>
                    <a:pt x="470" y="367"/>
                  </a:cubicBezTo>
                  <a:cubicBezTo>
                    <a:pt x="494" y="324"/>
                    <a:pt x="521" y="252"/>
                    <a:pt x="531" y="211"/>
                  </a:cubicBezTo>
                  <a:cubicBezTo>
                    <a:pt x="541" y="170"/>
                    <a:pt x="535" y="151"/>
                    <a:pt x="535" y="123"/>
                  </a:cubicBezTo>
                  <a:cubicBezTo>
                    <a:pt x="535" y="95"/>
                    <a:pt x="537" y="56"/>
                    <a:pt x="527" y="39"/>
                  </a:cubicBezTo>
                  <a:cubicBezTo>
                    <a:pt x="517" y="23"/>
                    <a:pt x="493" y="22"/>
                    <a:pt x="474" y="24"/>
                  </a:cubicBezTo>
                  <a:cubicBezTo>
                    <a:pt x="455" y="27"/>
                    <a:pt x="426" y="48"/>
                    <a:pt x="409" y="58"/>
                  </a:cubicBezTo>
                  <a:cubicBezTo>
                    <a:pt x="393" y="69"/>
                    <a:pt x="379" y="84"/>
                    <a:pt x="371" y="85"/>
                  </a:cubicBezTo>
                  <a:cubicBezTo>
                    <a:pt x="364" y="86"/>
                    <a:pt x="353" y="78"/>
                    <a:pt x="364" y="66"/>
                  </a:cubicBezTo>
                  <a:close/>
                </a:path>
              </a:pathLst>
            </a:custGeom>
            <a:solidFill>
              <a:schemeClr val="bg1"/>
            </a:solidFill>
            <a:ln w="1905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33" name="Freeform 41"/>
            <p:cNvSpPr>
              <a:spLocks/>
            </p:cNvSpPr>
            <p:nvPr/>
          </p:nvSpPr>
          <p:spPr bwMode="auto">
            <a:xfrm>
              <a:off x="1198" y="2065"/>
              <a:ext cx="253" cy="536"/>
            </a:xfrm>
            <a:custGeom>
              <a:avLst/>
              <a:gdLst>
                <a:gd name="T0" fmla="*/ 4 w 253"/>
                <a:gd name="T1" fmla="*/ 4 h 536"/>
                <a:gd name="T2" fmla="*/ 65 w 253"/>
                <a:gd name="T3" fmla="*/ 8 h 536"/>
                <a:gd name="T4" fmla="*/ 140 w 253"/>
                <a:gd name="T5" fmla="*/ 53 h 536"/>
                <a:gd name="T6" fmla="*/ 179 w 253"/>
                <a:gd name="T7" fmla="*/ 131 h 536"/>
                <a:gd name="T8" fmla="*/ 215 w 253"/>
                <a:gd name="T9" fmla="*/ 173 h 536"/>
                <a:gd name="T10" fmla="*/ 248 w 253"/>
                <a:gd name="T11" fmla="*/ 266 h 536"/>
                <a:gd name="T12" fmla="*/ 248 w 253"/>
                <a:gd name="T13" fmla="*/ 386 h 536"/>
                <a:gd name="T14" fmla="*/ 215 w 253"/>
                <a:gd name="T15" fmla="*/ 473 h 536"/>
                <a:gd name="T16" fmla="*/ 131 w 253"/>
                <a:gd name="T17" fmla="*/ 533 h 536"/>
                <a:gd name="T18" fmla="*/ 155 w 253"/>
                <a:gd name="T19" fmla="*/ 488 h 536"/>
                <a:gd name="T20" fmla="*/ 176 w 253"/>
                <a:gd name="T21" fmla="*/ 392 h 536"/>
                <a:gd name="T22" fmla="*/ 164 w 253"/>
                <a:gd name="T23" fmla="*/ 290 h 536"/>
                <a:gd name="T24" fmla="*/ 107 w 253"/>
                <a:gd name="T25" fmla="*/ 185 h 536"/>
                <a:gd name="T26" fmla="*/ 59 w 253"/>
                <a:gd name="T27" fmla="*/ 80 h 536"/>
                <a:gd name="T28" fmla="*/ 41 w 253"/>
                <a:gd name="T29" fmla="*/ 17 h 536"/>
                <a:gd name="T30" fmla="*/ 4 w 253"/>
                <a:gd name="T31" fmla="*/ 4 h 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3" h="536">
                  <a:moveTo>
                    <a:pt x="4" y="4"/>
                  </a:moveTo>
                  <a:cubicBezTo>
                    <a:pt x="8" y="3"/>
                    <a:pt x="42" y="0"/>
                    <a:pt x="65" y="8"/>
                  </a:cubicBezTo>
                  <a:cubicBezTo>
                    <a:pt x="88" y="16"/>
                    <a:pt x="121" y="33"/>
                    <a:pt x="140" y="53"/>
                  </a:cubicBezTo>
                  <a:cubicBezTo>
                    <a:pt x="159" y="73"/>
                    <a:pt x="167" y="111"/>
                    <a:pt x="179" y="131"/>
                  </a:cubicBezTo>
                  <a:cubicBezTo>
                    <a:pt x="191" y="151"/>
                    <a:pt x="204" y="151"/>
                    <a:pt x="215" y="173"/>
                  </a:cubicBezTo>
                  <a:cubicBezTo>
                    <a:pt x="226" y="195"/>
                    <a:pt x="243" y="231"/>
                    <a:pt x="248" y="266"/>
                  </a:cubicBezTo>
                  <a:cubicBezTo>
                    <a:pt x="253" y="301"/>
                    <a:pt x="253" y="352"/>
                    <a:pt x="248" y="386"/>
                  </a:cubicBezTo>
                  <a:cubicBezTo>
                    <a:pt x="243" y="420"/>
                    <a:pt x="234" y="449"/>
                    <a:pt x="215" y="473"/>
                  </a:cubicBezTo>
                  <a:cubicBezTo>
                    <a:pt x="196" y="497"/>
                    <a:pt x="141" y="530"/>
                    <a:pt x="131" y="533"/>
                  </a:cubicBezTo>
                  <a:cubicBezTo>
                    <a:pt x="121" y="536"/>
                    <a:pt x="148" y="511"/>
                    <a:pt x="155" y="488"/>
                  </a:cubicBezTo>
                  <a:cubicBezTo>
                    <a:pt x="162" y="465"/>
                    <a:pt x="174" y="425"/>
                    <a:pt x="176" y="392"/>
                  </a:cubicBezTo>
                  <a:cubicBezTo>
                    <a:pt x="178" y="359"/>
                    <a:pt x="175" y="324"/>
                    <a:pt x="164" y="290"/>
                  </a:cubicBezTo>
                  <a:cubicBezTo>
                    <a:pt x="153" y="256"/>
                    <a:pt x="124" y="220"/>
                    <a:pt x="107" y="185"/>
                  </a:cubicBezTo>
                  <a:cubicBezTo>
                    <a:pt x="90" y="150"/>
                    <a:pt x="70" y="108"/>
                    <a:pt x="59" y="80"/>
                  </a:cubicBezTo>
                  <a:cubicBezTo>
                    <a:pt x="48" y="52"/>
                    <a:pt x="50" y="31"/>
                    <a:pt x="41" y="17"/>
                  </a:cubicBezTo>
                  <a:cubicBezTo>
                    <a:pt x="32" y="3"/>
                    <a:pt x="0" y="5"/>
                    <a:pt x="4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9226" name="Group 44"/>
          <p:cNvGrpSpPr>
            <a:grpSpLocks/>
          </p:cNvGrpSpPr>
          <p:nvPr/>
        </p:nvGrpSpPr>
        <p:grpSpPr bwMode="auto">
          <a:xfrm rot="60000">
            <a:off x="2816225" y="1574800"/>
            <a:ext cx="809625" cy="1020763"/>
            <a:chOff x="1763" y="576"/>
            <a:chExt cx="573" cy="723"/>
          </a:xfrm>
        </p:grpSpPr>
        <p:sp>
          <p:nvSpPr>
            <p:cNvPr id="9228" name="Freeform 45"/>
            <p:cNvSpPr>
              <a:spLocks/>
            </p:cNvSpPr>
            <p:nvPr/>
          </p:nvSpPr>
          <p:spPr bwMode="auto">
            <a:xfrm>
              <a:off x="1763" y="576"/>
              <a:ext cx="289" cy="641"/>
            </a:xfrm>
            <a:custGeom>
              <a:avLst/>
              <a:gdLst>
                <a:gd name="T0" fmla="*/ 17662 w 231"/>
                <a:gd name="T1" fmla="*/ 859 h 503"/>
                <a:gd name="T2" fmla="*/ 15036 w 231"/>
                <a:gd name="T3" fmla="*/ 7400 h 503"/>
                <a:gd name="T4" fmla="*/ 10188 w 231"/>
                <a:gd name="T5" fmla="*/ 11654 h 503"/>
                <a:gd name="T6" fmla="*/ 5203 w 231"/>
                <a:gd name="T7" fmla="*/ 16632 h 503"/>
                <a:gd name="T8" fmla="*/ 4159 w 231"/>
                <a:gd name="T9" fmla="*/ 23419 h 503"/>
                <a:gd name="T10" fmla="*/ 3589 w 231"/>
                <a:gd name="T11" fmla="*/ 33090 h 503"/>
                <a:gd name="T12" fmla="*/ 3589 w 231"/>
                <a:gd name="T13" fmla="*/ 45257 h 503"/>
                <a:gd name="T14" fmla="*/ 1754 w 231"/>
                <a:gd name="T15" fmla="*/ 56353 h 503"/>
                <a:gd name="T16" fmla="*/ 233 w 231"/>
                <a:gd name="T17" fmla="*/ 60601 h 503"/>
                <a:gd name="T18" fmla="*/ 716 w 231"/>
                <a:gd name="T19" fmla="*/ 63640 h 503"/>
                <a:gd name="T20" fmla="*/ 3882 w 231"/>
                <a:gd name="T21" fmla="*/ 57549 h 503"/>
                <a:gd name="T22" fmla="*/ 4968 w 231"/>
                <a:gd name="T23" fmla="*/ 51035 h 503"/>
                <a:gd name="T24" fmla="*/ 5709 w 231"/>
                <a:gd name="T25" fmla="*/ 43351 h 503"/>
                <a:gd name="T26" fmla="*/ 5709 w 231"/>
                <a:gd name="T27" fmla="*/ 30331 h 503"/>
                <a:gd name="T28" fmla="*/ 6285 w 231"/>
                <a:gd name="T29" fmla="*/ 21526 h 503"/>
                <a:gd name="T30" fmla="*/ 8414 w 231"/>
                <a:gd name="T31" fmla="*/ 15764 h 503"/>
                <a:gd name="T32" fmla="*/ 12886 w 231"/>
                <a:gd name="T33" fmla="*/ 13116 h 503"/>
                <a:gd name="T34" fmla="*/ 17933 w 231"/>
                <a:gd name="T35" fmla="*/ 6968 h 503"/>
                <a:gd name="T36" fmla="*/ 20273 w 231"/>
                <a:gd name="T37" fmla="*/ 1751 h 503"/>
                <a:gd name="T38" fmla="*/ 17662 w 231"/>
                <a:gd name="T39" fmla="*/ 859 h 5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31" h="503">
                  <a:moveTo>
                    <a:pt x="200" y="7"/>
                  </a:moveTo>
                  <a:cubicBezTo>
                    <a:pt x="190" y="14"/>
                    <a:pt x="184" y="44"/>
                    <a:pt x="170" y="58"/>
                  </a:cubicBezTo>
                  <a:cubicBezTo>
                    <a:pt x="156" y="72"/>
                    <a:pt x="134" y="79"/>
                    <a:pt x="116" y="91"/>
                  </a:cubicBezTo>
                  <a:cubicBezTo>
                    <a:pt x="98" y="103"/>
                    <a:pt x="70" y="115"/>
                    <a:pt x="59" y="130"/>
                  </a:cubicBezTo>
                  <a:cubicBezTo>
                    <a:pt x="48" y="145"/>
                    <a:pt x="50" y="163"/>
                    <a:pt x="47" y="184"/>
                  </a:cubicBezTo>
                  <a:cubicBezTo>
                    <a:pt x="44" y="205"/>
                    <a:pt x="42" y="231"/>
                    <a:pt x="41" y="259"/>
                  </a:cubicBezTo>
                  <a:cubicBezTo>
                    <a:pt x="40" y="287"/>
                    <a:pt x="44" y="325"/>
                    <a:pt x="41" y="355"/>
                  </a:cubicBezTo>
                  <a:cubicBezTo>
                    <a:pt x="38" y="385"/>
                    <a:pt x="27" y="422"/>
                    <a:pt x="20" y="442"/>
                  </a:cubicBezTo>
                  <a:cubicBezTo>
                    <a:pt x="13" y="462"/>
                    <a:pt x="4" y="466"/>
                    <a:pt x="2" y="475"/>
                  </a:cubicBezTo>
                  <a:cubicBezTo>
                    <a:pt x="0" y="484"/>
                    <a:pt x="1" y="503"/>
                    <a:pt x="8" y="499"/>
                  </a:cubicBezTo>
                  <a:cubicBezTo>
                    <a:pt x="15" y="495"/>
                    <a:pt x="36" y="467"/>
                    <a:pt x="44" y="451"/>
                  </a:cubicBezTo>
                  <a:cubicBezTo>
                    <a:pt x="52" y="435"/>
                    <a:pt x="53" y="418"/>
                    <a:pt x="56" y="400"/>
                  </a:cubicBezTo>
                  <a:cubicBezTo>
                    <a:pt x="59" y="382"/>
                    <a:pt x="63" y="367"/>
                    <a:pt x="65" y="340"/>
                  </a:cubicBezTo>
                  <a:cubicBezTo>
                    <a:pt x="67" y="313"/>
                    <a:pt x="64" y="266"/>
                    <a:pt x="65" y="238"/>
                  </a:cubicBezTo>
                  <a:cubicBezTo>
                    <a:pt x="66" y="210"/>
                    <a:pt x="66" y="188"/>
                    <a:pt x="71" y="169"/>
                  </a:cubicBezTo>
                  <a:cubicBezTo>
                    <a:pt x="76" y="150"/>
                    <a:pt x="83" y="135"/>
                    <a:pt x="95" y="124"/>
                  </a:cubicBezTo>
                  <a:cubicBezTo>
                    <a:pt x="107" y="113"/>
                    <a:pt x="128" y="115"/>
                    <a:pt x="146" y="103"/>
                  </a:cubicBezTo>
                  <a:cubicBezTo>
                    <a:pt x="164" y="91"/>
                    <a:pt x="189" y="70"/>
                    <a:pt x="203" y="55"/>
                  </a:cubicBezTo>
                  <a:cubicBezTo>
                    <a:pt x="217" y="40"/>
                    <a:pt x="231" y="21"/>
                    <a:pt x="230" y="13"/>
                  </a:cubicBezTo>
                  <a:cubicBezTo>
                    <a:pt x="229" y="5"/>
                    <a:pt x="210" y="0"/>
                    <a:pt x="200" y="7"/>
                  </a:cubicBezTo>
                  <a:close/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29" name="AutoShape 46"/>
            <p:cNvSpPr>
              <a:spLocks noChangeArrowheads="1"/>
            </p:cNvSpPr>
            <p:nvPr/>
          </p:nvSpPr>
          <p:spPr bwMode="auto">
            <a:xfrm>
              <a:off x="1973" y="618"/>
              <a:ext cx="363" cy="681"/>
            </a:xfrm>
            <a:prstGeom prst="upArrow">
              <a:avLst>
                <a:gd name="adj1" fmla="val 50000"/>
                <a:gd name="adj2" fmla="val 46901"/>
              </a:avLst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</p:grpSp>
      <p:sp>
        <p:nvSpPr>
          <p:cNvPr id="9227" name="Oval 47"/>
          <p:cNvSpPr>
            <a:spLocks noChangeArrowheads="1"/>
          </p:cNvSpPr>
          <p:nvPr/>
        </p:nvSpPr>
        <p:spPr bwMode="auto">
          <a:xfrm rot="-1479674">
            <a:off x="2282825" y="2254250"/>
            <a:ext cx="65088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0"/>
          <p:cNvSpPr>
            <a:spLocks noChangeArrowheads="1"/>
          </p:cNvSpPr>
          <p:nvPr/>
        </p:nvSpPr>
        <p:spPr bwMode="auto">
          <a:xfrm>
            <a:off x="4752975" y="3954463"/>
            <a:ext cx="4211638" cy="1490662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58775" defTabSz="3619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358775" defTabSz="3619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Körperfremde (exogene) Keime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von Händen des Personals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von Spüllösungen etc.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aus der sozialen und unbelebten Umgebung</a:t>
            </a:r>
          </a:p>
        </p:txBody>
      </p:sp>
      <p:sp>
        <p:nvSpPr>
          <p:cNvPr id="10243" name="Rectangle 77"/>
          <p:cNvSpPr>
            <a:spLocks noChangeArrowheads="1"/>
          </p:cNvSpPr>
          <p:nvPr/>
        </p:nvSpPr>
        <p:spPr bwMode="auto">
          <a:xfrm>
            <a:off x="4730750" y="2190750"/>
            <a:ext cx="4233863" cy="15033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58775" defTabSz="3619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358775" defTabSz="3619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Körpereigene (endogene) Keime der Darm- und Genitalflora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E. coli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Enterokokken</a:t>
            </a:r>
          </a:p>
          <a:p>
            <a:pPr lvl="1">
              <a:spcBef>
                <a:spcPct val="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Proteus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0245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Infektionserreger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grpSp>
        <p:nvGrpSpPr>
          <p:cNvPr id="10246" name="Group 45"/>
          <p:cNvGrpSpPr>
            <a:grpSpLocks/>
          </p:cNvGrpSpPr>
          <p:nvPr/>
        </p:nvGrpSpPr>
        <p:grpSpPr bwMode="auto">
          <a:xfrm rot="60000">
            <a:off x="769938" y="1555750"/>
            <a:ext cx="3402012" cy="4611688"/>
            <a:chOff x="340" y="572"/>
            <a:chExt cx="2404" cy="3266"/>
          </a:xfrm>
        </p:grpSpPr>
        <p:sp>
          <p:nvSpPr>
            <p:cNvPr id="10252" name="Freeform 46"/>
            <p:cNvSpPr>
              <a:spLocks/>
            </p:cNvSpPr>
            <p:nvPr/>
          </p:nvSpPr>
          <p:spPr bwMode="auto">
            <a:xfrm>
              <a:off x="512" y="577"/>
              <a:ext cx="2182" cy="2133"/>
            </a:xfrm>
            <a:custGeom>
              <a:avLst/>
              <a:gdLst>
                <a:gd name="T0" fmla="*/ 19893 w 1718"/>
                <a:gd name="T1" fmla="*/ 3541 h 1668"/>
                <a:gd name="T2" fmla="*/ 23533 w 1718"/>
                <a:gd name="T3" fmla="*/ 60940 h 1668"/>
                <a:gd name="T4" fmla="*/ 30337 w 1718"/>
                <a:gd name="T5" fmla="*/ 102520 h 1668"/>
                <a:gd name="T6" fmla="*/ 24715 w 1718"/>
                <a:gd name="T7" fmla="*/ 109727 h 1668"/>
                <a:gd name="T8" fmla="*/ 15087 w 1718"/>
                <a:gd name="T9" fmla="*/ 119718 h 1668"/>
                <a:gd name="T10" fmla="*/ 7192 w 1718"/>
                <a:gd name="T11" fmla="*/ 148416 h 1668"/>
                <a:gd name="T12" fmla="*/ 6518 w 1718"/>
                <a:gd name="T13" fmla="*/ 172603 h 1668"/>
                <a:gd name="T14" fmla="*/ 1698 w 1718"/>
                <a:gd name="T15" fmla="*/ 177561 h 1668"/>
                <a:gd name="T16" fmla="*/ 829 w 1718"/>
                <a:gd name="T17" fmla="*/ 195772 h 1668"/>
                <a:gd name="T18" fmla="*/ 6772 w 1718"/>
                <a:gd name="T19" fmla="*/ 213546 h 1668"/>
                <a:gd name="T20" fmla="*/ 13239 w 1718"/>
                <a:gd name="T21" fmla="*/ 218464 h 1668"/>
                <a:gd name="T22" fmla="*/ 18335 w 1718"/>
                <a:gd name="T23" fmla="*/ 219808 h 1668"/>
                <a:gd name="T24" fmla="*/ 27124 w 1718"/>
                <a:gd name="T25" fmla="*/ 215318 h 1668"/>
                <a:gd name="T26" fmla="*/ 37006 w 1718"/>
                <a:gd name="T27" fmla="*/ 194836 h 1668"/>
                <a:gd name="T28" fmla="*/ 37006 w 1718"/>
                <a:gd name="T29" fmla="*/ 189334 h 1668"/>
                <a:gd name="T30" fmla="*/ 33896 w 1718"/>
                <a:gd name="T31" fmla="*/ 186754 h 1668"/>
                <a:gd name="T32" fmla="*/ 35802 w 1718"/>
                <a:gd name="T33" fmla="*/ 160700 h 1668"/>
                <a:gd name="T34" fmla="*/ 40245 w 1718"/>
                <a:gd name="T35" fmla="*/ 141642 h 1668"/>
                <a:gd name="T36" fmla="*/ 46207 w 1718"/>
                <a:gd name="T37" fmla="*/ 137595 h 1668"/>
                <a:gd name="T38" fmla="*/ 49374 w 1718"/>
                <a:gd name="T39" fmla="*/ 138388 h 1668"/>
                <a:gd name="T40" fmla="*/ 49374 w 1718"/>
                <a:gd name="T41" fmla="*/ 148951 h 1668"/>
                <a:gd name="T42" fmla="*/ 45004 w 1718"/>
                <a:gd name="T43" fmla="*/ 168860 h 1668"/>
                <a:gd name="T44" fmla="*/ 44134 w 1718"/>
                <a:gd name="T45" fmla="*/ 182943 h 1668"/>
                <a:gd name="T46" fmla="*/ 46207 w 1718"/>
                <a:gd name="T47" fmla="*/ 199967 h 1668"/>
                <a:gd name="T48" fmla="*/ 52541 w 1718"/>
                <a:gd name="T49" fmla="*/ 214433 h 1668"/>
                <a:gd name="T50" fmla="*/ 64389 w 1718"/>
                <a:gd name="T51" fmla="*/ 225005 h 1668"/>
                <a:gd name="T52" fmla="*/ 79600 w 1718"/>
                <a:gd name="T53" fmla="*/ 227061 h 1668"/>
                <a:gd name="T54" fmla="*/ 91835 w 1718"/>
                <a:gd name="T55" fmla="*/ 219491 h 1668"/>
                <a:gd name="T56" fmla="*/ 98101 w 1718"/>
                <a:gd name="T57" fmla="*/ 205859 h 1668"/>
                <a:gd name="T58" fmla="*/ 98101 w 1718"/>
                <a:gd name="T59" fmla="*/ 190254 h 1668"/>
                <a:gd name="T60" fmla="*/ 93736 w 1718"/>
                <a:gd name="T61" fmla="*/ 177020 h 1668"/>
                <a:gd name="T62" fmla="*/ 88647 w 1718"/>
                <a:gd name="T63" fmla="*/ 164345 h 1668"/>
                <a:gd name="T64" fmla="*/ 87404 w 1718"/>
                <a:gd name="T65" fmla="*/ 157540 h 1668"/>
                <a:gd name="T66" fmla="*/ 90110 w 1718"/>
                <a:gd name="T67" fmla="*/ 157159 h 1668"/>
                <a:gd name="T68" fmla="*/ 97272 w 1718"/>
                <a:gd name="T69" fmla="*/ 159906 h 1668"/>
                <a:gd name="T70" fmla="*/ 102997 w 1718"/>
                <a:gd name="T71" fmla="*/ 162961 h 1668"/>
                <a:gd name="T72" fmla="*/ 120038 w 1718"/>
                <a:gd name="T73" fmla="*/ 164800 h 1668"/>
                <a:gd name="T74" fmla="*/ 132367 w 1718"/>
                <a:gd name="T75" fmla="*/ 160700 h 1668"/>
                <a:gd name="T76" fmla="*/ 139922 w 1718"/>
                <a:gd name="T77" fmla="*/ 151105 h 1668"/>
                <a:gd name="T78" fmla="*/ 145064 w 1718"/>
                <a:gd name="T79" fmla="*/ 148416 h 1668"/>
                <a:gd name="T80" fmla="*/ 153726 w 1718"/>
                <a:gd name="T81" fmla="*/ 147980 h 1668"/>
                <a:gd name="T82" fmla="*/ 163730 w 1718"/>
                <a:gd name="T83" fmla="*/ 146593 h 1668"/>
                <a:gd name="T84" fmla="*/ 173642 w 1718"/>
                <a:gd name="T85" fmla="*/ 142416 h 1668"/>
                <a:gd name="T86" fmla="*/ 183658 w 1718"/>
                <a:gd name="T87" fmla="*/ 132048 h 1668"/>
                <a:gd name="T88" fmla="*/ 193821 w 1718"/>
                <a:gd name="T89" fmla="*/ 117362 h 1668"/>
                <a:gd name="T90" fmla="*/ 200668 w 1718"/>
                <a:gd name="T91" fmla="*/ 96144 h 1668"/>
                <a:gd name="T92" fmla="*/ 203395 w 1718"/>
                <a:gd name="T93" fmla="*/ 68748 h 1668"/>
                <a:gd name="T94" fmla="*/ 199697 w 1718"/>
                <a:gd name="T95" fmla="*/ 30953 h 1668"/>
                <a:gd name="T96" fmla="*/ 192703 w 1718"/>
                <a:gd name="T97" fmla="*/ 0 h 1668"/>
                <a:gd name="T98" fmla="*/ 19893 w 1718"/>
                <a:gd name="T99" fmla="*/ 3541 h 16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18" h="1668">
                  <a:moveTo>
                    <a:pt x="167" y="26"/>
                  </a:moveTo>
                  <a:lnTo>
                    <a:pt x="197" y="446"/>
                  </a:lnTo>
                  <a:cubicBezTo>
                    <a:pt x="211" y="566"/>
                    <a:pt x="252" y="690"/>
                    <a:pt x="254" y="749"/>
                  </a:cubicBezTo>
                  <a:cubicBezTo>
                    <a:pt x="256" y="808"/>
                    <a:pt x="228" y="781"/>
                    <a:pt x="207" y="802"/>
                  </a:cubicBezTo>
                  <a:cubicBezTo>
                    <a:pt x="186" y="823"/>
                    <a:pt x="151" y="829"/>
                    <a:pt x="127" y="876"/>
                  </a:cubicBezTo>
                  <a:cubicBezTo>
                    <a:pt x="103" y="923"/>
                    <a:pt x="73" y="1021"/>
                    <a:pt x="61" y="1085"/>
                  </a:cubicBezTo>
                  <a:cubicBezTo>
                    <a:pt x="49" y="1149"/>
                    <a:pt x="62" y="1226"/>
                    <a:pt x="54" y="1262"/>
                  </a:cubicBezTo>
                  <a:cubicBezTo>
                    <a:pt x="46" y="1298"/>
                    <a:pt x="22" y="1271"/>
                    <a:pt x="14" y="1299"/>
                  </a:cubicBezTo>
                  <a:cubicBezTo>
                    <a:pt x="6" y="1327"/>
                    <a:pt x="0" y="1388"/>
                    <a:pt x="7" y="1432"/>
                  </a:cubicBezTo>
                  <a:cubicBezTo>
                    <a:pt x="14" y="1476"/>
                    <a:pt x="40" y="1534"/>
                    <a:pt x="57" y="1562"/>
                  </a:cubicBezTo>
                  <a:cubicBezTo>
                    <a:pt x="74" y="1590"/>
                    <a:pt x="95" y="1590"/>
                    <a:pt x="111" y="1598"/>
                  </a:cubicBezTo>
                  <a:cubicBezTo>
                    <a:pt x="127" y="1606"/>
                    <a:pt x="135" y="1612"/>
                    <a:pt x="154" y="1608"/>
                  </a:cubicBezTo>
                  <a:cubicBezTo>
                    <a:pt x="173" y="1604"/>
                    <a:pt x="201" y="1606"/>
                    <a:pt x="227" y="1575"/>
                  </a:cubicBezTo>
                  <a:cubicBezTo>
                    <a:pt x="253" y="1544"/>
                    <a:pt x="296" y="1457"/>
                    <a:pt x="310" y="1425"/>
                  </a:cubicBezTo>
                  <a:lnTo>
                    <a:pt x="310" y="1385"/>
                  </a:lnTo>
                  <a:lnTo>
                    <a:pt x="284" y="1365"/>
                  </a:lnTo>
                  <a:lnTo>
                    <a:pt x="300" y="1175"/>
                  </a:lnTo>
                  <a:cubicBezTo>
                    <a:pt x="309" y="1120"/>
                    <a:pt x="322" y="1064"/>
                    <a:pt x="337" y="1036"/>
                  </a:cubicBezTo>
                  <a:cubicBezTo>
                    <a:pt x="352" y="1008"/>
                    <a:pt x="374" y="1010"/>
                    <a:pt x="387" y="1006"/>
                  </a:cubicBezTo>
                  <a:lnTo>
                    <a:pt x="414" y="1012"/>
                  </a:lnTo>
                  <a:lnTo>
                    <a:pt x="414" y="1089"/>
                  </a:lnTo>
                  <a:lnTo>
                    <a:pt x="377" y="1235"/>
                  </a:lnTo>
                  <a:lnTo>
                    <a:pt x="370" y="1338"/>
                  </a:lnTo>
                  <a:lnTo>
                    <a:pt x="387" y="1462"/>
                  </a:lnTo>
                  <a:cubicBezTo>
                    <a:pt x="399" y="1500"/>
                    <a:pt x="415" y="1538"/>
                    <a:pt x="440" y="1568"/>
                  </a:cubicBezTo>
                  <a:cubicBezTo>
                    <a:pt x="465" y="1598"/>
                    <a:pt x="502" y="1630"/>
                    <a:pt x="540" y="1645"/>
                  </a:cubicBezTo>
                  <a:cubicBezTo>
                    <a:pt x="578" y="1660"/>
                    <a:pt x="629" y="1668"/>
                    <a:pt x="667" y="1661"/>
                  </a:cubicBezTo>
                  <a:cubicBezTo>
                    <a:pt x="705" y="1654"/>
                    <a:pt x="744" y="1631"/>
                    <a:pt x="770" y="1605"/>
                  </a:cubicBezTo>
                  <a:cubicBezTo>
                    <a:pt x="796" y="1579"/>
                    <a:pt x="814" y="1540"/>
                    <a:pt x="823" y="1505"/>
                  </a:cubicBezTo>
                  <a:cubicBezTo>
                    <a:pt x="832" y="1470"/>
                    <a:pt x="829" y="1427"/>
                    <a:pt x="823" y="1392"/>
                  </a:cubicBezTo>
                  <a:cubicBezTo>
                    <a:pt x="817" y="1357"/>
                    <a:pt x="799" y="1327"/>
                    <a:pt x="786" y="1295"/>
                  </a:cubicBezTo>
                  <a:cubicBezTo>
                    <a:pt x="773" y="1263"/>
                    <a:pt x="752" y="1226"/>
                    <a:pt x="743" y="1202"/>
                  </a:cubicBezTo>
                  <a:cubicBezTo>
                    <a:pt x="734" y="1178"/>
                    <a:pt x="731" y="1161"/>
                    <a:pt x="733" y="1152"/>
                  </a:cubicBezTo>
                  <a:lnTo>
                    <a:pt x="756" y="1149"/>
                  </a:lnTo>
                  <a:lnTo>
                    <a:pt x="816" y="1169"/>
                  </a:lnTo>
                  <a:cubicBezTo>
                    <a:pt x="834" y="1176"/>
                    <a:pt x="831" y="1186"/>
                    <a:pt x="863" y="1192"/>
                  </a:cubicBezTo>
                  <a:cubicBezTo>
                    <a:pt x="895" y="1198"/>
                    <a:pt x="965" y="1208"/>
                    <a:pt x="1006" y="1205"/>
                  </a:cubicBezTo>
                  <a:cubicBezTo>
                    <a:pt x="1047" y="1202"/>
                    <a:pt x="1081" y="1192"/>
                    <a:pt x="1109" y="1175"/>
                  </a:cubicBezTo>
                  <a:cubicBezTo>
                    <a:pt x="1137" y="1158"/>
                    <a:pt x="1155" y="1120"/>
                    <a:pt x="1173" y="1105"/>
                  </a:cubicBezTo>
                  <a:cubicBezTo>
                    <a:pt x="1191" y="1090"/>
                    <a:pt x="1197" y="1089"/>
                    <a:pt x="1216" y="1085"/>
                  </a:cubicBezTo>
                  <a:cubicBezTo>
                    <a:pt x="1235" y="1081"/>
                    <a:pt x="1263" y="1084"/>
                    <a:pt x="1289" y="1082"/>
                  </a:cubicBezTo>
                  <a:cubicBezTo>
                    <a:pt x="1315" y="1080"/>
                    <a:pt x="1344" y="1079"/>
                    <a:pt x="1372" y="1072"/>
                  </a:cubicBezTo>
                  <a:cubicBezTo>
                    <a:pt x="1400" y="1065"/>
                    <a:pt x="1428" y="1060"/>
                    <a:pt x="1456" y="1042"/>
                  </a:cubicBezTo>
                  <a:cubicBezTo>
                    <a:pt x="1484" y="1024"/>
                    <a:pt x="1511" y="996"/>
                    <a:pt x="1539" y="966"/>
                  </a:cubicBezTo>
                  <a:cubicBezTo>
                    <a:pt x="1567" y="936"/>
                    <a:pt x="1601" y="903"/>
                    <a:pt x="1625" y="859"/>
                  </a:cubicBezTo>
                  <a:cubicBezTo>
                    <a:pt x="1649" y="815"/>
                    <a:pt x="1669" y="762"/>
                    <a:pt x="1682" y="703"/>
                  </a:cubicBezTo>
                  <a:cubicBezTo>
                    <a:pt x="1695" y="644"/>
                    <a:pt x="1706" y="582"/>
                    <a:pt x="1705" y="503"/>
                  </a:cubicBezTo>
                  <a:cubicBezTo>
                    <a:pt x="1704" y="424"/>
                    <a:pt x="1718" y="363"/>
                    <a:pt x="1675" y="226"/>
                  </a:cubicBezTo>
                  <a:cubicBezTo>
                    <a:pt x="1645" y="132"/>
                    <a:pt x="1640" y="0"/>
                    <a:pt x="1615" y="0"/>
                  </a:cubicBezTo>
                  <a:cubicBezTo>
                    <a:pt x="1362" y="0"/>
                    <a:pt x="469" y="21"/>
                    <a:pt x="167" y="26"/>
                  </a:cubicBezTo>
                  <a:close/>
                </a:path>
              </a:pathLst>
            </a:custGeom>
            <a:solidFill>
              <a:srgbClr val="C0C0C0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53" name="Freeform 47"/>
            <p:cNvSpPr>
              <a:spLocks/>
            </p:cNvSpPr>
            <p:nvPr/>
          </p:nvSpPr>
          <p:spPr bwMode="auto">
            <a:xfrm>
              <a:off x="2003" y="1655"/>
              <a:ext cx="79" cy="302"/>
            </a:xfrm>
            <a:custGeom>
              <a:avLst/>
              <a:gdLst>
                <a:gd name="T0" fmla="*/ 4688 w 62"/>
                <a:gd name="T1" fmla="*/ 0 h 236"/>
                <a:gd name="T2" fmla="*/ 664 w 62"/>
                <a:gd name="T3" fmla="*/ 7793 h 236"/>
                <a:gd name="T4" fmla="*/ 1095 w 62"/>
                <a:gd name="T5" fmla="*/ 18872 h 236"/>
                <a:gd name="T6" fmla="*/ 3679 w 62"/>
                <a:gd name="T7" fmla="*/ 27903 h 236"/>
                <a:gd name="T8" fmla="*/ 7911 w 62"/>
                <a:gd name="T9" fmla="*/ 32671 h 2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236">
                  <a:moveTo>
                    <a:pt x="37" y="0"/>
                  </a:moveTo>
                  <a:cubicBezTo>
                    <a:pt x="23" y="16"/>
                    <a:pt x="10" y="33"/>
                    <a:pt x="5" y="56"/>
                  </a:cubicBezTo>
                  <a:cubicBezTo>
                    <a:pt x="0" y="79"/>
                    <a:pt x="5" y="112"/>
                    <a:pt x="9" y="136"/>
                  </a:cubicBezTo>
                  <a:cubicBezTo>
                    <a:pt x="13" y="160"/>
                    <a:pt x="20" y="185"/>
                    <a:pt x="29" y="202"/>
                  </a:cubicBezTo>
                  <a:cubicBezTo>
                    <a:pt x="38" y="219"/>
                    <a:pt x="46" y="217"/>
                    <a:pt x="62" y="236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54" name="Freeform 48"/>
            <p:cNvSpPr>
              <a:spLocks/>
            </p:cNvSpPr>
            <p:nvPr/>
          </p:nvSpPr>
          <p:spPr bwMode="auto">
            <a:xfrm>
              <a:off x="1883" y="1728"/>
              <a:ext cx="88" cy="284"/>
            </a:xfrm>
            <a:custGeom>
              <a:avLst/>
              <a:gdLst>
                <a:gd name="T0" fmla="*/ 0 w 70"/>
                <a:gd name="T1" fmla="*/ 0 h 222"/>
                <a:gd name="T2" fmla="*/ 1599 w 70"/>
                <a:gd name="T3" fmla="*/ 3028 h 222"/>
                <a:gd name="T4" fmla="*/ 5265 w 70"/>
                <a:gd name="T5" fmla="*/ 14673 h 222"/>
                <a:gd name="T6" fmla="*/ 6836 w 70"/>
                <a:gd name="T7" fmla="*/ 30553 h 2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222">
                  <a:moveTo>
                    <a:pt x="0" y="0"/>
                  </a:moveTo>
                  <a:lnTo>
                    <a:pt x="17" y="22"/>
                  </a:lnTo>
                  <a:cubicBezTo>
                    <a:pt x="26" y="40"/>
                    <a:pt x="45" y="73"/>
                    <a:pt x="54" y="106"/>
                  </a:cubicBezTo>
                  <a:cubicBezTo>
                    <a:pt x="63" y="139"/>
                    <a:pt x="69" y="185"/>
                    <a:pt x="70" y="222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55" name="Oval 49"/>
            <p:cNvSpPr>
              <a:spLocks noChangeArrowheads="1"/>
            </p:cNvSpPr>
            <p:nvPr/>
          </p:nvSpPr>
          <p:spPr bwMode="auto">
            <a:xfrm rot="1432906">
              <a:off x="956" y="902"/>
              <a:ext cx="849" cy="5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10256" name="Freeform 50"/>
            <p:cNvSpPr>
              <a:spLocks/>
            </p:cNvSpPr>
            <p:nvPr/>
          </p:nvSpPr>
          <p:spPr bwMode="auto">
            <a:xfrm>
              <a:off x="1762" y="572"/>
              <a:ext cx="293" cy="643"/>
            </a:xfrm>
            <a:custGeom>
              <a:avLst/>
              <a:gdLst>
                <a:gd name="T0" fmla="*/ 23261 w 231"/>
                <a:gd name="T1" fmla="*/ 969 h 503"/>
                <a:gd name="T2" fmla="*/ 19763 w 231"/>
                <a:gd name="T3" fmla="*/ 7866 h 503"/>
                <a:gd name="T4" fmla="*/ 13425 w 231"/>
                <a:gd name="T5" fmla="*/ 12306 h 503"/>
                <a:gd name="T6" fmla="*/ 6834 w 231"/>
                <a:gd name="T7" fmla="*/ 17577 h 503"/>
                <a:gd name="T8" fmla="*/ 5496 w 231"/>
                <a:gd name="T9" fmla="*/ 24898 h 503"/>
                <a:gd name="T10" fmla="*/ 4821 w 231"/>
                <a:gd name="T11" fmla="*/ 35176 h 503"/>
                <a:gd name="T12" fmla="*/ 4821 w 231"/>
                <a:gd name="T13" fmla="*/ 48175 h 503"/>
                <a:gd name="T14" fmla="*/ 2363 w 231"/>
                <a:gd name="T15" fmla="*/ 60000 h 503"/>
                <a:gd name="T16" fmla="*/ 278 w 231"/>
                <a:gd name="T17" fmla="*/ 64479 h 503"/>
                <a:gd name="T18" fmla="*/ 913 w 231"/>
                <a:gd name="T19" fmla="*/ 67766 h 503"/>
                <a:gd name="T20" fmla="*/ 5137 w 231"/>
                <a:gd name="T21" fmla="*/ 61286 h 503"/>
                <a:gd name="T22" fmla="*/ 6516 w 231"/>
                <a:gd name="T23" fmla="*/ 54257 h 503"/>
                <a:gd name="T24" fmla="*/ 7505 w 231"/>
                <a:gd name="T25" fmla="*/ 46189 h 503"/>
                <a:gd name="T26" fmla="*/ 7505 w 231"/>
                <a:gd name="T27" fmla="*/ 32286 h 503"/>
                <a:gd name="T28" fmla="*/ 8265 w 231"/>
                <a:gd name="T29" fmla="*/ 22950 h 503"/>
                <a:gd name="T30" fmla="*/ 10994 w 231"/>
                <a:gd name="T31" fmla="*/ 16874 h 503"/>
                <a:gd name="T32" fmla="*/ 16946 w 231"/>
                <a:gd name="T33" fmla="*/ 14044 h 503"/>
                <a:gd name="T34" fmla="*/ 23521 w 231"/>
                <a:gd name="T35" fmla="*/ 7446 h 503"/>
                <a:gd name="T36" fmla="*/ 26730 w 231"/>
                <a:gd name="T37" fmla="*/ 1837 h 503"/>
                <a:gd name="T38" fmla="*/ 23261 w 231"/>
                <a:gd name="T39" fmla="*/ 969 h 5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31" h="503">
                  <a:moveTo>
                    <a:pt x="200" y="7"/>
                  </a:moveTo>
                  <a:cubicBezTo>
                    <a:pt x="190" y="14"/>
                    <a:pt x="184" y="44"/>
                    <a:pt x="170" y="58"/>
                  </a:cubicBezTo>
                  <a:cubicBezTo>
                    <a:pt x="156" y="72"/>
                    <a:pt x="134" y="79"/>
                    <a:pt x="116" y="91"/>
                  </a:cubicBezTo>
                  <a:cubicBezTo>
                    <a:pt x="98" y="103"/>
                    <a:pt x="70" y="115"/>
                    <a:pt x="59" y="130"/>
                  </a:cubicBezTo>
                  <a:cubicBezTo>
                    <a:pt x="48" y="145"/>
                    <a:pt x="50" y="163"/>
                    <a:pt x="47" y="184"/>
                  </a:cubicBezTo>
                  <a:cubicBezTo>
                    <a:pt x="44" y="205"/>
                    <a:pt x="42" y="231"/>
                    <a:pt x="41" y="259"/>
                  </a:cubicBezTo>
                  <a:cubicBezTo>
                    <a:pt x="40" y="287"/>
                    <a:pt x="44" y="325"/>
                    <a:pt x="41" y="355"/>
                  </a:cubicBezTo>
                  <a:cubicBezTo>
                    <a:pt x="38" y="385"/>
                    <a:pt x="27" y="422"/>
                    <a:pt x="20" y="442"/>
                  </a:cubicBezTo>
                  <a:cubicBezTo>
                    <a:pt x="13" y="462"/>
                    <a:pt x="4" y="466"/>
                    <a:pt x="2" y="475"/>
                  </a:cubicBezTo>
                  <a:cubicBezTo>
                    <a:pt x="0" y="484"/>
                    <a:pt x="1" y="503"/>
                    <a:pt x="8" y="499"/>
                  </a:cubicBezTo>
                  <a:cubicBezTo>
                    <a:pt x="15" y="495"/>
                    <a:pt x="36" y="467"/>
                    <a:pt x="44" y="451"/>
                  </a:cubicBezTo>
                  <a:cubicBezTo>
                    <a:pt x="52" y="435"/>
                    <a:pt x="53" y="418"/>
                    <a:pt x="56" y="400"/>
                  </a:cubicBezTo>
                  <a:cubicBezTo>
                    <a:pt x="59" y="382"/>
                    <a:pt x="63" y="367"/>
                    <a:pt x="65" y="340"/>
                  </a:cubicBezTo>
                  <a:cubicBezTo>
                    <a:pt x="67" y="313"/>
                    <a:pt x="64" y="266"/>
                    <a:pt x="65" y="238"/>
                  </a:cubicBezTo>
                  <a:cubicBezTo>
                    <a:pt x="66" y="210"/>
                    <a:pt x="66" y="188"/>
                    <a:pt x="71" y="169"/>
                  </a:cubicBezTo>
                  <a:cubicBezTo>
                    <a:pt x="76" y="150"/>
                    <a:pt x="83" y="135"/>
                    <a:pt x="95" y="124"/>
                  </a:cubicBezTo>
                  <a:cubicBezTo>
                    <a:pt x="107" y="113"/>
                    <a:pt x="128" y="115"/>
                    <a:pt x="146" y="103"/>
                  </a:cubicBezTo>
                  <a:cubicBezTo>
                    <a:pt x="164" y="91"/>
                    <a:pt x="189" y="70"/>
                    <a:pt x="203" y="55"/>
                  </a:cubicBezTo>
                  <a:cubicBezTo>
                    <a:pt x="217" y="40"/>
                    <a:pt x="231" y="21"/>
                    <a:pt x="230" y="13"/>
                  </a:cubicBezTo>
                  <a:cubicBezTo>
                    <a:pt x="229" y="5"/>
                    <a:pt x="210" y="0"/>
                    <a:pt x="200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57" name="Oval 51"/>
            <p:cNvSpPr>
              <a:spLocks noChangeArrowheads="1"/>
            </p:cNvSpPr>
            <p:nvPr/>
          </p:nvSpPr>
          <p:spPr bwMode="auto">
            <a:xfrm>
              <a:off x="1710" y="1193"/>
              <a:ext cx="56" cy="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10258" name="Oval 52"/>
            <p:cNvSpPr>
              <a:spLocks noChangeArrowheads="1"/>
            </p:cNvSpPr>
            <p:nvPr/>
          </p:nvSpPr>
          <p:spPr bwMode="auto">
            <a:xfrm rot="-1075029">
              <a:off x="1076" y="2057"/>
              <a:ext cx="364" cy="548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10259" name="Freeform 53"/>
            <p:cNvSpPr>
              <a:spLocks/>
            </p:cNvSpPr>
            <p:nvPr/>
          </p:nvSpPr>
          <p:spPr bwMode="auto">
            <a:xfrm>
              <a:off x="1185" y="2060"/>
              <a:ext cx="189" cy="539"/>
            </a:xfrm>
            <a:custGeom>
              <a:avLst/>
              <a:gdLst>
                <a:gd name="T0" fmla="*/ 0 w 149"/>
                <a:gd name="T1" fmla="*/ 0 h 421"/>
                <a:gd name="T2" fmla="*/ 2123 w 149"/>
                <a:gd name="T3" fmla="*/ 548 h 421"/>
                <a:gd name="T4" fmla="*/ 5551 w 149"/>
                <a:gd name="T5" fmla="*/ 3960 h 421"/>
                <a:gd name="T6" fmla="*/ 9114 w 149"/>
                <a:gd name="T7" fmla="*/ 16480 h 421"/>
                <a:gd name="T8" fmla="*/ 16094 w 149"/>
                <a:gd name="T9" fmla="*/ 32870 h 421"/>
                <a:gd name="T10" fmla="*/ 17038 w 149"/>
                <a:gd name="T11" fmla="*/ 47604 h 421"/>
                <a:gd name="T12" fmla="*/ 16094 w 149"/>
                <a:gd name="T13" fmla="*/ 55498 h 421"/>
                <a:gd name="T14" fmla="*/ 12162 w 149"/>
                <a:gd name="T15" fmla="*/ 58897 h 4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9" h="421">
                  <a:moveTo>
                    <a:pt x="0" y="0"/>
                  </a:moveTo>
                  <a:lnTo>
                    <a:pt x="18" y="4"/>
                  </a:lnTo>
                  <a:cubicBezTo>
                    <a:pt x="26" y="9"/>
                    <a:pt x="38" y="9"/>
                    <a:pt x="48" y="28"/>
                  </a:cubicBezTo>
                  <a:cubicBezTo>
                    <a:pt x="58" y="47"/>
                    <a:pt x="63" y="84"/>
                    <a:pt x="78" y="118"/>
                  </a:cubicBezTo>
                  <a:cubicBezTo>
                    <a:pt x="93" y="152"/>
                    <a:pt x="127" y="198"/>
                    <a:pt x="138" y="235"/>
                  </a:cubicBezTo>
                  <a:cubicBezTo>
                    <a:pt x="149" y="272"/>
                    <a:pt x="147" y="313"/>
                    <a:pt x="147" y="340"/>
                  </a:cubicBezTo>
                  <a:cubicBezTo>
                    <a:pt x="147" y="367"/>
                    <a:pt x="145" y="384"/>
                    <a:pt x="138" y="397"/>
                  </a:cubicBezTo>
                  <a:cubicBezTo>
                    <a:pt x="131" y="410"/>
                    <a:pt x="118" y="415"/>
                    <a:pt x="105" y="42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60" name="Freeform 54"/>
            <p:cNvSpPr>
              <a:spLocks/>
            </p:cNvSpPr>
            <p:nvPr/>
          </p:nvSpPr>
          <p:spPr bwMode="auto">
            <a:xfrm>
              <a:off x="865" y="2472"/>
              <a:ext cx="19" cy="1366"/>
            </a:xfrm>
            <a:custGeom>
              <a:avLst/>
              <a:gdLst>
                <a:gd name="T0" fmla="*/ 0 w 15"/>
                <a:gd name="T1" fmla="*/ 0 h 1068"/>
                <a:gd name="T2" fmla="*/ 345 w 15"/>
                <a:gd name="T3" fmla="*/ 64285 h 1068"/>
                <a:gd name="T4" fmla="*/ 1671 w 15"/>
                <a:gd name="T5" fmla="*/ 146544 h 10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1068">
                  <a:moveTo>
                    <a:pt x="0" y="0"/>
                  </a:moveTo>
                  <a:cubicBezTo>
                    <a:pt x="1" y="78"/>
                    <a:pt x="1" y="290"/>
                    <a:pt x="3" y="468"/>
                  </a:cubicBezTo>
                  <a:cubicBezTo>
                    <a:pt x="5" y="646"/>
                    <a:pt x="4" y="973"/>
                    <a:pt x="15" y="1068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61" name="Freeform 55"/>
            <p:cNvSpPr>
              <a:spLocks/>
            </p:cNvSpPr>
            <p:nvPr/>
          </p:nvSpPr>
          <p:spPr bwMode="auto">
            <a:xfrm>
              <a:off x="2130" y="1075"/>
              <a:ext cx="614" cy="1236"/>
            </a:xfrm>
            <a:custGeom>
              <a:avLst/>
              <a:gdLst>
                <a:gd name="T0" fmla="*/ 52851 w 483"/>
                <a:gd name="T1" fmla="*/ 0 h 967"/>
                <a:gd name="T2" fmla="*/ 57181 w 483"/>
                <a:gd name="T3" fmla="*/ 41221 h 967"/>
                <a:gd name="T4" fmla="*/ 54655 w 483"/>
                <a:gd name="T5" fmla="*/ 86250 h 967"/>
                <a:gd name="T6" fmla="*/ 33147 w 483"/>
                <a:gd name="T7" fmla="*/ 117242 h 967"/>
                <a:gd name="T8" fmla="*/ 0 w 483"/>
                <a:gd name="T9" fmla="*/ 131038 h 9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3" h="967">
                  <a:moveTo>
                    <a:pt x="435" y="0"/>
                  </a:moveTo>
                  <a:cubicBezTo>
                    <a:pt x="452" y="99"/>
                    <a:pt x="469" y="198"/>
                    <a:pt x="471" y="304"/>
                  </a:cubicBezTo>
                  <a:cubicBezTo>
                    <a:pt x="473" y="410"/>
                    <a:pt x="483" y="544"/>
                    <a:pt x="450" y="637"/>
                  </a:cubicBezTo>
                  <a:cubicBezTo>
                    <a:pt x="417" y="730"/>
                    <a:pt x="348" y="810"/>
                    <a:pt x="273" y="865"/>
                  </a:cubicBezTo>
                  <a:cubicBezTo>
                    <a:pt x="198" y="920"/>
                    <a:pt x="48" y="952"/>
                    <a:pt x="0" y="9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62" name="Freeform 56"/>
            <p:cNvSpPr>
              <a:spLocks/>
            </p:cNvSpPr>
            <p:nvPr/>
          </p:nvSpPr>
          <p:spPr bwMode="auto">
            <a:xfrm>
              <a:off x="2332" y="2073"/>
              <a:ext cx="263" cy="1757"/>
            </a:xfrm>
            <a:custGeom>
              <a:avLst/>
              <a:gdLst>
                <a:gd name="T0" fmla="*/ 24847 w 207"/>
                <a:gd name="T1" fmla="*/ 0 h 1374"/>
                <a:gd name="T2" fmla="*/ 12568 w 207"/>
                <a:gd name="T3" fmla="*/ 30792 h 1374"/>
                <a:gd name="T4" fmla="*/ 7626 w 207"/>
                <a:gd name="T5" fmla="*/ 61114 h 1374"/>
                <a:gd name="T6" fmla="*/ 0 w 207"/>
                <a:gd name="T7" fmla="*/ 187823 h 13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" h="1374">
                  <a:moveTo>
                    <a:pt x="207" y="0"/>
                  </a:moveTo>
                  <a:cubicBezTo>
                    <a:pt x="190" y="37"/>
                    <a:pt x="129" y="144"/>
                    <a:pt x="105" y="225"/>
                  </a:cubicBezTo>
                  <a:cubicBezTo>
                    <a:pt x="85" y="300"/>
                    <a:pt x="80" y="256"/>
                    <a:pt x="63" y="447"/>
                  </a:cubicBezTo>
                  <a:cubicBezTo>
                    <a:pt x="46" y="638"/>
                    <a:pt x="13" y="1181"/>
                    <a:pt x="0" y="1374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263" name="Freeform 57"/>
            <p:cNvSpPr>
              <a:spLocks/>
            </p:cNvSpPr>
            <p:nvPr/>
          </p:nvSpPr>
          <p:spPr bwMode="auto">
            <a:xfrm>
              <a:off x="1327" y="1305"/>
              <a:ext cx="522" cy="443"/>
            </a:xfrm>
            <a:custGeom>
              <a:avLst/>
              <a:gdLst>
                <a:gd name="T0" fmla="*/ 42796 w 411"/>
                <a:gd name="T1" fmla="*/ 1412 h 347"/>
                <a:gd name="T2" fmla="*/ 37131 w 411"/>
                <a:gd name="T3" fmla="*/ 9695 h 347"/>
                <a:gd name="T4" fmla="*/ 30602 w 411"/>
                <a:gd name="T5" fmla="*/ 13548 h 347"/>
                <a:gd name="T6" fmla="*/ 21636 w 411"/>
                <a:gd name="T7" fmla="*/ 15661 h 347"/>
                <a:gd name="T8" fmla="*/ 13519 w 411"/>
                <a:gd name="T9" fmla="*/ 16036 h 347"/>
                <a:gd name="T10" fmla="*/ 2399 w 411"/>
                <a:gd name="T11" fmla="*/ 12821 h 347"/>
                <a:gd name="T12" fmla="*/ 1024 w 411"/>
                <a:gd name="T13" fmla="*/ 17225 h 347"/>
                <a:gd name="T14" fmla="*/ 8017 w 411"/>
                <a:gd name="T15" fmla="*/ 35841 h 347"/>
                <a:gd name="T16" fmla="*/ 25266 w 411"/>
                <a:gd name="T17" fmla="*/ 44974 h 347"/>
                <a:gd name="T18" fmla="*/ 38530 w 411"/>
                <a:gd name="T19" fmla="*/ 41711 h 347"/>
                <a:gd name="T20" fmla="*/ 45977 w 411"/>
                <a:gd name="T21" fmla="*/ 32333 h 347"/>
                <a:gd name="T22" fmla="*/ 48533 w 411"/>
                <a:gd name="T23" fmla="*/ 17627 h 347"/>
                <a:gd name="T24" fmla="*/ 42796 w 411"/>
                <a:gd name="T25" fmla="*/ 1412 h 3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1" h="347">
                  <a:moveTo>
                    <a:pt x="359" y="10"/>
                  </a:moveTo>
                  <a:cubicBezTo>
                    <a:pt x="343" y="0"/>
                    <a:pt x="328" y="57"/>
                    <a:pt x="311" y="73"/>
                  </a:cubicBezTo>
                  <a:cubicBezTo>
                    <a:pt x="294" y="89"/>
                    <a:pt x="278" y="96"/>
                    <a:pt x="257" y="103"/>
                  </a:cubicBezTo>
                  <a:cubicBezTo>
                    <a:pt x="236" y="110"/>
                    <a:pt x="206" y="115"/>
                    <a:pt x="182" y="118"/>
                  </a:cubicBezTo>
                  <a:cubicBezTo>
                    <a:pt x="158" y="121"/>
                    <a:pt x="140" y="124"/>
                    <a:pt x="113" y="121"/>
                  </a:cubicBezTo>
                  <a:cubicBezTo>
                    <a:pt x="86" y="118"/>
                    <a:pt x="37" y="96"/>
                    <a:pt x="20" y="97"/>
                  </a:cubicBezTo>
                  <a:cubicBezTo>
                    <a:pt x="3" y="98"/>
                    <a:pt x="0" y="101"/>
                    <a:pt x="8" y="130"/>
                  </a:cubicBezTo>
                  <a:cubicBezTo>
                    <a:pt x="16" y="159"/>
                    <a:pt x="34" y="236"/>
                    <a:pt x="68" y="271"/>
                  </a:cubicBezTo>
                  <a:cubicBezTo>
                    <a:pt x="102" y="306"/>
                    <a:pt x="170" y="333"/>
                    <a:pt x="212" y="340"/>
                  </a:cubicBezTo>
                  <a:cubicBezTo>
                    <a:pt x="254" y="347"/>
                    <a:pt x="294" y="332"/>
                    <a:pt x="323" y="316"/>
                  </a:cubicBezTo>
                  <a:cubicBezTo>
                    <a:pt x="352" y="300"/>
                    <a:pt x="372" y="274"/>
                    <a:pt x="386" y="244"/>
                  </a:cubicBezTo>
                  <a:cubicBezTo>
                    <a:pt x="400" y="214"/>
                    <a:pt x="411" y="172"/>
                    <a:pt x="407" y="133"/>
                  </a:cubicBezTo>
                  <a:cubicBezTo>
                    <a:pt x="403" y="94"/>
                    <a:pt x="375" y="20"/>
                    <a:pt x="359" y="10"/>
                  </a:cubicBezTo>
                  <a:close/>
                </a:path>
              </a:pathLst>
            </a:custGeom>
            <a:solidFill>
              <a:srgbClr val="DDDDDD"/>
            </a:soli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10264" name="Group 58"/>
            <p:cNvGrpSpPr>
              <a:grpSpLocks/>
            </p:cNvGrpSpPr>
            <p:nvPr/>
          </p:nvGrpSpPr>
          <p:grpSpPr bwMode="auto">
            <a:xfrm>
              <a:off x="340" y="1037"/>
              <a:ext cx="1380" cy="2709"/>
              <a:chOff x="340" y="1037"/>
              <a:chExt cx="1380" cy="2709"/>
            </a:xfrm>
          </p:grpSpPr>
          <p:sp>
            <p:nvSpPr>
              <p:cNvPr id="10266" name="Freeform 59"/>
              <p:cNvSpPr>
                <a:spLocks/>
              </p:cNvSpPr>
              <p:nvPr/>
            </p:nvSpPr>
            <p:spPr bwMode="auto">
              <a:xfrm>
                <a:off x="500" y="1404"/>
                <a:ext cx="1220" cy="2219"/>
              </a:xfrm>
              <a:custGeom>
                <a:avLst/>
                <a:gdLst>
                  <a:gd name="T0" fmla="*/ 103412 w 960"/>
                  <a:gd name="T1" fmla="*/ 1872 h 1735"/>
                  <a:gd name="T2" fmla="*/ 101265 w 960"/>
                  <a:gd name="T3" fmla="*/ 2169 h 1735"/>
                  <a:gd name="T4" fmla="*/ 107331 w 960"/>
                  <a:gd name="T5" fmla="*/ 20448 h 1735"/>
                  <a:gd name="T6" fmla="*/ 107707 w 960"/>
                  <a:gd name="T7" fmla="*/ 35854 h 1735"/>
                  <a:gd name="T8" fmla="*/ 103244 w 960"/>
                  <a:gd name="T9" fmla="*/ 43207 h 1735"/>
                  <a:gd name="T10" fmla="*/ 89506 w 960"/>
                  <a:gd name="T11" fmla="*/ 44582 h 1735"/>
                  <a:gd name="T12" fmla="*/ 73604 w 960"/>
                  <a:gd name="T13" fmla="*/ 39673 h 1735"/>
                  <a:gd name="T14" fmla="*/ 56602 w 960"/>
                  <a:gd name="T15" fmla="*/ 31443 h 1735"/>
                  <a:gd name="T16" fmla="*/ 42197 w 960"/>
                  <a:gd name="T17" fmla="*/ 29540 h 1735"/>
                  <a:gd name="T18" fmla="*/ 34479 w 960"/>
                  <a:gd name="T19" fmla="*/ 32209 h 1735"/>
                  <a:gd name="T20" fmla="*/ 27638 w 960"/>
                  <a:gd name="T21" fmla="*/ 38751 h 1735"/>
                  <a:gd name="T22" fmla="*/ 23242 w 960"/>
                  <a:gd name="T23" fmla="*/ 49268 h 1735"/>
                  <a:gd name="T24" fmla="*/ 23242 w 960"/>
                  <a:gd name="T25" fmla="*/ 71630 h 1735"/>
                  <a:gd name="T26" fmla="*/ 22414 w 960"/>
                  <a:gd name="T27" fmla="*/ 86054 h 1735"/>
                  <a:gd name="T28" fmla="*/ 18460 w 960"/>
                  <a:gd name="T29" fmla="*/ 109493 h 1735"/>
                  <a:gd name="T30" fmla="*/ 12411 w 960"/>
                  <a:gd name="T31" fmla="*/ 134120 h 1735"/>
                  <a:gd name="T32" fmla="*/ 6340 w 960"/>
                  <a:gd name="T33" fmla="*/ 157459 h 1735"/>
                  <a:gd name="T34" fmla="*/ 4335 w 960"/>
                  <a:gd name="T35" fmla="*/ 177024 h 1735"/>
                  <a:gd name="T36" fmla="*/ 3926 w 960"/>
                  <a:gd name="T37" fmla="*/ 195248 h 1735"/>
                  <a:gd name="T38" fmla="*/ 3089 w 960"/>
                  <a:gd name="T39" fmla="*/ 209439 h 1735"/>
                  <a:gd name="T40" fmla="*/ 1901 w 960"/>
                  <a:gd name="T41" fmla="*/ 223229 h 1735"/>
                  <a:gd name="T42" fmla="*/ 1901 w 960"/>
                  <a:gd name="T43" fmla="*/ 235896 h 1735"/>
                  <a:gd name="T44" fmla="*/ 13308 w 960"/>
                  <a:gd name="T45" fmla="*/ 235515 h 1735"/>
                  <a:gd name="T46" fmla="*/ 12890 w 960"/>
                  <a:gd name="T47" fmla="*/ 214861 h 1735"/>
                  <a:gd name="T48" fmla="*/ 10819 w 960"/>
                  <a:gd name="T49" fmla="*/ 187475 h 1735"/>
                  <a:gd name="T50" fmla="*/ 12411 w 960"/>
                  <a:gd name="T51" fmla="*/ 163757 h 1735"/>
                  <a:gd name="T52" fmla="*/ 18460 w 960"/>
                  <a:gd name="T53" fmla="*/ 139099 h 1735"/>
                  <a:gd name="T54" fmla="*/ 24549 w 960"/>
                  <a:gd name="T55" fmla="*/ 113977 h 1735"/>
                  <a:gd name="T56" fmla="*/ 28484 w 960"/>
                  <a:gd name="T57" fmla="*/ 91235 h 1735"/>
                  <a:gd name="T58" fmla="*/ 30048 w 960"/>
                  <a:gd name="T59" fmla="*/ 67383 h 1735"/>
                  <a:gd name="T60" fmla="*/ 30614 w 960"/>
                  <a:gd name="T61" fmla="*/ 50574 h 1735"/>
                  <a:gd name="T62" fmla="*/ 34807 w 960"/>
                  <a:gd name="T63" fmla="*/ 39978 h 1735"/>
                  <a:gd name="T64" fmla="*/ 46275 w 960"/>
                  <a:gd name="T65" fmla="*/ 36394 h 1735"/>
                  <a:gd name="T66" fmla="*/ 63458 w 960"/>
                  <a:gd name="T67" fmla="*/ 42777 h 1735"/>
                  <a:gd name="T68" fmla="*/ 80328 w 960"/>
                  <a:gd name="T69" fmla="*/ 50087 h 1735"/>
                  <a:gd name="T70" fmla="*/ 93191 w 960"/>
                  <a:gd name="T71" fmla="*/ 51432 h 1735"/>
                  <a:gd name="T72" fmla="*/ 106861 w 960"/>
                  <a:gd name="T73" fmla="*/ 50087 h 1735"/>
                  <a:gd name="T74" fmla="*/ 114601 w 960"/>
                  <a:gd name="T75" fmla="*/ 39162 h 1735"/>
                  <a:gd name="T76" fmla="*/ 114601 w 960"/>
                  <a:gd name="T77" fmla="*/ 24585 h 1735"/>
                  <a:gd name="T78" fmla="*/ 111756 w 960"/>
                  <a:gd name="T79" fmla="*/ 11787 h 1735"/>
                  <a:gd name="T80" fmla="*/ 107331 w 960"/>
                  <a:gd name="T81" fmla="*/ 1599 h 1735"/>
                  <a:gd name="T82" fmla="*/ 103412 w 960"/>
                  <a:gd name="T83" fmla="*/ 1872 h 173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60" h="1735">
                    <a:moveTo>
                      <a:pt x="857" y="14"/>
                    </a:moveTo>
                    <a:lnTo>
                      <a:pt x="839" y="16"/>
                    </a:lnTo>
                    <a:cubicBezTo>
                      <a:pt x="844" y="39"/>
                      <a:pt x="880" y="108"/>
                      <a:pt x="889" y="149"/>
                    </a:cubicBezTo>
                    <a:cubicBezTo>
                      <a:pt x="898" y="190"/>
                      <a:pt x="898" y="234"/>
                      <a:pt x="892" y="262"/>
                    </a:cubicBezTo>
                    <a:cubicBezTo>
                      <a:pt x="886" y="290"/>
                      <a:pt x="880" y="305"/>
                      <a:pt x="855" y="315"/>
                    </a:cubicBezTo>
                    <a:cubicBezTo>
                      <a:pt x="830" y="325"/>
                      <a:pt x="783" y="329"/>
                      <a:pt x="742" y="325"/>
                    </a:cubicBezTo>
                    <a:cubicBezTo>
                      <a:pt x="701" y="321"/>
                      <a:pt x="654" y="305"/>
                      <a:pt x="609" y="289"/>
                    </a:cubicBezTo>
                    <a:cubicBezTo>
                      <a:pt x="564" y="273"/>
                      <a:pt x="512" y="241"/>
                      <a:pt x="469" y="229"/>
                    </a:cubicBezTo>
                    <a:cubicBezTo>
                      <a:pt x="426" y="217"/>
                      <a:pt x="379" y="214"/>
                      <a:pt x="349" y="215"/>
                    </a:cubicBezTo>
                    <a:cubicBezTo>
                      <a:pt x="319" y="216"/>
                      <a:pt x="306" y="224"/>
                      <a:pt x="286" y="235"/>
                    </a:cubicBezTo>
                    <a:cubicBezTo>
                      <a:pt x="266" y="246"/>
                      <a:pt x="244" y="261"/>
                      <a:pt x="229" y="282"/>
                    </a:cubicBezTo>
                    <a:cubicBezTo>
                      <a:pt x="214" y="303"/>
                      <a:pt x="199" y="319"/>
                      <a:pt x="193" y="359"/>
                    </a:cubicBezTo>
                    <a:cubicBezTo>
                      <a:pt x="187" y="399"/>
                      <a:pt x="194" y="477"/>
                      <a:pt x="193" y="522"/>
                    </a:cubicBezTo>
                    <a:cubicBezTo>
                      <a:pt x="192" y="567"/>
                      <a:pt x="193" y="582"/>
                      <a:pt x="186" y="628"/>
                    </a:cubicBezTo>
                    <a:cubicBezTo>
                      <a:pt x="179" y="674"/>
                      <a:pt x="167" y="740"/>
                      <a:pt x="153" y="798"/>
                    </a:cubicBezTo>
                    <a:cubicBezTo>
                      <a:pt x="139" y="856"/>
                      <a:pt x="120" y="920"/>
                      <a:pt x="103" y="978"/>
                    </a:cubicBezTo>
                    <a:cubicBezTo>
                      <a:pt x="86" y="1036"/>
                      <a:pt x="64" y="1096"/>
                      <a:pt x="53" y="1148"/>
                    </a:cubicBezTo>
                    <a:cubicBezTo>
                      <a:pt x="42" y="1200"/>
                      <a:pt x="39" y="1245"/>
                      <a:pt x="36" y="1291"/>
                    </a:cubicBezTo>
                    <a:cubicBezTo>
                      <a:pt x="33" y="1337"/>
                      <a:pt x="35" y="1385"/>
                      <a:pt x="33" y="1424"/>
                    </a:cubicBezTo>
                    <a:cubicBezTo>
                      <a:pt x="31" y="1463"/>
                      <a:pt x="29" y="1493"/>
                      <a:pt x="26" y="1527"/>
                    </a:cubicBezTo>
                    <a:cubicBezTo>
                      <a:pt x="23" y="1561"/>
                      <a:pt x="18" y="1595"/>
                      <a:pt x="16" y="1627"/>
                    </a:cubicBezTo>
                    <a:cubicBezTo>
                      <a:pt x="14" y="1659"/>
                      <a:pt x="0" y="1705"/>
                      <a:pt x="16" y="1720"/>
                    </a:cubicBezTo>
                    <a:cubicBezTo>
                      <a:pt x="32" y="1735"/>
                      <a:pt x="66" y="1730"/>
                      <a:pt x="110" y="1717"/>
                    </a:cubicBezTo>
                    <a:cubicBezTo>
                      <a:pt x="120" y="1713"/>
                      <a:pt x="109" y="1625"/>
                      <a:pt x="106" y="1567"/>
                    </a:cubicBezTo>
                    <a:cubicBezTo>
                      <a:pt x="103" y="1509"/>
                      <a:pt x="90" y="1429"/>
                      <a:pt x="90" y="1367"/>
                    </a:cubicBezTo>
                    <a:cubicBezTo>
                      <a:pt x="90" y="1305"/>
                      <a:pt x="93" y="1253"/>
                      <a:pt x="103" y="1194"/>
                    </a:cubicBezTo>
                    <a:cubicBezTo>
                      <a:pt x="113" y="1135"/>
                      <a:pt x="136" y="1075"/>
                      <a:pt x="153" y="1014"/>
                    </a:cubicBezTo>
                    <a:cubicBezTo>
                      <a:pt x="170" y="953"/>
                      <a:pt x="189" y="889"/>
                      <a:pt x="203" y="831"/>
                    </a:cubicBezTo>
                    <a:cubicBezTo>
                      <a:pt x="217" y="773"/>
                      <a:pt x="228" y="721"/>
                      <a:pt x="236" y="665"/>
                    </a:cubicBezTo>
                    <a:cubicBezTo>
                      <a:pt x="244" y="609"/>
                      <a:pt x="246" y="541"/>
                      <a:pt x="249" y="492"/>
                    </a:cubicBezTo>
                    <a:cubicBezTo>
                      <a:pt x="252" y="443"/>
                      <a:pt x="246" y="402"/>
                      <a:pt x="253" y="369"/>
                    </a:cubicBezTo>
                    <a:cubicBezTo>
                      <a:pt x="260" y="336"/>
                      <a:pt x="267" y="309"/>
                      <a:pt x="289" y="292"/>
                    </a:cubicBezTo>
                    <a:cubicBezTo>
                      <a:pt x="311" y="275"/>
                      <a:pt x="344" y="262"/>
                      <a:pt x="383" y="265"/>
                    </a:cubicBezTo>
                    <a:cubicBezTo>
                      <a:pt x="422" y="268"/>
                      <a:pt x="479" y="295"/>
                      <a:pt x="526" y="312"/>
                    </a:cubicBezTo>
                    <a:cubicBezTo>
                      <a:pt x="573" y="329"/>
                      <a:pt x="625" y="354"/>
                      <a:pt x="666" y="365"/>
                    </a:cubicBezTo>
                    <a:cubicBezTo>
                      <a:pt x="707" y="376"/>
                      <a:pt x="736" y="375"/>
                      <a:pt x="772" y="375"/>
                    </a:cubicBezTo>
                    <a:cubicBezTo>
                      <a:pt x="808" y="375"/>
                      <a:pt x="856" y="380"/>
                      <a:pt x="885" y="365"/>
                    </a:cubicBezTo>
                    <a:cubicBezTo>
                      <a:pt x="914" y="350"/>
                      <a:pt x="938" y="316"/>
                      <a:pt x="949" y="285"/>
                    </a:cubicBezTo>
                    <a:cubicBezTo>
                      <a:pt x="960" y="254"/>
                      <a:pt x="953" y="212"/>
                      <a:pt x="949" y="179"/>
                    </a:cubicBezTo>
                    <a:cubicBezTo>
                      <a:pt x="945" y="146"/>
                      <a:pt x="935" y="114"/>
                      <a:pt x="925" y="86"/>
                    </a:cubicBezTo>
                    <a:cubicBezTo>
                      <a:pt x="915" y="58"/>
                      <a:pt x="900" y="24"/>
                      <a:pt x="889" y="12"/>
                    </a:cubicBezTo>
                    <a:cubicBezTo>
                      <a:pt x="878" y="0"/>
                      <a:pt x="867" y="7"/>
                      <a:pt x="857" y="14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267" name="Oval 60"/>
              <p:cNvSpPr>
                <a:spLocks noChangeArrowheads="1"/>
              </p:cNvSpPr>
              <p:nvPr/>
            </p:nvSpPr>
            <p:spPr bwMode="auto">
              <a:xfrm rot="-1807223">
                <a:off x="1397" y="1205"/>
                <a:ext cx="289" cy="232"/>
              </a:xfrm>
              <a:prstGeom prst="ellipse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0268" name="Freeform 61"/>
              <p:cNvSpPr>
                <a:spLocks/>
              </p:cNvSpPr>
              <p:nvPr/>
            </p:nvSpPr>
            <p:spPr bwMode="auto">
              <a:xfrm>
                <a:off x="1341" y="1037"/>
                <a:ext cx="177" cy="212"/>
              </a:xfrm>
              <a:custGeom>
                <a:avLst/>
                <a:gdLst>
                  <a:gd name="T0" fmla="*/ 16644 w 139"/>
                  <a:gd name="T1" fmla="*/ 18241 h 166"/>
                  <a:gd name="T2" fmla="*/ 7984 w 139"/>
                  <a:gd name="T3" fmla="*/ 2964 h 166"/>
                  <a:gd name="T4" fmla="*/ 2815 w 139"/>
                  <a:gd name="T5" fmla="*/ 872 h 166"/>
                  <a:gd name="T6" fmla="*/ 1388 w 139"/>
                  <a:gd name="T7" fmla="*/ 5098 h 166"/>
                  <a:gd name="T8" fmla="*/ 11081 w 139"/>
                  <a:gd name="T9" fmla="*/ 22120 h 166"/>
                  <a:gd name="T10" fmla="*/ 16644 w 139"/>
                  <a:gd name="T11" fmla="*/ 18241 h 1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9" h="166">
                    <a:moveTo>
                      <a:pt x="133" y="137"/>
                    </a:moveTo>
                    <a:cubicBezTo>
                      <a:pt x="139" y="113"/>
                      <a:pt x="82" y="44"/>
                      <a:pt x="64" y="22"/>
                    </a:cubicBezTo>
                    <a:cubicBezTo>
                      <a:pt x="46" y="0"/>
                      <a:pt x="31" y="3"/>
                      <a:pt x="22" y="6"/>
                    </a:cubicBezTo>
                    <a:cubicBezTo>
                      <a:pt x="13" y="9"/>
                      <a:pt x="0" y="11"/>
                      <a:pt x="11" y="38"/>
                    </a:cubicBezTo>
                    <a:cubicBezTo>
                      <a:pt x="22" y="65"/>
                      <a:pt x="62" y="164"/>
                      <a:pt x="88" y="166"/>
                    </a:cubicBezTo>
                    <a:cubicBezTo>
                      <a:pt x="115" y="166"/>
                      <a:pt x="128" y="154"/>
                      <a:pt x="133" y="137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269" name="Oval 62"/>
              <p:cNvSpPr>
                <a:spLocks noChangeArrowheads="1"/>
              </p:cNvSpPr>
              <p:nvPr/>
            </p:nvSpPr>
            <p:spPr bwMode="auto">
              <a:xfrm rot="-1106097">
                <a:off x="1377" y="1069"/>
                <a:ext cx="56" cy="63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0270" name="Rectangle 63"/>
              <p:cNvSpPr>
                <a:spLocks noChangeArrowheads="1"/>
              </p:cNvSpPr>
              <p:nvPr/>
            </p:nvSpPr>
            <p:spPr bwMode="auto">
              <a:xfrm>
                <a:off x="513" y="3598"/>
                <a:ext cx="127" cy="148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0271" name="Rectangle 64"/>
              <p:cNvSpPr>
                <a:spLocks noChangeArrowheads="1"/>
              </p:cNvSpPr>
              <p:nvPr/>
            </p:nvSpPr>
            <p:spPr bwMode="auto">
              <a:xfrm>
                <a:off x="546" y="3639"/>
                <a:ext cx="56" cy="87"/>
              </a:xfrm>
              <a:prstGeom prst="rect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0272" name="Freeform 65"/>
              <p:cNvSpPr>
                <a:spLocks/>
              </p:cNvSpPr>
              <p:nvPr/>
            </p:nvSpPr>
            <p:spPr bwMode="auto">
              <a:xfrm>
                <a:off x="358" y="3222"/>
                <a:ext cx="193" cy="344"/>
              </a:xfrm>
              <a:custGeom>
                <a:avLst/>
                <a:gdLst>
                  <a:gd name="T0" fmla="*/ 18038 w 152"/>
                  <a:gd name="T1" fmla="*/ 0 h 269"/>
                  <a:gd name="T2" fmla="*/ 16884 w 152"/>
                  <a:gd name="T3" fmla="*/ 1439 h 269"/>
                  <a:gd name="T4" fmla="*/ 13985 w 152"/>
                  <a:gd name="T5" fmla="*/ 9315 h 269"/>
                  <a:gd name="T6" fmla="*/ 6911 w 152"/>
                  <a:gd name="T7" fmla="*/ 17618 h 269"/>
                  <a:gd name="T8" fmla="*/ 2659 w 152"/>
                  <a:gd name="T9" fmla="*/ 26378 h 269"/>
                  <a:gd name="T10" fmla="*/ 500 w 152"/>
                  <a:gd name="T11" fmla="*/ 34241 h 269"/>
                  <a:gd name="T12" fmla="*/ 500 w 152"/>
                  <a:gd name="T13" fmla="*/ 36350 h 269"/>
                  <a:gd name="T14" fmla="*/ 3498 w 152"/>
                  <a:gd name="T15" fmla="*/ 36147 h 269"/>
                  <a:gd name="T16" fmla="*/ 3376 w 152"/>
                  <a:gd name="T17" fmla="*/ 32300 h 269"/>
                  <a:gd name="T18" fmla="*/ 5640 w 152"/>
                  <a:gd name="T19" fmla="*/ 24092 h 269"/>
                  <a:gd name="T20" fmla="*/ 8775 w 152"/>
                  <a:gd name="T21" fmla="*/ 18839 h 269"/>
                  <a:gd name="T22" fmla="*/ 12568 w 152"/>
                  <a:gd name="T23" fmla="*/ 15284 h 269"/>
                  <a:gd name="T24" fmla="*/ 15445 w 152"/>
                  <a:gd name="T25" fmla="*/ 11752 h 269"/>
                  <a:gd name="T26" fmla="*/ 16355 w 152"/>
                  <a:gd name="T27" fmla="*/ 10106 h 269"/>
                  <a:gd name="T28" fmla="*/ 18038 w 152"/>
                  <a:gd name="T29" fmla="*/ 0 h 2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52" h="269">
                    <a:moveTo>
                      <a:pt x="152" y="0"/>
                    </a:moveTo>
                    <a:lnTo>
                      <a:pt x="142" y="10"/>
                    </a:lnTo>
                    <a:cubicBezTo>
                      <a:pt x="136" y="21"/>
                      <a:pt x="132" y="48"/>
                      <a:pt x="118" y="68"/>
                    </a:cubicBezTo>
                    <a:cubicBezTo>
                      <a:pt x="104" y="88"/>
                      <a:pt x="74" y="107"/>
                      <a:pt x="58" y="128"/>
                    </a:cubicBezTo>
                    <a:cubicBezTo>
                      <a:pt x="42" y="149"/>
                      <a:pt x="31" y="172"/>
                      <a:pt x="22" y="192"/>
                    </a:cubicBezTo>
                    <a:cubicBezTo>
                      <a:pt x="13" y="212"/>
                      <a:pt x="7" y="238"/>
                      <a:pt x="4" y="250"/>
                    </a:cubicBezTo>
                    <a:cubicBezTo>
                      <a:pt x="1" y="262"/>
                      <a:pt x="0" y="264"/>
                      <a:pt x="4" y="266"/>
                    </a:cubicBezTo>
                    <a:cubicBezTo>
                      <a:pt x="8" y="268"/>
                      <a:pt x="26" y="269"/>
                      <a:pt x="30" y="264"/>
                    </a:cubicBezTo>
                    <a:cubicBezTo>
                      <a:pt x="34" y="259"/>
                      <a:pt x="25" y="251"/>
                      <a:pt x="28" y="236"/>
                    </a:cubicBezTo>
                    <a:cubicBezTo>
                      <a:pt x="31" y="221"/>
                      <a:pt x="40" y="192"/>
                      <a:pt x="48" y="176"/>
                    </a:cubicBezTo>
                    <a:cubicBezTo>
                      <a:pt x="56" y="160"/>
                      <a:pt x="64" y="149"/>
                      <a:pt x="74" y="138"/>
                    </a:cubicBezTo>
                    <a:cubicBezTo>
                      <a:pt x="84" y="127"/>
                      <a:pt x="97" y="121"/>
                      <a:pt x="106" y="112"/>
                    </a:cubicBezTo>
                    <a:cubicBezTo>
                      <a:pt x="115" y="103"/>
                      <a:pt x="125" y="92"/>
                      <a:pt x="130" y="86"/>
                    </a:cubicBezTo>
                    <a:cubicBezTo>
                      <a:pt x="135" y="80"/>
                      <a:pt x="134" y="88"/>
                      <a:pt x="138" y="74"/>
                    </a:cubicBezTo>
                    <a:cubicBezTo>
                      <a:pt x="142" y="60"/>
                      <a:pt x="147" y="30"/>
                      <a:pt x="152" y="0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273" name="Rectangle 66"/>
              <p:cNvSpPr>
                <a:spLocks noChangeArrowheads="1"/>
              </p:cNvSpPr>
              <p:nvPr/>
            </p:nvSpPr>
            <p:spPr bwMode="auto">
              <a:xfrm>
                <a:off x="340" y="3552"/>
                <a:ext cx="74" cy="99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</p:grpSp>
        <p:sp>
          <p:nvSpPr>
            <p:cNvPr id="10265" name="Freeform 67"/>
            <p:cNvSpPr>
              <a:spLocks/>
            </p:cNvSpPr>
            <p:nvPr/>
          </p:nvSpPr>
          <p:spPr bwMode="auto">
            <a:xfrm>
              <a:off x="1308" y="1428"/>
              <a:ext cx="562" cy="1141"/>
            </a:xfrm>
            <a:custGeom>
              <a:avLst/>
              <a:gdLst>
                <a:gd name="T0" fmla="*/ 35008 w 442"/>
                <a:gd name="T1" fmla="*/ 6901 h 893"/>
                <a:gd name="T2" fmla="*/ 41915 w 442"/>
                <a:gd name="T3" fmla="*/ 1823 h 893"/>
                <a:gd name="T4" fmla="*/ 50323 w 442"/>
                <a:gd name="T5" fmla="*/ 887 h 893"/>
                <a:gd name="T6" fmla="*/ 53623 w 442"/>
                <a:gd name="T7" fmla="*/ 7383 h 893"/>
                <a:gd name="T8" fmla="*/ 51871 w 442"/>
                <a:gd name="T9" fmla="*/ 28746 h 893"/>
                <a:gd name="T10" fmla="*/ 41280 w 442"/>
                <a:gd name="T11" fmla="*/ 49770 h 893"/>
                <a:gd name="T12" fmla="*/ 23351 w 442"/>
                <a:gd name="T13" fmla="*/ 61040 h 893"/>
                <a:gd name="T14" fmla="*/ 8267 w 442"/>
                <a:gd name="T15" fmla="*/ 60192 h 893"/>
                <a:gd name="T16" fmla="*/ 2776 w 442"/>
                <a:gd name="T17" fmla="*/ 62640 h 893"/>
                <a:gd name="T18" fmla="*/ 2776 w 442"/>
                <a:gd name="T19" fmla="*/ 67877 h 893"/>
                <a:gd name="T20" fmla="*/ 9790 w 442"/>
                <a:gd name="T21" fmla="*/ 81252 h 893"/>
                <a:gd name="T22" fmla="*/ 14143 w 442"/>
                <a:gd name="T23" fmla="*/ 90529 h 893"/>
                <a:gd name="T24" fmla="*/ 15608 w 442"/>
                <a:gd name="T25" fmla="*/ 104185 h 893"/>
                <a:gd name="T26" fmla="*/ 13796 w 442"/>
                <a:gd name="T27" fmla="*/ 117524 h 893"/>
                <a:gd name="T28" fmla="*/ 8267 w 442"/>
                <a:gd name="T29" fmla="*/ 119529 h 893"/>
                <a:gd name="T30" fmla="*/ 4604 w 442"/>
                <a:gd name="T31" fmla="*/ 118305 h 893"/>
                <a:gd name="T32" fmla="*/ 7544 w 442"/>
                <a:gd name="T33" fmla="*/ 117524 h 893"/>
                <a:gd name="T34" fmla="*/ 11630 w 442"/>
                <a:gd name="T35" fmla="*/ 116307 h 893"/>
                <a:gd name="T36" fmla="*/ 13796 w 442"/>
                <a:gd name="T37" fmla="*/ 106154 h 893"/>
                <a:gd name="T38" fmla="*/ 12011 w 442"/>
                <a:gd name="T39" fmla="*/ 90131 h 893"/>
                <a:gd name="T40" fmla="*/ 6116 w 442"/>
                <a:gd name="T41" fmla="*/ 79220 h 893"/>
                <a:gd name="T42" fmla="*/ 2434 w 442"/>
                <a:gd name="T43" fmla="*/ 71988 h 893"/>
                <a:gd name="T44" fmla="*/ 315 w 442"/>
                <a:gd name="T45" fmla="*/ 64735 h 893"/>
                <a:gd name="T46" fmla="*/ 3530 w 442"/>
                <a:gd name="T47" fmla="*/ 58209 h 893"/>
                <a:gd name="T48" fmla="*/ 15272 w 442"/>
                <a:gd name="T49" fmla="*/ 59032 h 893"/>
                <a:gd name="T50" fmla="*/ 27310 w 442"/>
                <a:gd name="T51" fmla="*/ 57551 h 893"/>
                <a:gd name="T52" fmla="*/ 37557 w 442"/>
                <a:gd name="T53" fmla="*/ 49308 h 893"/>
                <a:gd name="T54" fmla="*/ 45264 w 442"/>
                <a:gd name="T55" fmla="*/ 38837 h 893"/>
                <a:gd name="T56" fmla="*/ 51159 w 442"/>
                <a:gd name="T57" fmla="*/ 22308 h 893"/>
                <a:gd name="T58" fmla="*/ 51534 w 442"/>
                <a:gd name="T59" fmla="*/ 13034 h 893"/>
                <a:gd name="T60" fmla="*/ 50753 w 442"/>
                <a:gd name="T61" fmla="*/ 4167 h 893"/>
                <a:gd name="T62" fmla="*/ 45673 w 442"/>
                <a:gd name="T63" fmla="*/ 2552 h 893"/>
                <a:gd name="T64" fmla="*/ 39474 w 442"/>
                <a:gd name="T65" fmla="*/ 6207 h 893"/>
                <a:gd name="T66" fmla="*/ 35800 w 442"/>
                <a:gd name="T67" fmla="*/ 9082 h 893"/>
                <a:gd name="T68" fmla="*/ 35008 w 442"/>
                <a:gd name="T69" fmla="*/ 6901 h 89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2" h="893">
                  <a:moveTo>
                    <a:pt x="287" y="52"/>
                  </a:moveTo>
                  <a:cubicBezTo>
                    <a:pt x="295" y="43"/>
                    <a:pt x="323" y="20"/>
                    <a:pt x="344" y="13"/>
                  </a:cubicBezTo>
                  <a:cubicBezTo>
                    <a:pt x="365" y="6"/>
                    <a:pt x="397" y="0"/>
                    <a:pt x="413" y="7"/>
                  </a:cubicBezTo>
                  <a:cubicBezTo>
                    <a:pt x="429" y="14"/>
                    <a:pt x="438" y="21"/>
                    <a:pt x="440" y="55"/>
                  </a:cubicBezTo>
                  <a:cubicBezTo>
                    <a:pt x="442" y="89"/>
                    <a:pt x="442" y="162"/>
                    <a:pt x="425" y="214"/>
                  </a:cubicBezTo>
                  <a:cubicBezTo>
                    <a:pt x="408" y="266"/>
                    <a:pt x="377" y="330"/>
                    <a:pt x="338" y="370"/>
                  </a:cubicBezTo>
                  <a:cubicBezTo>
                    <a:pt x="299" y="410"/>
                    <a:pt x="236" y="441"/>
                    <a:pt x="191" y="454"/>
                  </a:cubicBezTo>
                  <a:cubicBezTo>
                    <a:pt x="146" y="467"/>
                    <a:pt x="96" y="446"/>
                    <a:pt x="68" y="448"/>
                  </a:cubicBezTo>
                  <a:cubicBezTo>
                    <a:pt x="40" y="450"/>
                    <a:pt x="30" y="457"/>
                    <a:pt x="23" y="466"/>
                  </a:cubicBezTo>
                  <a:cubicBezTo>
                    <a:pt x="16" y="475"/>
                    <a:pt x="13" y="482"/>
                    <a:pt x="23" y="505"/>
                  </a:cubicBezTo>
                  <a:cubicBezTo>
                    <a:pt x="33" y="528"/>
                    <a:pt x="65" y="576"/>
                    <a:pt x="80" y="604"/>
                  </a:cubicBezTo>
                  <a:cubicBezTo>
                    <a:pt x="95" y="632"/>
                    <a:pt x="108" y="645"/>
                    <a:pt x="116" y="673"/>
                  </a:cubicBezTo>
                  <a:cubicBezTo>
                    <a:pt x="124" y="701"/>
                    <a:pt x="128" y="742"/>
                    <a:pt x="128" y="775"/>
                  </a:cubicBezTo>
                  <a:cubicBezTo>
                    <a:pt x="128" y="808"/>
                    <a:pt x="123" y="855"/>
                    <a:pt x="113" y="874"/>
                  </a:cubicBezTo>
                  <a:cubicBezTo>
                    <a:pt x="103" y="893"/>
                    <a:pt x="80" y="888"/>
                    <a:pt x="68" y="889"/>
                  </a:cubicBezTo>
                  <a:cubicBezTo>
                    <a:pt x="56" y="890"/>
                    <a:pt x="39" y="882"/>
                    <a:pt x="38" y="880"/>
                  </a:cubicBezTo>
                  <a:cubicBezTo>
                    <a:pt x="37" y="878"/>
                    <a:pt x="53" y="876"/>
                    <a:pt x="62" y="874"/>
                  </a:cubicBezTo>
                  <a:cubicBezTo>
                    <a:pt x="71" y="872"/>
                    <a:pt x="87" y="879"/>
                    <a:pt x="95" y="865"/>
                  </a:cubicBezTo>
                  <a:cubicBezTo>
                    <a:pt x="103" y="851"/>
                    <a:pt x="113" y="822"/>
                    <a:pt x="113" y="790"/>
                  </a:cubicBezTo>
                  <a:cubicBezTo>
                    <a:pt x="113" y="758"/>
                    <a:pt x="108" y="703"/>
                    <a:pt x="98" y="670"/>
                  </a:cubicBezTo>
                  <a:cubicBezTo>
                    <a:pt x="88" y="637"/>
                    <a:pt x="63" y="611"/>
                    <a:pt x="50" y="589"/>
                  </a:cubicBezTo>
                  <a:cubicBezTo>
                    <a:pt x="37" y="567"/>
                    <a:pt x="28" y="553"/>
                    <a:pt x="20" y="535"/>
                  </a:cubicBezTo>
                  <a:cubicBezTo>
                    <a:pt x="12" y="517"/>
                    <a:pt x="0" y="498"/>
                    <a:pt x="2" y="481"/>
                  </a:cubicBezTo>
                  <a:cubicBezTo>
                    <a:pt x="4" y="464"/>
                    <a:pt x="9" y="440"/>
                    <a:pt x="29" y="433"/>
                  </a:cubicBezTo>
                  <a:cubicBezTo>
                    <a:pt x="49" y="426"/>
                    <a:pt x="93" y="440"/>
                    <a:pt x="125" y="439"/>
                  </a:cubicBezTo>
                  <a:cubicBezTo>
                    <a:pt x="157" y="438"/>
                    <a:pt x="194" y="439"/>
                    <a:pt x="224" y="427"/>
                  </a:cubicBezTo>
                  <a:cubicBezTo>
                    <a:pt x="254" y="415"/>
                    <a:pt x="284" y="390"/>
                    <a:pt x="308" y="367"/>
                  </a:cubicBezTo>
                  <a:cubicBezTo>
                    <a:pt x="332" y="344"/>
                    <a:pt x="352" y="323"/>
                    <a:pt x="371" y="289"/>
                  </a:cubicBezTo>
                  <a:cubicBezTo>
                    <a:pt x="390" y="255"/>
                    <a:pt x="411" y="198"/>
                    <a:pt x="419" y="166"/>
                  </a:cubicBezTo>
                  <a:cubicBezTo>
                    <a:pt x="427" y="134"/>
                    <a:pt x="422" y="119"/>
                    <a:pt x="422" y="97"/>
                  </a:cubicBezTo>
                  <a:cubicBezTo>
                    <a:pt x="422" y="75"/>
                    <a:pt x="424" y="44"/>
                    <a:pt x="416" y="31"/>
                  </a:cubicBezTo>
                  <a:cubicBezTo>
                    <a:pt x="408" y="18"/>
                    <a:pt x="389" y="17"/>
                    <a:pt x="374" y="19"/>
                  </a:cubicBezTo>
                  <a:cubicBezTo>
                    <a:pt x="359" y="21"/>
                    <a:pt x="336" y="38"/>
                    <a:pt x="323" y="46"/>
                  </a:cubicBezTo>
                  <a:cubicBezTo>
                    <a:pt x="310" y="54"/>
                    <a:pt x="299" y="66"/>
                    <a:pt x="293" y="67"/>
                  </a:cubicBezTo>
                  <a:cubicBezTo>
                    <a:pt x="287" y="68"/>
                    <a:pt x="279" y="61"/>
                    <a:pt x="287" y="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247" name="Oval 74"/>
          <p:cNvSpPr>
            <a:spLocks noChangeArrowheads="1"/>
          </p:cNvSpPr>
          <p:nvPr/>
        </p:nvSpPr>
        <p:spPr bwMode="auto">
          <a:xfrm>
            <a:off x="684213" y="2855913"/>
            <a:ext cx="2990850" cy="1887537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0248" name="Line 75"/>
          <p:cNvSpPr>
            <a:spLocks noChangeShapeType="1"/>
          </p:cNvSpPr>
          <p:nvPr/>
        </p:nvSpPr>
        <p:spPr bwMode="auto">
          <a:xfrm flipV="1">
            <a:off x="3525838" y="2555875"/>
            <a:ext cx="1033462" cy="801688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49" name="Oval 70"/>
          <p:cNvSpPr>
            <a:spLocks noChangeArrowheads="1"/>
          </p:cNvSpPr>
          <p:nvPr/>
        </p:nvSpPr>
        <p:spPr bwMode="auto">
          <a:xfrm>
            <a:off x="468313" y="4005263"/>
            <a:ext cx="1360487" cy="2305050"/>
          </a:xfrm>
          <a:prstGeom prst="ellipse">
            <a:avLst/>
          </a:prstGeom>
          <a:noFill/>
          <a:ln w="38100">
            <a:solidFill>
              <a:srgbClr val="FF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0250" name="Line 71"/>
          <p:cNvSpPr>
            <a:spLocks noChangeShapeType="1"/>
          </p:cNvSpPr>
          <p:nvPr/>
        </p:nvSpPr>
        <p:spPr bwMode="auto">
          <a:xfrm flipV="1">
            <a:off x="1852613" y="4330700"/>
            <a:ext cx="2706687" cy="808038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51" name="Oval 47"/>
          <p:cNvSpPr>
            <a:spLocks noChangeArrowheads="1"/>
          </p:cNvSpPr>
          <p:nvPr/>
        </p:nvSpPr>
        <p:spPr bwMode="auto">
          <a:xfrm rot="-1479674">
            <a:off x="2282825" y="2254250"/>
            <a:ext cx="65088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1"/>
          <p:cNvSpPr txBox="1">
            <a:spLocks noChangeArrowheads="1"/>
          </p:cNvSpPr>
          <p:nvPr/>
        </p:nvSpPr>
        <p:spPr bwMode="auto">
          <a:xfrm>
            <a:off x="4643438" y="1454150"/>
            <a:ext cx="4384675" cy="281622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8925" indent="-28575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358775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Extraluminal</a:t>
            </a:r>
          </a:p>
          <a:p>
            <a:pPr lvl="1"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Zwischen Katheter und Urethra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bildet sich Schleim.</a:t>
            </a:r>
          </a:p>
          <a:p>
            <a:pPr lvl="1"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Keime der Darm- und Genitalflora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gelangen entlang des Katheters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in die Blase.</a:t>
            </a:r>
          </a:p>
          <a:p>
            <a:pPr lvl="1"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Unausweichliches Geschehen, 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welches bei DK innerhalb von 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ca. 14 Tg. zur Bakteriurie führt.</a:t>
            </a:r>
          </a:p>
        </p:txBody>
      </p:sp>
      <p:sp>
        <p:nvSpPr>
          <p:cNvPr id="11267" name="Rectangle 68"/>
          <p:cNvSpPr>
            <a:spLocks noChangeArrowheads="1"/>
          </p:cNvSpPr>
          <p:nvPr/>
        </p:nvSpPr>
        <p:spPr bwMode="auto">
          <a:xfrm>
            <a:off x="4643438" y="4330700"/>
            <a:ext cx="4384675" cy="1978025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819150" indent="-358775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Intraluminal</a:t>
            </a:r>
          </a:p>
          <a:p>
            <a:pPr lvl="1"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Innerhalb des Katheters dringen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Keime in die Blase vor.</a:t>
            </a:r>
          </a:p>
          <a:p>
            <a:pPr lvl="1"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Übertragung im Zuge von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Diskonnektionen, Spülungen etc.</a:t>
            </a:r>
          </a:p>
          <a:p>
            <a:pPr lvl="1"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Durch Hygiene vermeidbar.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grpSp>
        <p:nvGrpSpPr>
          <p:cNvPr id="11269" name="Group 45"/>
          <p:cNvGrpSpPr>
            <a:grpSpLocks/>
          </p:cNvGrpSpPr>
          <p:nvPr/>
        </p:nvGrpSpPr>
        <p:grpSpPr bwMode="auto">
          <a:xfrm rot="60000">
            <a:off x="769938" y="1555750"/>
            <a:ext cx="3402012" cy="4611688"/>
            <a:chOff x="340" y="572"/>
            <a:chExt cx="2404" cy="3266"/>
          </a:xfrm>
        </p:grpSpPr>
        <p:sp>
          <p:nvSpPr>
            <p:cNvPr id="11305" name="Freeform 46"/>
            <p:cNvSpPr>
              <a:spLocks/>
            </p:cNvSpPr>
            <p:nvPr/>
          </p:nvSpPr>
          <p:spPr bwMode="auto">
            <a:xfrm>
              <a:off x="512" y="577"/>
              <a:ext cx="2182" cy="2133"/>
            </a:xfrm>
            <a:custGeom>
              <a:avLst/>
              <a:gdLst>
                <a:gd name="T0" fmla="*/ 19893 w 1718"/>
                <a:gd name="T1" fmla="*/ 3541 h 1668"/>
                <a:gd name="T2" fmla="*/ 23533 w 1718"/>
                <a:gd name="T3" fmla="*/ 60940 h 1668"/>
                <a:gd name="T4" fmla="*/ 30337 w 1718"/>
                <a:gd name="T5" fmla="*/ 102520 h 1668"/>
                <a:gd name="T6" fmla="*/ 24715 w 1718"/>
                <a:gd name="T7" fmla="*/ 109727 h 1668"/>
                <a:gd name="T8" fmla="*/ 15087 w 1718"/>
                <a:gd name="T9" fmla="*/ 119718 h 1668"/>
                <a:gd name="T10" fmla="*/ 7192 w 1718"/>
                <a:gd name="T11" fmla="*/ 148416 h 1668"/>
                <a:gd name="T12" fmla="*/ 6518 w 1718"/>
                <a:gd name="T13" fmla="*/ 172603 h 1668"/>
                <a:gd name="T14" fmla="*/ 1698 w 1718"/>
                <a:gd name="T15" fmla="*/ 177561 h 1668"/>
                <a:gd name="T16" fmla="*/ 829 w 1718"/>
                <a:gd name="T17" fmla="*/ 195772 h 1668"/>
                <a:gd name="T18" fmla="*/ 6772 w 1718"/>
                <a:gd name="T19" fmla="*/ 213546 h 1668"/>
                <a:gd name="T20" fmla="*/ 13239 w 1718"/>
                <a:gd name="T21" fmla="*/ 218464 h 1668"/>
                <a:gd name="T22" fmla="*/ 18335 w 1718"/>
                <a:gd name="T23" fmla="*/ 219808 h 1668"/>
                <a:gd name="T24" fmla="*/ 27124 w 1718"/>
                <a:gd name="T25" fmla="*/ 215318 h 1668"/>
                <a:gd name="T26" fmla="*/ 37006 w 1718"/>
                <a:gd name="T27" fmla="*/ 194836 h 1668"/>
                <a:gd name="T28" fmla="*/ 37006 w 1718"/>
                <a:gd name="T29" fmla="*/ 189334 h 1668"/>
                <a:gd name="T30" fmla="*/ 33896 w 1718"/>
                <a:gd name="T31" fmla="*/ 186754 h 1668"/>
                <a:gd name="T32" fmla="*/ 35802 w 1718"/>
                <a:gd name="T33" fmla="*/ 160700 h 1668"/>
                <a:gd name="T34" fmla="*/ 40245 w 1718"/>
                <a:gd name="T35" fmla="*/ 141642 h 1668"/>
                <a:gd name="T36" fmla="*/ 46207 w 1718"/>
                <a:gd name="T37" fmla="*/ 137595 h 1668"/>
                <a:gd name="T38" fmla="*/ 49374 w 1718"/>
                <a:gd name="T39" fmla="*/ 138388 h 1668"/>
                <a:gd name="T40" fmla="*/ 49374 w 1718"/>
                <a:gd name="T41" fmla="*/ 148951 h 1668"/>
                <a:gd name="T42" fmla="*/ 45004 w 1718"/>
                <a:gd name="T43" fmla="*/ 168860 h 1668"/>
                <a:gd name="T44" fmla="*/ 44134 w 1718"/>
                <a:gd name="T45" fmla="*/ 182943 h 1668"/>
                <a:gd name="T46" fmla="*/ 46207 w 1718"/>
                <a:gd name="T47" fmla="*/ 199967 h 1668"/>
                <a:gd name="T48" fmla="*/ 52541 w 1718"/>
                <a:gd name="T49" fmla="*/ 214433 h 1668"/>
                <a:gd name="T50" fmla="*/ 64389 w 1718"/>
                <a:gd name="T51" fmla="*/ 225005 h 1668"/>
                <a:gd name="T52" fmla="*/ 79600 w 1718"/>
                <a:gd name="T53" fmla="*/ 227061 h 1668"/>
                <a:gd name="T54" fmla="*/ 91835 w 1718"/>
                <a:gd name="T55" fmla="*/ 219491 h 1668"/>
                <a:gd name="T56" fmla="*/ 98101 w 1718"/>
                <a:gd name="T57" fmla="*/ 205859 h 1668"/>
                <a:gd name="T58" fmla="*/ 98101 w 1718"/>
                <a:gd name="T59" fmla="*/ 190254 h 1668"/>
                <a:gd name="T60" fmla="*/ 93736 w 1718"/>
                <a:gd name="T61" fmla="*/ 177020 h 1668"/>
                <a:gd name="T62" fmla="*/ 88647 w 1718"/>
                <a:gd name="T63" fmla="*/ 164345 h 1668"/>
                <a:gd name="T64" fmla="*/ 87404 w 1718"/>
                <a:gd name="T65" fmla="*/ 157540 h 1668"/>
                <a:gd name="T66" fmla="*/ 90110 w 1718"/>
                <a:gd name="T67" fmla="*/ 157159 h 1668"/>
                <a:gd name="T68" fmla="*/ 97272 w 1718"/>
                <a:gd name="T69" fmla="*/ 159906 h 1668"/>
                <a:gd name="T70" fmla="*/ 102997 w 1718"/>
                <a:gd name="T71" fmla="*/ 162961 h 1668"/>
                <a:gd name="T72" fmla="*/ 120038 w 1718"/>
                <a:gd name="T73" fmla="*/ 164800 h 1668"/>
                <a:gd name="T74" fmla="*/ 132367 w 1718"/>
                <a:gd name="T75" fmla="*/ 160700 h 1668"/>
                <a:gd name="T76" fmla="*/ 139922 w 1718"/>
                <a:gd name="T77" fmla="*/ 151105 h 1668"/>
                <a:gd name="T78" fmla="*/ 145064 w 1718"/>
                <a:gd name="T79" fmla="*/ 148416 h 1668"/>
                <a:gd name="T80" fmla="*/ 153726 w 1718"/>
                <a:gd name="T81" fmla="*/ 147980 h 1668"/>
                <a:gd name="T82" fmla="*/ 163730 w 1718"/>
                <a:gd name="T83" fmla="*/ 146593 h 1668"/>
                <a:gd name="T84" fmla="*/ 173642 w 1718"/>
                <a:gd name="T85" fmla="*/ 142416 h 1668"/>
                <a:gd name="T86" fmla="*/ 183658 w 1718"/>
                <a:gd name="T87" fmla="*/ 132048 h 1668"/>
                <a:gd name="T88" fmla="*/ 193821 w 1718"/>
                <a:gd name="T89" fmla="*/ 117362 h 1668"/>
                <a:gd name="T90" fmla="*/ 200668 w 1718"/>
                <a:gd name="T91" fmla="*/ 96144 h 1668"/>
                <a:gd name="T92" fmla="*/ 203395 w 1718"/>
                <a:gd name="T93" fmla="*/ 68748 h 1668"/>
                <a:gd name="T94" fmla="*/ 199697 w 1718"/>
                <a:gd name="T95" fmla="*/ 30953 h 1668"/>
                <a:gd name="T96" fmla="*/ 192703 w 1718"/>
                <a:gd name="T97" fmla="*/ 0 h 1668"/>
                <a:gd name="T98" fmla="*/ 19893 w 1718"/>
                <a:gd name="T99" fmla="*/ 3541 h 16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18" h="1668">
                  <a:moveTo>
                    <a:pt x="167" y="26"/>
                  </a:moveTo>
                  <a:lnTo>
                    <a:pt x="197" y="446"/>
                  </a:lnTo>
                  <a:cubicBezTo>
                    <a:pt x="211" y="566"/>
                    <a:pt x="252" y="690"/>
                    <a:pt x="254" y="749"/>
                  </a:cubicBezTo>
                  <a:cubicBezTo>
                    <a:pt x="256" y="808"/>
                    <a:pt x="228" y="781"/>
                    <a:pt x="207" y="802"/>
                  </a:cubicBezTo>
                  <a:cubicBezTo>
                    <a:pt x="186" y="823"/>
                    <a:pt x="151" y="829"/>
                    <a:pt x="127" y="876"/>
                  </a:cubicBezTo>
                  <a:cubicBezTo>
                    <a:pt x="103" y="923"/>
                    <a:pt x="73" y="1021"/>
                    <a:pt x="61" y="1085"/>
                  </a:cubicBezTo>
                  <a:cubicBezTo>
                    <a:pt x="49" y="1149"/>
                    <a:pt x="62" y="1226"/>
                    <a:pt x="54" y="1262"/>
                  </a:cubicBezTo>
                  <a:cubicBezTo>
                    <a:pt x="46" y="1298"/>
                    <a:pt x="22" y="1271"/>
                    <a:pt x="14" y="1299"/>
                  </a:cubicBezTo>
                  <a:cubicBezTo>
                    <a:pt x="6" y="1327"/>
                    <a:pt x="0" y="1388"/>
                    <a:pt x="7" y="1432"/>
                  </a:cubicBezTo>
                  <a:cubicBezTo>
                    <a:pt x="14" y="1476"/>
                    <a:pt x="40" y="1534"/>
                    <a:pt x="57" y="1562"/>
                  </a:cubicBezTo>
                  <a:cubicBezTo>
                    <a:pt x="74" y="1590"/>
                    <a:pt x="95" y="1590"/>
                    <a:pt x="111" y="1598"/>
                  </a:cubicBezTo>
                  <a:cubicBezTo>
                    <a:pt x="127" y="1606"/>
                    <a:pt x="135" y="1612"/>
                    <a:pt x="154" y="1608"/>
                  </a:cubicBezTo>
                  <a:cubicBezTo>
                    <a:pt x="173" y="1604"/>
                    <a:pt x="201" y="1606"/>
                    <a:pt x="227" y="1575"/>
                  </a:cubicBezTo>
                  <a:cubicBezTo>
                    <a:pt x="253" y="1544"/>
                    <a:pt x="296" y="1457"/>
                    <a:pt x="310" y="1425"/>
                  </a:cubicBezTo>
                  <a:lnTo>
                    <a:pt x="310" y="1385"/>
                  </a:lnTo>
                  <a:lnTo>
                    <a:pt x="284" y="1365"/>
                  </a:lnTo>
                  <a:lnTo>
                    <a:pt x="300" y="1175"/>
                  </a:lnTo>
                  <a:cubicBezTo>
                    <a:pt x="309" y="1120"/>
                    <a:pt x="322" y="1064"/>
                    <a:pt x="337" y="1036"/>
                  </a:cubicBezTo>
                  <a:cubicBezTo>
                    <a:pt x="352" y="1008"/>
                    <a:pt x="374" y="1010"/>
                    <a:pt x="387" y="1006"/>
                  </a:cubicBezTo>
                  <a:lnTo>
                    <a:pt x="414" y="1012"/>
                  </a:lnTo>
                  <a:lnTo>
                    <a:pt x="414" y="1089"/>
                  </a:lnTo>
                  <a:lnTo>
                    <a:pt x="377" y="1235"/>
                  </a:lnTo>
                  <a:lnTo>
                    <a:pt x="370" y="1338"/>
                  </a:lnTo>
                  <a:lnTo>
                    <a:pt x="387" y="1462"/>
                  </a:lnTo>
                  <a:cubicBezTo>
                    <a:pt x="399" y="1500"/>
                    <a:pt x="415" y="1538"/>
                    <a:pt x="440" y="1568"/>
                  </a:cubicBezTo>
                  <a:cubicBezTo>
                    <a:pt x="465" y="1598"/>
                    <a:pt x="502" y="1630"/>
                    <a:pt x="540" y="1645"/>
                  </a:cubicBezTo>
                  <a:cubicBezTo>
                    <a:pt x="578" y="1660"/>
                    <a:pt x="629" y="1668"/>
                    <a:pt x="667" y="1661"/>
                  </a:cubicBezTo>
                  <a:cubicBezTo>
                    <a:pt x="705" y="1654"/>
                    <a:pt x="744" y="1631"/>
                    <a:pt x="770" y="1605"/>
                  </a:cubicBezTo>
                  <a:cubicBezTo>
                    <a:pt x="796" y="1579"/>
                    <a:pt x="814" y="1540"/>
                    <a:pt x="823" y="1505"/>
                  </a:cubicBezTo>
                  <a:cubicBezTo>
                    <a:pt x="832" y="1470"/>
                    <a:pt x="829" y="1427"/>
                    <a:pt x="823" y="1392"/>
                  </a:cubicBezTo>
                  <a:cubicBezTo>
                    <a:pt x="817" y="1357"/>
                    <a:pt x="799" y="1327"/>
                    <a:pt x="786" y="1295"/>
                  </a:cubicBezTo>
                  <a:cubicBezTo>
                    <a:pt x="773" y="1263"/>
                    <a:pt x="752" y="1226"/>
                    <a:pt x="743" y="1202"/>
                  </a:cubicBezTo>
                  <a:cubicBezTo>
                    <a:pt x="734" y="1178"/>
                    <a:pt x="731" y="1161"/>
                    <a:pt x="733" y="1152"/>
                  </a:cubicBezTo>
                  <a:lnTo>
                    <a:pt x="756" y="1149"/>
                  </a:lnTo>
                  <a:lnTo>
                    <a:pt x="816" y="1169"/>
                  </a:lnTo>
                  <a:cubicBezTo>
                    <a:pt x="834" y="1176"/>
                    <a:pt x="831" y="1186"/>
                    <a:pt x="863" y="1192"/>
                  </a:cubicBezTo>
                  <a:cubicBezTo>
                    <a:pt x="895" y="1198"/>
                    <a:pt x="965" y="1208"/>
                    <a:pt x="1006" y="1205"/>
                  </a:cubicBezTo>
                  <a:cubicBezTo>
                    <a:pt x="1047" y="1202"/>
                    <a:pt x="1081" y="1192"/>
                    <a:pt x="1109" y="1175"/>
                  </a:cubicBezTo>
                  <a:cubicBezTo>
                    <a:pt x="1137" y="1158"/>
                    <a:pt x="1155" y="1120"/>
                    <a:pt x="1173" y="1105"/>
                  </a:cubicBezTo>
                  <a:cubicBezTo>
                    <a:pt x="1191" y="1090"/>
                    <a:pt x="1197" y="1089"/>
                    <a:pt x="1216" y="1085"/>
                  </a:cubicBezTo>
                  <a:cubicBezTo>
                    <a:pt x="1235" y="1081"/>
                    <a:pt x="1263" y="1084"/>
                    <a:pt x="1289" y="1082"/>
                  </a:cubicBezTo>
                  <a:cubicBezTo>
                    <a:pt x="1315" y="1080"/>
                    <a:pt x="1344" y="1079"/>
                    <a:pt x="1372" y="1072"/>
                  </a:cubicBezTo>
                  <a:cubicBezTo>
                    <a:pt x="1400" y="1065"/>
                    <a:pt x="1428" y="1060"/>
                    <a:pt x="1456" y="1042"/>
                  </a:cubicBezTo>
                  <a:cubicBezTo>
                    <a:pt x="1484" y="1024"/>
                    <a:pt x="1511" y="996"/>
                    <a:pt x="1539" y="966"/>
                  </a:cubicBezTo>
                  <a:cubicBezTo>
                    <a:pt x="1567" y="936"/>
                    <a:pt x="1601" y="903"/>
                    <a:pt x="1625" y="859"/>
                  </a:cubicBezTo>
                  <a:cubicBezTo>
                    <a:pt x="1649" y="815"/>
                    <a:pt x="1669" y="762"/>
                    <a:pt x="1682" y="703"/>
                  </a:cubicBezTo>
                  <a:cubicBezTo>
                    <a:pt x="1695" y="644"/>
                    <a:pt x="1706" y="582"/>
                    <a:pt x="1705" y="503"/>
                  </a:cubicBezTo>
                  <a:cubicBezTo>
                    <a:pt x="1704" y="424"/>
                    <a:pt x="1718" y="363"/>
                    <a:pt x="1675" y="226"/>
                  </a:cubicBezTo>
                  <a:cubicBezTo>
                    <a:pt x="1645" y="132"/>
                    <a:pt x="1640" y="0"/>
                    <a:pt x="1615" y="0"/>
                  </a:cubicBezTo>
                  <a:cubicBezTo>
                    <a:pt x="1362" y="0"/>
                    <a:pt x="469" y="21"/>
                    <a:pt x="167" y="26"/>
                  </a:cubicBezTo>
                  <a:close/>
                </a:path>
              </a:pathLst>
            </a:custGeom>
            <a:solidFill>
              <a:srgbClr val="C0C0C0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06" name="Freeform 47"/>
            <p:cNvSpPr>
              <a:spLocks/>
            </p:cNvSpPr>
            <p:nvPr/>
          </p:nvSpPr>
          <p:spPr bwMode="auto">
            <a:xfrm>
              <a:off x="2003" y="1655"/>
              <a:ext cx="79" cy="302"/>
            </a:xfrm>
            <a:custGeom>
              <a:avLst/>
              <a:gdLst>
                <a:gd name="T0" fmla="*/ 4688 w 62"/>
                <a:gd name="T1" fmla="*/ 0 h 236"/>
                <a:gd name="T2" fmla="*/ 664 w 62"/>
                <a:gd name="T3" fmla="*/ 7793 h 236"/>
                <a:gd name="T4" fmla="*/ 1095 w 62"/>
                <a:gd name="T5" fmla="*/ 18872 h 236"/>
                <a:gd name="T6" fmla="*/ 3679 w 62"/>
                <a:gd name="T7" fmla="*/ 27903 h 236"/>
                <a:gd name="T8" fmla="*/ 7911 w 62"/>
                <a:gd name="T9" fmla="*/ 32671 h 2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236">
                  <a:moveTo>
                    <a:pt x="37" y="0"/>
                  </a:moveTo>
                  <a:cubicBezTo>
                    <a:pt x="23" y="16"/>
                    <a:pt x="10" y="33"/>
                    <a:pt x="5" y="56"/>
                  </a:cubicBezTo>
                  <a:cubicBezTo>
                    <a:pt x="0" y="79"/>
                    <a:pt x="5" y="112"/>
                    <a:pt x="9" y="136"/>
                  </a:cubicBezTo>
                  <a:cubicBezTo>
                    <a:pt x="13" y="160"/>
                    <a:pt x="20" y="185"/>
                    <a:pt x="29" y="202"/>
                  </a:cubicBezTo>
                  <a:cubicBezTo>
                    <a:pt x="38" y="219"/>
                    <a:pt x="46" y="217"/>
                    <a:pt x="62" y="236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07" name="Freeform 48"/>
            <p:cNvSpPr>
              <a:spLocks/>
            </p:cNvSpPr>
            <p:nvPr/>
          </p:nvSpPr>
          <p:spPr bwMode="auto">
            <a:xfrm>
              <a:off x="1883" y="1728"/>
              <a:ext cx="88" cy="284"/>
            </a:xfrm>
            <a:custGeom>
              <a:avLst/>
              <a:gdLst>
                <a:gd name="T0" fmla="*/ 0 w 70"/>
                <a:gd name="T1" fmla="*/ 0 h 222"/>
                <a:gd name="T2" fmla="*/ 1599 w 70"/>
                <a:gd name="T3" fmla="*/ 3028 h 222"/>
                <a:gd name="T4" fmla="*/ 5265 w 70"/>
                <a:gd name="T5" fmla="*/ 14673 h 222"/>
                <a:gd name="T6" fmla="*/ 6836 w 70"/>
                <a:gd name="T7" fmla="*/ 30553 h 2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222">
                  <a:moveTo>
                    <a:pt x="0" y="0"/>
                  </a:moveTo>
                  <a:lnTo>
                    <a:pt x="17" y="22"/>
                  </a:lnTo>
                  <a:cubicBezTo>
                    <a:pt x="26" y="40"/>
                    <a:pt x="45" y="73"/>
                    <a:pt x="54" y="106"/>
                  </a:cubicBezTo>
                  <a:cubicBezTo>
                    <a:pt x="63" y="139"/>
                    <a:pt x="69" y="185"/>
                    <a:pt x="70" y="222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08" name="Oval 49"/>
            <p:cNvSpPr>
              <a:spLocks noChangeArrowheads="1"/>
            </p:cNvSpPr>
            <p:nvPr/>
          </p:nvSpPr>
          <p:spPr bwMode="auto">
            <a:xfrm rot="1432906">
              <a:off x="956" y="902"/>
              <a:ext cx="849" cy="5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11309" name="Freeform 50"/>
            <p:cNvSpPr>
              <a:spLocks/>
            </p:cNvSpPr>
            <p:nvPr/>
          </p:nvSpPr>
          <p:spPr bwMode="auto">
            <a:xfrm>
              <a:off x="1762" y="572"/>
              <a:ext cx="293" cy="643"/>
            </a:xfrm>
            <a:custGeom>
              <a:avLst/>
              <a:gdLst>
                <a:gd name="T0" fmla="*/ 23261 w 231"/>
                <a:gd name="T1" fmla="*/ 969 h 503"/>
                <a:gd name="T2" fmla="*/ 19763 w 231"/>
                <a:gd name="T3" fmla="*/ 7866 h 503"/>
                <a:gd name="T4" fmla="*/ 13425 w 231"/>
                <a:gd name="T5" fmla="*/ 12306 h 503"/>
                <a:gd name="T6" fmla="*/ 6834 w 231"/>
                <a:gd name="T7" fmla="*/ 17577 h 503"/>
                <a:gd name="T8" fmla="*/ 5496 w 231"/>
                <a:gd name="T9" fmla="*/ 24898 h 503"/>
                <a:gd name="T10" fmla="*/ 4821 w 231"/>
                <a:gd name="T11" fmla="*/ 35176 h 503"/>
                <a:gd name="T12" fmla="*/ 4821 w 231"/>
                <a:gd name="T13" fmla="*/ 48175 h 503"/>
                <a:gd name="T14" fmla="*/ 2363 w 231"/>
                <a:gd name="T15" fmla="*/ 60000 h 503"/>
                <a:gd name="T16" fmla="*/ 278 w 231"/>
                <a:gd name="T17" fmla="*/ 64479 h 503"/>
                <a:gd name="T18" fmla="*/ 913 w 231"/>
                <a:gd name="T19" fmla="*/ 67766 h 503"/>
                <a:gd name="T20" fmla="*/ 5137 w 231"/>
                <a:gd name="T21" fmla="*/ 61286 h 503"/>
                <a:gd name="T22" fmla="*/ 6516 w 231"/>
                <a:gd name="T23" fmla="*/ 54257 h 503"/>
                <a:gd name="T24" fmla="*/ 7505 w 231"/>
                <a:gd name="T25" fmla="*/ 46189 h 503"/>
                <a:gd name="T26" fmla="*/ 7505 w 231"/>
                <a:gd name="T27" fmla="*/ 32286 h 503"/>
                <a:gd name="T28" fmla="*/ 8265 w 231"/>
                <a:gd name="T29" fmla="*/ 22950 h 503"/>
                <a:gd name="T30" fmla="*/ 10994 w 231"/>
                <a:gd name="T31" fmla="*/ 16874 h 503"/>
                <a:gd name="T32" fmla="*/ 16946 w 231"/>
                <a:gd name="T33" fmla="*/ 14044 h 503"/>
                <a:gd name="T34" fmla="*/ 23521 w 231"/>
                <a:gd name="T35" fmla="*/ 7446 h 503"/>
                <a:gd name="T36" fmla="*/ 26730 w 231"/>
                <a:gd name="T37" fmla="*/ 1837 h 503"/>
                <a:gd name="T38" fmla="*/ 23261 w 231"/>
                <a:gd name="T39" fmla="*/ 969 h 5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31" h="503">
                  <a:moveTo>
                    <a:pt x="200" y="7"/>
                  </a:moveTo>
                  <a:cubicBezTo>
                    <a:pt x="190" y="14"/>
                    <a:pt x="184" y="44"/>
                    <a:pt x="170" y="58"/>
                  </a:cubicBezTo>
                  <a:cubicBezTo>
                    <a:pt x="156" y="72"/>
                    <a:pt x="134" y="79"/>
                    <a:pt x="116" y="91"/>
                  </a:cubicBezTo>
                  <a:cubicBezTo>
                    <a:pt x="98" y="103"/>
                    <a:pt x="70" y="115"/>
                    <a:pt x="59" y="130"/>
                  </a:cubicBezTo>
                  <a:cubicBezTo>
                    <a:pt x="48" y="145"/>
                    <a:pt x="50" y="163"/>
                    <a:pt x="47" y="184"/>
                  </a:cubicBezTo>
                  <a:cubicBezTo>
                    <a:pt x="44" y="205"/>
                    <a:pt x="42" y="231"/>
                    <a:pt x="41" y="259"/>
                  </a:cubicBezTo>
                  <a:cubicBezTo>
                    <a:pt x="40" y="287"/>
                    <a:pt x="44" y="325"/>
                    <a:pt x="41" y="355"/>
                  </a:cubicBezTo>
                  <a:cubicBezTo>
                    <a:pt x="38" y="385"/>
                    <a:pt x="27" y="422"/>
                    <a:pt x="20" y="442"/>
                  </a:cubicBezTo>
                  <a:cubicBezTo>
                    <a:pt x="13" y="462"/>
                    <a:pt x="4" y="466"/>
                    <a:pt x="2" y="475"/>
                  </a:cubicBezTo>
                  <a:cubicBezTo>
                    <a:pt x="0" y="484"/>
                    <a:pt x="1" y="503"/>
                    <a:pt x="8" y="499"/>
                  </a:cubicBezTo>
                  <a:cubicBezTo>
                    <a:pt x="15" y="495"/>
                    <a:pt x="36" y="467"/>
                    <a:pt x="44" y="451"/>
                  </a:cubicBezTo>
                  <a:cubicBezTo>
                    <a:pt x="52" y="435"/>
                    <a:pt x="53" y="418"/>
                    <a:pt x="56" y="400"/>
                  </a:cubicBezTo>
                  <a:cubicBezTo>
                    <a:pt x="59" y="382"/>
                    <a:pt x="63" y="367"/>
                    <a:pt x="65" y="340"/>
                  </a:cubicBezTo>
                  <a:cubicBezTo>
                    <a:pt x="67" y="313"/>
                    <a:pt x="64" y="266"/>
                    <a:pt x="65" y="238"/>
                  </a:cubicBezTo>
                  <a:cubicBezTo>
                    <a:pt x="66" y="210"/>
                    <a:pt x="66" y="188"/>
                    <a:pt x="71" y="169"/>
                  </a:cubicBezTo>
                  <a:cubicBezTo>
                    <a:pt x="76" y="150"/>
                    <a:pt x="83" y="135"/>
                    <a:pt x="95" y="124"/>
                  </a:cubicBezTo>
                  <a:cubicBezTo>
                    <a:pt x="107" y="113"/>
                    <a:pt x="128" y="115"/>
                    <a:pt x="146" y="103"/>
                  </a:cubicBezTo>
                  <a:cubicBezTo>
                    <a:pt x="164" y="91"/>
                    <a:pt x="189" y="70"/>
                    <a:pt x="203" y="55"/>
                  </a:cubicBezTo>
                  <a:cubicBezTo>
                    <a:pt x="217" y="40"/>
                    <a:pt x="231" y="21"/>
                    <a:pt x="230" y="13"/>
                  </a:cubicBezTo>
                  <a:cubicBezTo>
                    <a:pt x="229" y="5"/>
                    <a:pt x="210" y="0"/>
                    <a:pt x="200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10" name="Oval 51"/>
            <p:cNvSpPr>
              <a:spLocks noChangeArrowheads="1"/>
            </p:cNvSpPr>
            <p:nvPr/>
          </p:nvSpPr>
          <p:spPr bwMode="auto">
            <a:xfrm>
              <a:off x="1710" y="1193"/>
              <a:ext cx="56" cy="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11311" name="Oval 52"/>
            <p:cNvSpPr>
              <a:spLocks noChangeArrowheads="1"/>
            </p:cNvSpPr>
            <p:nvPr/>
          </p:nvSpPr>
          <p:spPr bwMode="auto">
            <a:xfrm rot="-1075029">
              <a:off x="1076" y="2057"/>
              <a:ext cx="364" cy="548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2400"/>
            </a:p>
          </p:txBody>
        </p:sp>
        <p:sp>
          <p:nvSpPr>
            <p:cNvPr id="11312" name="Freeform 53"/>
            <p:cNvSpPr>
              <a:spLocks/>
            </p:cNvSpPr>
            <p:nvPr/>
          </p:nvSpPr>
          <p:spPr bwMode="auto">
            <a:xfrm>
              <a:off x="1185" y="2060"/>
              <a:ext cx="189" cy="539"/>
            </a:xfrm>
            <a:custGeom>
              <a:avLst/>
              <a:gdLst>
                <a:gd name="T0" fmla="*/ 0 w 149"/>
                <a:gd name="T1" fmla="*/ 0 h 421"/>
                <a:gd name="T2" fmla="*/ 2123 w 149"/>
                <a:gd name="T3" fmla="*/ 548 h 421"/>
                <a:gd name="T4" fmla="*/ 5551 w 149"/>
                <a:gd name="T5" fmla="*/ 3960 h 421"/>
                <a:gd name="T6" fmla="*/ 9114 w 149"/>
                <a:gd name="T7" fmla="*/ 16480 h 421"/>
                <a:gd name="T8" fmla="*/ 16094 w 149"/>
                <a:gd name="T9" fmla="*/ 32870 h 421"/>
                <a:gd name="T10" fmla="*/ 17038 w 149"/>
                <a:gd name="T11" fmla="*/ 47604 h 421"/>
                <a:gd name="T12" fmla="*/ 16094 w 149"/>
                <a:gd name="T13" fmla="*/ 55498 h 421"/>
                <a:gd name="T14" fmla="*/ 12162 w 149"/>
                <a:gd name="T15" fmla="*/ 58897 h 4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9" h="421">
                  <a:moveTo>
                    <a:pt x="0" y="0"/>
                  </a:moveTo>
                  <a:lnTo>
                    <a:pt x="18" y="4"/>
                  </a:lnTo>
                  <a:cubicBezTo>
                    <a:pt x="26" y="9"/>
                    <a:pt x="38" y="9"/>
                    <a:pt x="48" y="28"/>
                  </a:cubicBezTo>
                  <a:cubicBezTo>
                    <a:pt x="58" y="47"/>
                    <a:pt x="63" y="84"/>
                    <a:pt x="78" y="118"/>
                  </a:cubicBezTo>
                  <a:cubicBezTo>
                    <a:pt x="93" y="152"/>
                    <a:pt x="127" y="198"/>
                    <a:pt x="138" y="235"/>
                  </a:cubicBezTo>
                  <a:cubicBezTo>
                    <a:pt x="149" y="272"/>
                    <a:pt x="147" y="313"/>
                    <a:pt x="147" y="340"/>
                  </a:cubicBezTo>
                  <a:cubicBezTo>
                    <a:pt x="147" y="367"/>
                    <a:pt x="145" y="384"/>
                    <a:pt x="138" y="397"/>
                  </a:cubicBezTo>
                  <a:cubicBezTo>
                    <a:pt x="131" y="410"/>
                    <a:pt x="118" y="415"/>
                    <a:pt x="105" y="42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13" name="Freeform 54"/>
            <p:cNvSpPr>
              <a:spLocks/>
            </p:cNvSpPr>
            <p:nvPr/>
          </p:nvSpPr>
          <p:spPr bwMode="auto">
            <a:xfrm>
              <a:off x="865" y="2472"/>
              <a:ext cx="19" cy="1366"/>
            </a:xfrm>
            <a:custGeom>
              <a:avLst/>
              <a:gdLst>
                <a:gd name="T0" fmla="*/ 0 w 15"/>
                <a:gd name="T1" fmla="*/ 0 h 1068"/>
                <a:gd name="T2" fmla="*/ 345 w 15"/>
                <a:gd name="T3" fmla="*/ 64285 h 1068"/>
                <a:gd name="T4" fmla="*/ 1671 w 15"/>
                <a:gd name="T5" fmla="*/ 146544 h 10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1068">
                  <a:moveTo>
                    <a:pt x="0" y="0"/>
                  </a:moveTo>
                  <a:cubicBezTo>
                    <a:pt x="1" y="78"/>
                    <a:pt x="1" y="290"/>
                    <a:pt x="3" y="468"/>
                  </a:cubicBezTo>
                  <a:cubicBezTo>
                    <a:pt x="5" y="646"/>
                    <a:pt x="4" y="973"/>
                    <a:pt x="15" y="1068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14" name="Freeform 55"/>
            <p:cNvSpPr>
              <a:spLocks/>
            </p:cNvSpPr>
            <p:nvPr/>
          </p:nvSpPr>
          <p:spPr bwMode="auto">
            <a:xfrm>
              <a:off x="2130" y="1075"/>
              <a:ext cx="614" cy="1236"/>
            </a:xfrm>
            <a:custGeom>
              <a:avLst/>
              <a:gdLst>
                <a:gd name="T0" fmla="*/ 52851 w 483"/>
                <a:gd name="T1" fmla="*/ 0 h 967"/>
                <a:gd name="T2" fmla="*/ 57181 w 483"/>
                <a:gd name="T3" fmla="*/ 41221 h 967"/>
                <a:gd name="T4" fmla="*/ 54655 w 483"/>
                <a:gd name="T5" fmla="*/ 86250 h 967"/>
                <a:gd name="T6" fmla="*/ 33147 w 483"/>
                <a:gd name="T7" fmla="*/ 117242 h 967"/>
                <a:gd name="T8" fmla="*/ 0 w 483"/>
                <a:gd name="T9" fmla="*/ 131038 h 9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3" h="967">
                  <a:moveTo>
                    <a:pt x="435" y="0"/>
                  </a:moveTo>
                  <a:cubicBezTo>
                    <a:pt x="452" y="99"/>
                    <a:pt x="469" y="198"/>
                    <a:pt x="471" y="304"/>
                  </a:cubicBezTo>
                  <a:cubicBezTo>
                    <a:pt x="473" y="410"/>
                    <a:pt x="483" y="544"/>
                    <a:pt x="450" y="637"/>
                  </a:cubicBezTo>
                  <a:cubicBezTo>
                    <a:pt x="417" y="730"/>
                    <a:pt x="348" y="810"/>
                    <a:pt x="273" y="865"/>
                  </a:cubicBezTo>
                  <a:cubicBezTo>
                    <a:pt x="198" y="920"/>
                    <a:pt x="48" y="952"/>
                    <a:pt x="0" y="9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15" name="Freeform 56"/>
            <p:cNvSpPr>
              <a:spLocks/>
            </p:cNvSpPr>
            <p:nvPr/>
          </p:nvSpPr>
          <p:spPr bwMode="auto">
            <a:xfrm>
              <a:off x="2332" y="2073"/>
              <a:ext cx="263" cy="1757"/>
            </a:xfrm>
            <a:custGeom>
              <a:avLst/>
              <a:gdLst>
                <a:gd name="T0" fmla="*/ 24847 w 207"/>
                <a:gd name="T1" fmla="*/ 0 h 1374"/>
                <a:gd name="T2" fmla="*/ 12568 w 207"/>
                <a:gd name="T3" fmla="*/ 30792 h 1374"/>
                <a:gd name="T4" fmla="*/ 7626 w 207"/>
                <a:gd name="T5" fmla="*/ 61114 h 1374"/>
                <a:gd name="T6" fmla="*/ 0 w 207"/>
                <a:gd name="T7" fmla="*/ 187823 h 13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" h="1374">
                  <a:moveTo>
                    <a:pt x="207" y="0"/>
                  </a:moveTo>
                  <a:cubicBezTo>
                    <a:pt x="190" y="37"/>
                    <a:pt x="129" y="144"/>
                    <a:pt x="105" y="225"/>
                  </a:cubicBezTo>
                  <a:cubicBezTo>
                    <a:pt x="85" y="300"/>
                    <a:pt x="80" y="256"/>
                    <a:pt x="63" y="447"/>
                  </a:cubicBezTo>
                  <a:cubicBezTo>
                    <a:pt x="46" y="638"/>
                    <a:pt x="13" y="1181"/>
                    <a:pt x="0" y="1374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16" name="Freeform 57"/>
            <p:cNvSpPr>
              <a:spLocks/>
            </p:cNvSpPr>
            <p:nvPr/>
          </p:nvSpPr>
          <p:spPr bwMode="auto">
            <a:xfrm>
              <a:off x="1327" y="1305"/>
              <a:ext cx="522" cy="443"/>
            </a:xfrm>
            <a:custGeom>
              <a:avLst/>
              <a:gdLst>
                <a:gd name="T0" fmla="*/ 42796 w 411"/>
                <a:gd name="T1" fmla="*/ 1412 h 347"/>
                <a:gd name="T2" fmla="*/ 37131 w 411"/>
                <a:gd name="T3" fmla="*/ 9695 h 347"/>
                <a:gd name="T4" fmla="*/ 30602 w 411"/>
                <a:gd name="T5" fmla="*/ 13548 h 347"/>
                <a:gd name="T6" fmla="*/ 21636 w 411"/>
                <a:gd name="T7" fmla="*/ 15661 h 347"/>
                <a:gd name="T8" fmla="*/ 13519 w 411"/>
                <a:gd name="T9" fmla="*/ 16036 h 347"/>
                <a:gd name="T10" fmla="*/ 2399 w 411"/>
                <a:gd name="T11" fmla="*/ 12821 h 347"/>
                <a:gd name="T12" fmla="*/ 1024 w 411"/>
                <a:gd name="T13" fmla="*/ 17225 h 347"/>
                <a:gd name="T14" fmla="*/ 8017 w 411"/>
                <a:gd name="T15" fmla="*/ 35841 h 347"/>
                <a:gd name="T16" fmla="*/ 25266 w 411"/>
                <a:gd name="T17" fmla="*/ 44974 h 347"/>
                <a:gd name="T18" fmla="*/ 38530 w 411"/>
                <a:gd name="T19" fmla="*/ 41711 h 347"/>
                <a:gd name="T20" fmla="*/ 45977 w 411"/>
                <a:gd name="T21" fmla="*/ 32333 h 347"/>
                <a:gd name="T22" fmla="*/ 48533 w 411"/>
                <a:gd name="T23" fmla="*/ 17627 h 347"/>
                <a:gd name="T24" fmla="*/ 42796 w 411"/>
                <a:gd name="T25" fmla="*/ 1412 h 3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1" h="347">
                  <a:moveTo>
                    <a:pt x="359" y="10"/>
                  </a:moveTo>
                  <a:cubicBezTo>
                    <a:pt x="343" y="0"/>
                    <a:pt x="328" y="57"/>
                    <a:pt x="311" y="73"/>
                  </a:cubicBezTo>
                  <a:cubicBezTo>
                    <a:pt x="294" y="89"/>
                    <a:pt x="278" y="96"/>
                    <a:pt x="257" y="103"/>
                  </a:cubicBezTo>
                  <a:cubicBezTo>
                    <a:pt x="236" y="110"/>
                    <a:pt x="206" y="115"/>
                    <a:pt x="182" y="118"/>
                  </a:cubicBezTo>
                  <a:cubicBezTo>
                    <a:pt x="158" y="121"/>
                    <a:pt x="140" y="124"/>
                    <a:pt x="113" y="121"/>
                  </a:cubicBezTo>
                  <a:cubicBezTo>
                    <a:pt x="86" y="118"/>
                    <a:pt x="37" y="96"/>
                    <a:pt x="20" y="97"/>
                  </a:cubicBezTo>
                  <a:cubicBezTo>
                    <a:pt x="3" y="98"/>
                    <a:pt x="0" y="101"/>
                    <a:pt x="8" y="130"/>
                  </a:cubicBezTo>
                  <a:cubicBezTo>
                    <a:pt x="16" y="159"/>
                    <a:pt x="34" y="236"/>
                    <a:pt x="68" y="271"/>
                  </a:cubicBezTo>
                  <a:cubicBezTo>
                    <a:pt x="102" y="306"/>
                    <a:pt x="170" y="333"/>
                    <a:pt x="212" y="340"/>
                  </a:cubicBezTo>
                  <a:cubicBezTo>
                    <a:pt x="254" y="347"/>
                    <a:pt x="294" y="332"/>
                    <a:pt x="323" y="316"/>
                  </a:cubicBezTo>
                  <a:cubicBezTo>
                    <a:pt x="352" y="300"/>
                    <a:pt x="372" y="274"/>
                    <a:pt x="386" y="244"/>
                  </a:cubicBezTo>
                  <a:cubicBezTo>
                    <a:pt x="400" y="214"/>
                    <a:pt x="411" y="172"/>
                    <a:pt x="407" y="133"/>
                  </a:cubicBezTo>
                  <a:cubicBezTo>
                    <a:pt x="403" y="94"/>
                    <a:pt x="375" y="20"/>
                    <a:pt x="359" y="10"/>
                  </a:cubicBezTo>
                  <a:close/>
                </a:path>
              </a:pathLst>
            </a:custGeom>
            <a:solidFill>
              <a:srgbClr val="DDDDDD"/>
            </a:soli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11317" name="Group 58"/>
            <p:cNvGrpSpPr>
              <a:grpSpLocks/>
            </p:cNvGrpSpPr>
            <p:nvPr/>
          </p:nvGrpSpPr>
          <p:grpSpPr bwMode="auto">
            <a:xfrm>
              <a:off x="340" y="1037"/>
              <a:ext cx="1380" cy="2709"/>
              <a:chOff x="340" y="1037"/>
              <a:chExt cx="1380" cy="2709"/>
            </a:xfrm>
          </p:grpSpPr>
          <p:sp>
            <p:nvSpPr>
              <p:cNvPr id="11319" name="Freeform 59"/>
              <p:cNvSpPr>
                <a:spLocks/>
              </p:cNvSpPr>
              <p:nvPr/>
            </p:nvSpPr>
            <p:spPr bwMode="auto">
              <a:xfrm>
                <a:off x="500" y="1404"/>
                <a:ext cx="1220" cy="2219"/>
              </a:xfrm>
              <a:custGeom>
                <a:avLst/>
                <a:gdLst>
                  <a:gd name="T0" fmla="*/ 103412 w 960"/>
                  <a:gd name="T1" fmla="*/ 1872 h 1735"/>
                  <a:gd name="T2" fmla="*/ 101265 w 960"/>
                  <a:gd name="T3" fmla="*/ 2169 h 1735"/>
                  <a:gd name="T4" fmla="*/ 107331 w 960"/>
                  <a:gd name="T5" fmla="*/ 20448 h 1735"/>
                  <a:gd name="T6" fmla="*/ 107707 w 960"/>
                  <a:gd name="T7" fmla="*/ 35854 h 1735"/>
                  <a:gd name="T8" fmla="*/ 103244 w 960"/>
                  <a:gd name="T9" fmla="*/ 43207 h 1735"/>
                  <a:gd name="T10" fmla="*/ 89506 w 960"/>
                  <a:gd name="T11" fmla="*/ 44582 h 1735"/>
                  <a:gd name="T12" fmla="*/ 73604 w 960"/>
                  <a:gd name="T13" fmla="*/ 39673 h 1735"/>
                  <a:gd name="T14" fmla="*/ 56602 w 960"/>
                  <a:gd name="T15" fmla="*/ 31443 h 1735"/>
                  <a:gd name="T16" fmla="*/ 42197 w 960"/>
                  <a:gd name="T17" fmla="*/ 29540 h 1735"/>
                  <a:gd name="T18" fmla="*/ 34479 w 960"/>
                  <a:gd name="T19" fmla="*/ 32209 h 1735"/>
                  <a:gd name="T20" fmla="*/ 27638 w 960"/>
                  <a:gd name="T21" fmla="*/ 38751 h 1735"/>
                  <a:gd name="T22" fmla="*/ 23242 w 960"/>
                  <a:gd name="T23" fmla="*/ 49268 h 1735"/>
                  <a:gd name="T24" fmla="*/ 23242 w 960"/>
                  <a:gd name="T25" fmla="*/ 71630 h 1735"/>
                  <a:gd name="T26" fmla="*/ 22414 w 960"/>
                  <a:gd name="T27" fmla="*/ 86054 h 1735"/>
                  <a:gd name="T28" fmla="*/ 18460 w 960"/>
                  <a:gd name="T29" fmla="*/ 109493 h 1735"/>
                  <a:gd name="T30" fmla="*/ 12411 w 960"/>
                  <a:gd name="T31" fmla="*/ 134120 h 1735"/>
                  <a:gd name="T32" fmla="*/ 6340 w 960"/>
                  <a:gd name="T33" fmla="*/ 157459 h 1735"/>
                  <a:gd name="T34" fmla="*/ 4335 w 960"/>
                  <a:gd name="T35" fmla="*/ 177024 h 1735"/>
                  <a:gd name="T36" fmla="*/ 3926 w 960"/>
                  <a:gd name="T37" fmla="*/ 195248 h 1735"/>
                  <a:gd name="T38" fmla="*/ 3089 w 960"/>
                  <a:gd name="T39" fmla="*/ 209439 h 1735"/>
                  <a:gd name="T40" fmla="*/ 1901 w 960"/>
                  <a:gd name="T41" fmla="*/ 223229 h 1735"/>
                  <a:gd name="T42" fmla="*/ 1901 w 960"/>
                  <a:gd name="T43" fmla="*/ 235896 h 1735"/>
                  <a:gd name="T44" fmla="*/ 13308 w 960"/>
                  <a:gd name="T45" fmla="*/ 235515 h 1735"/>
                  <a:gd name="T46" fmla="*/ 12890 w 960"/>
                  <a:gd name="T47" fmla="*/ 214861 h 1735"/>
                  <a:gd name="T48" fmla="*/ 10819 w 960"/>
                  <a:gd name="T49" fmla="*/ 187475 h 1735"/>
                  <a:gd name="T50" fmla="*/ 12411 w 960"/>
                  <a:gd name="T51" fmla="*/ 163757 h 1735"/>
                  <a:gd name="T52" fmla="*/ 18460 w 960"/>
                  <a:gd name="T53" fmla="*/ 139099 h 1735"/>
                  <a:gd name="T54" fmla="*/ 24549 w 960"/>
                  <a:gd name="T55" fmla="*/ 113977 h 1735"/>
                  <a:gd name="T56" fmla="*/ 28484 w 960"/>
                  <a:gd name="T57" fmla="*/ 91235 h 1735"/>
                  <a:gd name="T58" fmla="*/ 30048 w 960"/>
                  <a:gd name="T59" fmla="*/ 67383 h 1735"/>
                  <a:gd name="T60" fmla="*/ 30614 w 960"/>
                  <a:gd name="T61" fmla="*/ 50574 h 1735"/>
                  <a:gd name="T62" fmla="*/ 34807 w 960"/>
                  <a:gd name="T63" fmla="*/ 39978 h 1735"/>
                  <a:gd name="T64" fmla="*/ 46275 w 960"/>
                  <a:gd name="T65" fmla="*/ 36394 h 1735"/>
                  <a:gd name="T66" fmla="*/ 63458 w 960"/>
                  <a:gd name="T67" fmla="*/ 42777 h 1735"/>
                  <a:gd name="T68" fmla="*/ 80328 w 960"/>
                  <a:gd name="T69" fmla="*/ 50087 h 1735"/>
                  <a:gd name="T70" fmla="*/ 93191 w 960"/>
                  <a:gd name="T71" fmla="*/ 51432 h 1735"/>
                  <a:gd name="T72" fmla="*/ 106861 w 960"/>
                  <a:gd name="T73" fmla="*/ 50087 h 1735"/>
                  <a:gd name="T74" fmla="*/ 114601 w 960"/>
                  <a:gd name="T75" fmla="*/ 39162 h 1735"/>
                  <a:gd name="T76" fmla="*/ 114601 w 960"/>
                  <a:gd name="T77" fmla="*/ 24585 h 1735"/>
                  <a:gd name="T78" fmla="*/ 111756 w 960"/>
                  <a:gd name="T79" fmla="*/ 11787 h 1735"/>
                  <a:gd name="T80" fmla="*/ 107331 w 960"/>
                  <a:gd name="T81" fmla="*/ 1599 h 1735"/>
                  <a:gd name="T82" fmla="*/ 103412 w 960"/>
                  <a:gd name="T83" fmla="*/ 1872 h 173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60" h="1735">
                    <a:moveTo>
                      <a:pt x="857" y="14"/>
                    </a:moveTo>
                    <a:lnTo>
                      <a:pt x="839" y="16"/>
                    </a:lnTo>
                    <a:cubicBezTo>
                      <a:pt x="844" y="39"/>
                      <a:pt x="880" y="108"/>
                      <a:pt x="889" y="149"/>
                    </a:cubicBezTo>
                    <a:cubicBezTo>
                      <a:pt x="898" y="190"/>
                      <a:pt x="898" y="234"/>
                      <a:pt x="892" y="262"/>
                    </a:cubicBezTo>
                    <a:cubicBezTo>
                      <a:pt x="886" y="290"/>
                      <a:pt x="880" y="305"/>
                      <a:pt x="855" y="315"/>
                    </a:cubicBezTo>
                    <a:cubicBezTo>
                      <a:pt x="830" y="325"/>
                      <a:pt x="783" y="329"/>
                      <a:pt x="742" y="325"/>
                    </a:cubicBezTo>
                    <a:cubicBezTo>
                      <a:pt x="701" y="321"/>
                      <a:pt x="654" y="305"/>
                      <a:pt x="609" y="289"/>
                    </a:cubicBezTo>
                    <a:cubicBezTo>
                      <a:pt x="564" y="273"/>
                      <a:pt x="512" y="241"/>
                      <a:pt x="469" y="229"/>
                    </a:cubicBezTo>
                    <a:cubicBezTo>
                      <a:pt x="426" y="217"/>
                      <a:pt x="379" y="214"/>
                      <a:pt x="349" y="215"/>
                    </a:cubicBezTo>
                    <a:cubicBezTo>
                      <a:pt x="319" y="216"/>
                      <a:pt x="306" y="224"/>
                      <a:pt x="286" y="235"/>
                    </a:cubicBezTo>
                    <a:cubicBezTo>
                      <a:pt x="266" y="246"/>
                      <a:pt x="244" y="261"/>
                      <a:pt x="229" y="282"/>
                    </a:cubicBezTo>
                    <a:cubicBezTo>
                      <a:pt x="214" y="303"/>
                      <a:pt x="199" y="319"/>
                      <a:pt x="193" y="359"/>
                    </a:cubicBezTo>
                    <a:cubicBezTo>
                      <a:pt x="187" y="399"/>
                      <a:pt x="194" y="477"/>
                      <a:pt x="193" y="522"/>
                    </a:cubicBezTo>
                    <a:cubicBezTo>
                      <a:pt x="192" y="567"/>
                      <a:pt x="193" y="582"/>
                      <a:pt x="186" y="628"/>
                    </a:cubicBezTo>
                    <a:cubicBezTo>
                      <a:pt x="179" y="674"/>
                      <a:pt x="167" y="740"/>
                      <a:pt x="153" y="798"/>
                    </a:cubicBezTo>
                    <a:cubicBezTo>
                      <a:pt x="139" y="856"/>
                      <a:pt x="120" y="920"/>
                      <a:pt x="103" y="978"/>
                    </a:cubicBezTo>
                    <a:cubicBezTo>
                      <a:pt x="86" y="1036"/>
                      <a:pt x="64" y="1096"/>
                      <a:pt x="53" y="1148"/>
                    </a:cubicBezTo>
                    <a:cubicBezTo>
                      <a:pt x="42" y="1200"/>
                      <a:pt x="39" y="1245"/>
                      <a:pt x="36" y="1291"/>
                    </a:cubicBezTo>
                    <a:cubicBezTo>
                      <a:pt x="33" y="1337"/>
                      <a:pt x="35" y="1385"/>
                      <a:pt x="33" y="1424"/>
                    </a:cubicBezTo>
                    <a:cubicBezTo>
                      <a:pt x="31" y="1463"/>
                      <a:pt x="29" y="1493"/>
                      <a:pt x="26" y="1527"/>
                    </a:cubicBezTo>
                    <a:cubicBezTo>
                      <a:pt x="23" y="1561"/>
                      <a:pt x="18" y="1595"/>
                      <a:pt x="16" y="1627"/>
                    </a:cubicBezTo>
                    <a:cubicBezTo>
                      <a:pt x="14" y="1659"/>
                      <a:pt x="0" y="1705"/>
                      <a:pt x="16" y="1720"/>
                    </a:cubicBezTo>
                    <a:cubicBezTo>
                      <a:pt x="32" y="1735"/>
                      <a:pt x="66" y="1730"/>
                      <a:pt x="110" y="1717"/>
                    </a:cubicBezTo>
                    <a:cubicBezTo>
                      <a:pt x="120" y="1713"/>
                      <a:pt x="109" y="1625"/>
                      <a:pt x="106" y="1567"/>
                    </a:cubicBezTo>
                    <a:cubicBezTo>
                      <a:pt x="103" y="1509"/>
                      <a:pt x="90" y="1429"/>
                      <a:pt x="90" y="1367"/>
                    </a:cubicBezTo>
                    <a:cubicBezTo>
                      <a:pt x="90" y="1305"/>
                      <a:pt x="93" y="1253"/>
                      <a:pt x="103" y="1194"/>
                    </a:cubicBezTo>
                    <a:cubicBezTo>
                      <a:pt x="113" y="1135"/>
                      <a:pt x="136" y="1075"/>
                      <a:pt x="153" y="1014"/>
                    </a:cubicBezTo>
                    <a:cubicBezTo>
                      <a:pt x="170" y="953"/>
                      <a:pt x="189" y="889"/>
                      <a:pt x="203" y="831"/>
                    </a:cubicBezTo>
                    <a:cubicBezTo>
                      <a:pt x="217" y="773"/>
                      <a:pt x="228" y="721"/>
                      <a:pt x="236" y="665"/>
                    </a:cubicBezTo>
                    <a:cubicBezTo>
                      <a:pt x="244" y="609"/>
                      <a:pt x="246" y="541"/>
                      <a:pt x="249" y="492"/>
                    </a:cubicBezTo>
                    <a:cubicBezTo>
                      <a:pt x="252" y="443"/>
                      <a:pt x="246" y="402"/>
                      <a:pt x="253" y="369"/>
                    </a:cubicBezTo>
                    <a:cubicBezTo>
                      <a:pt x="260" y="336"/>
                      <a:pt x="267" y="309"/>
                      <a:pt x="289" y="292"/>
                    </a:cubicBezTo>
                    <a:cubicBezTo>
                      <a:pt x="311" y="275"/>
                      <a:pt x="344" y="262"/>
                      <a:pt x="383" y="265"/>
                    </a:cubicBezTo>
                    <a:cubicBezTo>
                      <a:pt x="422" y="268"/>
                      <a:pt x="479" y="295"/>
                      <a:pt x="526" y="312"/>
                    </a:cubicBezTo>
                    <a:cubicBezTo>
                      <a:pt x="573" y="329"/>
                      <a:pt x="625" y="354"/>
                      <a:pt x="666" y="365"/>
                    </a:cubicBezTo>
                    <a:cubicBezTo>
                      <a:pt x="707" y="376"/>
                      <a:pt x="736" y="375"/>
                      <a:pt x="772" y="375"/>
                    </a:cubicBezTo>
                    <a:cubicBezTo>
                      <a:pt x="808" y="375"/>
                      <a:pt x="856" y="380"/>
                      <a:pt x="885" y="365"/>
                    </a:cubicBezTo>
                    <a:cubicBezTo>
                      <a:pt x="914" y="350"/>
                      <a:pt x="938" y="316"/>
                      <a:pt x="949" y="285"/>
                    </a:cubicBezTo>
                    <a:cubicBezTo>
                      <a:pt x="960" y="254"/>
                      <a:pt x="953" y="212"/>
                      <a:pt x="949" y="179"/>
                    </a:cubicBezTo>
                    <a:cubicBezTo>
                      <a:pt x="945" y="146"/>
                      <a:pt x="935" y="114"/>
                      <a:pt x="925" y="86"/>
                    </a:cubicBezTo>
                    <a:cubicBezTo>
                      <a:pt x="915" y="58"/>
                      <a:pt x="900" y="24"/>
                      <a:pt x="889" y="12"/>
                    </a:cubicBezTo>
                    <a:cubicBezTo>
                      <a:pt x="878" y="0"/>
                      <a:pt x="867" y="7"/>
                      <a:pt x="857" y="14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320" name="Oval 60"/>
              <p:cNvSpPr>
                <a:spLocks noChangeArrowheads="1"/>
              </p:cNvSpPr>
              <p:nvPr/>
            </p:nvSpPr>
            <p:spPr bwMode="auto">
              <a:xfrm rot="-1807223">
                <a:off x="1397" y="1205"/>
                <a:ext cx="289" cy="232"/>
              </a:xfrm>
              <a:prstGeom prst="ellipse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1321" name="Freeform 61"/>
              <p:cNvSpPr>
                <a:spLocks/>
              </p:cNvSpPr>
              <p:nvPr/>
            </p:nvSpPr>
            <p:spPr bwMode="auto">
              <a:xfrm>
                <a:off x="1341" y="1037"/>
                <a:ext cx="177" cy="212"/>
              </a:xfrm>
              <a:custGeom>
                <a:avLst/>
                <a:gdLst>
                  <a:gd name="T0" fmla="*/ 16644 w 139"/>
                  <a:gd name="T1" fmla="*/ 18241 h 166"/>
                  <a:gd name="T2" fmla="*/ 7984 w 139"/>
                  <a:gd name="T3" fmla="*/ 2964 h 166"/>
                  <a:gd name="T4" fmla="*/ 2815 w 139"/>
                  <a:gd name="T5" fmla="*/ 872 h 166"/>
                  <a:gd name="T6" fmla="*/ 1388 w 139"/>
                  <a:gd name="T7" fmla="*/ 5098 h 166"/>
                  <a:gd name="T8" fmla="*/ 11081 w 139"/>
                  <a:gd name="T9" fmla="*/ 22120 h 166"/>
                  <a:gd name="T10" fmla="*/ 16644 w 139"/>
                  <a:gd name="T11" fmla="*/ 18241 h 1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9" h="166">
                    <a:moveTo>
                      <a:pt x="133" y="137"/>
                    </a:moveTo>
                    <a:cubicBezTo>
                      <a:pt x="139" y="113"/>
                      <a:pt x="82" y="44"/>
                      <a:pt x="64" y="22"/>
                    </a:cubicBezTo>
                    <a:cubicBezTo>
                      <a:pt x="46" y="0"/>
                      <a:pt x="31" y="3"/>
                      <a:pt x="22" y="6"/>
                    </a:cubicBezTo>
                    <a:cubicBezTo>
                      <a:pt x="13" y="9"/>
                      <a:pt x="0" y="11"/>
                      <a:pt x="11" y="38"/>
                    </a:cubicBezTo>
                    <a:cubicBezTo>
                      <a:pt x="22" y="65"/>
                      <a:pt x="62" y="164"/>
                      <a:pt x="88" y="166"/>
                    </a:cubicBezTo>
                    <a:cubicBezTo>
                      <a:pt x="115" y="166"/>
                      <a:pt x="128" y="154"/>
                      <a:pt x="133" y="137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322" name="Oval 62"/>
              <p:cNvSpPr>
                <a:spLocks noChangeArrowheads="1"/>
              </p:cNvSpPr>
              <p:nvPr/>
            </p:nvSpPr>
            <p:spPr bwMode="auto">
              <a:xfrm rot="-1106097">
                <a:off x="1377" y="1069"/>
                <a:ext cx="56" cy="63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1323" name="Rectangle 63"/>
              <p:cNvSpPr>
                <a:spLocks noChangeArrowheads="1"/>
              </p:cNvSpPr>
              <p:nvPr/>
            </p:nvSpPr>
            <p:spPr bwMode="auto">
              <a:xfrm>
                <a:off x="513" y="3598"/>
                <a:ext cx="127" cy="148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1324" name="Rectangle 64"/>
              <p:cNvSpPr>
                <a:spLocks noChangeArrowheads="1"/>
              </p:cNvSpPr>
              <p:nvPr/>
            </p:nvSpPr>
            <p:spPr bwMode="auto">
              <a:xfrm>
                <a:off x="546" y="3639"/>
                <a:ext cx="56" cy="87"/>
              </a:xfrm>
              <a:prstGeom prst="rect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  <p:sp>
            <p:nvSpPr>
              <p:cNvPr id="11325" name="Freeform 65"/>
              <p:cNvSpPr>
                <a:spLocks/>
              </p:cNvSpPr>
              <p:nvPr/>
            </p:nvSpPr>
            <p:spPr bwMode="auto">
              <a:xfrm>
                <a:off x="358" y="3222"/>
                <a:ext cx="193" cy="344"/>
              </a:xfrm>
              <a:custGeom>
                <a:avLst/>
                <a:gdLst>
                  <a:gd name="T0" fmla="*/ 18038 w 152"/>
                  <a:gd name="T1" fmla="*/ 0 h 269"/>
                  <a:gd name="T2" fmla="*/ 16884 w 152"/>
                  <a:gd name="T3" fmla="*/ 1439 h 269"/>
                  <a:gd name="T4" fmla="*/ 13985 w 152"/>
                  <a:gd name="T5" fmla="*/ 9315 h 269"/>
                  <a:gd name="T6" fmla="*/ 6911 w 152"/>
                  <a:gd name="T7" fmla="*/ 17618 h 269"/>
                  <a:gd name="T8" fmla="*/ 2659 w 152"/>
                  <a:gd name="T9" fmla="*/ 26378 h 269"/>
                  <a:gd name="T10" fmla="*/ 500 w 152"/>
                  <a:gd name="T11" fmla="*/ 34241 h 269"/>
                  <a:gd name="T12" fmla="*/ 500 w 152"/>
                  <a:gd name="T13" fmla="*/ 36350 h 269"/>
                  <a:gd name="T14" fmla="*/ 3498 w 152"/>
                  <a:gd name="T15" fmla="*/ 36147 h 269"/>
                  <a:gd name="T16" fmla="*/ 3376 w 152"/>
                  <a:gd name="T17" fmla="*/ 32300 h 269"/>
                  <a:gd name="T18" fmla="*/ 5640 w 152"/>
                  <a:gd name="T19" fmla="*/ 24092 h 269"/>
                  <a:gd name="T20" fmla="*/ 8775 w 152"/>
                  <a:gd name="T21" fmla="*/ 18839 h 269"/>
                  <a:gd name="T22" fmla="*/ 12568 w 152"/>
                  <a:gd name="T23" fmla="*/ 15284 h 269"/>
                  <a:gd name="T24" fmla="*/ 15445 w 152"/>
                  <a:gd name="T25" fmla="*/ 11752 h 269"/>
                  <a:gd name="T26" fmla="*/ 16355 w 152"/>
                  <a:gd name="T27" fmla="*/ 10106 h 269"/>
                  <a:gd name="T28" fmla="*/ 18038 w 152"/>
                  <a:gd name="T29" fmla="*/ 0 h 2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52" h="269">
                    <a:moveTo>
                      <a:pt x="152" y="0"/>
                    </a:moveTo>
                    <a:lnTo>
                      <a:pt x="142" y="10"/>
                    </a:lnTo>
                    <a:cubicBezTo>
                      <a:pt x="136" y="21"/>
                      <a:pt x="132" y="48"/>
                      <a:pt x="118" y="68"/>
                    </a:cubicBezTo>
                    <a:cubicBezTo>
                      <a:pt x="104" y="88"/>
                      <a:pt x="74" y="107"/>
                      <a:pt x="58" y="128"/>
                    </a:cubicBezTo>
                    <a:cubicBezTo>
                      <a:pt x="42" y="149"/>
                      <a:pt x="31" y="172"/>
                      <a:pt x="22" y="192"/>
                    </a:cubicBezTo>
                    <a:cubicBezTo>
                      <a:pt x="13" y="212"/>
                      <a:pt x="7" y="238"/>
                      <a:pt x="4" y="250"/>
                    </a:cubicBezTo>
                    <a:cubicBezTo>
                      <a:pt x="1" y="262"/>
                      <a:pt x="0" y="264"/>
                      <a:pt x="4" y="266"/>
                    </a:cubicBezTo>
                    <a:cubicBezTo>
                      <a:pt x="8" y="268"/>
                      <a:pt x="26" y="269"/>
                      <a:pt x="30" y="264"/>
                    </a:cubicBezTo>
                    <a:cubicBezTo>
                      <a:pt x="34" y="259"/>
                      <a:pt x="25" y="251"/>
                      <a:pt x="28" y="236"/>
                    </a:cubicBezTo>
                    <a:cubicBezTo>
                      <a:pt x="31" y="221"/>
                      <a:pt x="40" y="192"/>
                      <a:pt x="48" y="176"/>
                    </a:cubicBezTo>
                    <a:cubicBezTo>
                      <a:pt x="56" y="160"/>
                      <a:pt x="64" y="149"/>
                      <a:pt x="74" y="138"/>
                    </a:cubicBezTo>
                    <a:cubicBezTo>
                      <a:pt x="84" y="127"/>
                      <a:pt x="97" y="121"/>
                      <a:pt x="106" y="112"/>
                    </a:cubicBezTo>
                    <a:cubicBezTo>
                      <a:pt x="115" y="103"/>
                      <a:pt x="125" y="92"/>
                      <a:pt x="130" y="86"/>
                    </a:cubicBezTo>
                    <a:cubicBezTo>
                      <a:pt x="135" y="80"/>
                      <a:pt x="134" y="88"/>
                      <a:pt x="138" y="74"/>
                    </a:cubicBezTo>
                    <a:cubicBezTo>
                      <a:pt x="142" y="60"/>
                      <a:pt x="147" y="30"/>
                      <a:pt x="152" y="0"/>
                    </a:cubicBezTo>
                    <a:close/>
                  </a:path>
                </a:pathLst>
              </a:custGeom>
              <a:solidFill>
                <a:srgbClr val="FFCC66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326" name="Rectangle 66"/>
              <p:cNvSpPr>
                <a:spLocks noChangeArrowheads="1"/>
              </p:cNvSpPr>
              <p:nvPr/>
            </p:nvSpPr>
            <p:spPr bwMode="auto">
              <a:xfrm>
                <a:off x="340" y="3552"/>
                <a:ext cx="74" cy="99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2400"/>
              </a:p>
            </p:txBody>
          </p:sp>
        </p:grpSp>
        <p:sp>
          <p:nvSpPr>
            <p:cNvPr id="11318" name="Freeform 67"/>
            <p:cNvSpPr>
              <a:spLocks/>
            </p:cNvSpPr>
            <p:nvPr/>
          </p:nvSpPr>
          <p:spPr bwMode="auto">
            <a:xfrm>
              <a:off x="1308" y="1428"/>
              <a:ext cx="562" cy="1141"/>
            </a:xfrm>
            <a:custGeom>
              <a:avLst/>
              <a:gdLst>
                <a:gd name="T0" fmla="*/ 35008 w 442"/>
                <a:gd name="T1" fmla="*/ 6901 h 893"/>
                <a:gd name="T2" fmla="*/ 41915 w 442"/>
                <a:gd name="T3" fmla="*/ 1823 h 893"/>
                <a:gd name="T4" fmla="*/ 50323 w 442"/>
                <a:gd name="T5" fmla="*/ 887 h 893"/>
                <a:gd name="T6" fmla="*/ 53623 w 442"/>
                <a:gd name="T7" fmla="*/ 7383 h 893"/>
                <a:gd name="T8" fmla="*/ 51871 w 442"/>
                <a:gd name="T9" fmla="*/ 28746 h 893"/>
                <a:gd name="T10" fmla="*/ 41280 w 442"/>
                <a:gd name="T11" fmla="*/ 49770 h 893"/>
                <a:gd name="T12" fmla="*/ 23351 w 442"/>
                <a:gd name="T13" fmla="*/ 61040 h 893"/>
                <a:gd name="T14" fmla="*/ 8267 w 442"/>
                <a:gd name="T15" fmla="*/ 60192 h 893"/>
                <a:gd name="T16" fmla="*/ 2776 w 442"/>
                <a:gd name="T17" fmla="*/ 62640 h 893"/>
                <a:gd name="T18" fmla="*/ 2776 w 442"/>
                <a:gd name="T19" fmla="*/ 67877 h 893"/>
                <a:gd name="T20" fmla="*/ 9790 w 442"/>
                <a:gd name="T21" fmla="*/ 81252 h 893"/>
                <a:gd name="T22" fmla="*/ 14143 w 442"/>
                <a:gd name="T23" fmla="*/ 90529 h 893"/>
                <a:gd name="T24" fmla="*/ 15608 w 442"/>
                <a:gd name="T25" fmla="*/ 104185 h 893"/>
                <a:gd name="T26" fmla="*/ 13796 w 442"/>
                <a:gd name="T27" fmla="*/ 117524 h 893"/>
                <a:gd name="T28" fmla="*/ 8267 w 442"/>
                <a:gd name="T29" fmla="*/ 119529 h 893"/>
                <a:gd name="T30" fmla="*/ 4604 w 442"/>
                <a:gd name="T31" fmla="*/ 118305 h 893"/>
                <a:gd name="T32" fmla="*/ 7544 w 442"/>
                <a:gd name="T33" fmla="*/ 117524 h 893"/>
                <a:gd name="T34" fmla="*/ 11630 w 442"/>
                <a:gd name="T35" fmla="*/ 116307 h 893"/>
                <a:gd name="T36" fmla="*/ 13796 w 442"/>
                <a:gd name="T37" fmla="*/ 106154 h 893"/>
                <a:gd name="T38" fmla="*/ 12011 w 442"/>
                <a:gd name="T39" fmla="*/ 90131 h 893"/>
                <a:gd name="T40" fmla="*/ 6116 w 442"/>
                <a:gd name="T41" fmla="*/ 79220 h 893"/>
                <a:gd name="T42" fmla="*/ 2434 w 442"/>
                <a:gd name="T43" fmla="*/ 71988 h 893"/>
                <a:gd name="T44" fmla="*/ 315 w 442"/>
                <a:gd name="T45" fmla="*/ 64735 h 893"/>
                <a:gd name="T46" fmla="*/ 3530 w 442"/>
                <a:gd name="T47" fmla="*/ 58209 h 893"/>
                <a:gd name="T48" fmla="*/ 15272 w 442"/>
                <a:gd name="T49" fmla="*/ 59032 h 893"/>
                <a:gd name="T50" fmla="*/ 27310 w 442"/>
                <a:gd name="T51" fmla="*/ 57551 h 893"/>
                <a:gd name="T52" fmla="*/ 37557 w 442"/>
                <a:gd name="T53" fmla="*/ 49308 h 893"/>
                <a:gd name="T54" fmla="*/ 45264 w 442"/>
                <a:gd name="T55" fmla="*/ 38837 h 893"/>
                <a:gd name="T56" fmla="*/ 51159 w 442"/>
                <a:gd name="T57" fmla="*/ 22308 h 893"/>
                <a:gd name="T58" fmla="*/ 51534 w 442"/>
                <a:gd name="T59" fmla="*/ 13034 h 893"/>
                <a:gd name="T60" fmla="*/ 50753 w 442"/>
                <a:gd name="T61" fmla="*/ 4167 h 893"/>
                <a:gd name="T62" fmla="*/ 45673 w 442"/>
                <a:gd name="T63" fmla="*/ 2552 h 893"/>
                <a:gd name="T64" fmla="*/ 39474 w 442"/>
                <a:gd name="T65" fmla="*/ 6207 h 893"/>
                <a:gd name="T66" fmla="*/ 35800 w 442"/>
                <a:gd name="T67" fmla="*/ 9082 h 893"/>
                <a:gd name="T68" fmla="*/ 35008 w 442"/>
                <a:gd name="T69" fmla="*/ 6901 h 89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2" h="893">
                  <a:moveTo>
                    <a:pt x="287" y="52"/>
                  </a:moveTo>
                  <a:cubicBezTo>
                    <a:pt x="295" y="43"/>
                    <a:pt x="323" y="20"/>
                    <a:pt x="344" y="13"/>
                  </a:cubicBezTo>
                  <a:cubicBezTo>
                    <a:pt x="365" y="6"/>
                    <a:pt x="397" y="0"/>
                    <a:pt x="413" y="7"/>
                  </a:cubicBezTo>
                  <a:cubicBezTo>
                    <a:pt x="429" y="14"/>
                    <a:pt x="438" y="21"/>
                    <a:pt x="440" y="55"/>
                  </a:cubicBezTo>
                  <a:cubicBezTo>
                    <a:pt x="442" y="89"/>
                    <a:pt x="442" y="162"/>
                    <a:pt x="425" y="214"/>
                  </a:cubicBezTo>
                  <a:cubicBezTo>
                    <a:pt x="408" y="266"/>
                    <a:pt x="377" y="330"/>
                    <a:pt x="338" y="370"/>
                  </a:cubicBezTo>
                  <a:cubicBezTo>
                    <a:pt x="299" y="410"/>
                    <a:pt x="236" y="441"/>
                    <a:pt x="191" y="454"/>
                  </a:cubicBezTo>
                  <a:cubicBezTo>
                    <a:pt x="146" y="467"/>
                    <a:pt x="96" y="446"/>
                    <a:pt x="68" y="448"/>
                  </a:cubicBezTo>
                  <a:cubicBezTo>
                    <a:pt x="40" y="450"/>
                    <a:pt x="30" y="457"/>
                    <a:pt x="23" y="466"/>
                  </a:cubicBezTo>
                  <a:cubicBezTo>
                    <a:pt x="16" y="475"/>
                    <a:pt x="13" y="482"/>
                    <a:pt x="23" y="505"/>
                  </a:cubicBezTo>
                  <a:cubicBezTo>
                    <a:pt x="33" y="528"/>
                    <a:pt x="65" y="576"/>
                    <a:pt x="80" y="604"/>
                  </a:cubicBezTo>
                  <a:cubicBezTo>
                    <a:pt x="95" y="632"/>
                    <a:pt x="108" y="645"/>
                    <a:pt x="116" y="673"/>
                  </a:cubicBezTo>
                  <a:cubicBezTo>
                    <a:pt x="124" y="701"/>
                    <a:pt x="128" y="742"/>
                    <a:pt x="128" y="775"/>
                  </a:cubicBezTo>
                  <a:cubicBezTo>
                    <a:pt x="128" y="808"/>
                    <a:pt x="123" y="855"/>
                    <a:pt x="113" y="874"/>
                  </a:cubicBezTo>
                  <a:cubicBezTo>
                    <a:pt x="103" y="893"/>
                    <a:pt x="80" y="888"/>
                    <a:pt x="68" y="889"/>
                  </a:cubicBezTo>
                  <a:cubicBezTo>
                    <a:pt x="56" y="890"/>
                    <a:pt x="39" y="882"/>
                    <a:pt x="38" y="880"/>
                  </a:cubicBezTo>
                  <a:cubicBezTo>
                    <a:pt x="37" y="878"/>
                    <a:pt x="53" y="876"/>
                    <a:pt x="62" y="874"/>
                  </a:cubicBezTo>
                  <a:cubicBezTo>
                    <a:pt x="71" y="872"/>
                    <a:pt x="87" y="879"/>
                    <a:pt x="95" y="865"/>
                  </a:cubicBezTo>
                  <a:cubicBezTo>
                    <a:pt x="103" y="851"/>
                    <a:pt x="113" y="822"/>
                    <a:pt x="113" y="790"/>
                  </a:cubicBezTo>
                  <a:cubicBezTo>
                    <a:pt x="113" y="758"/>
                    <a:pt x="108" y="703"/>
                    <a:pt x="98" y="670"/>
                  </a:cubicBezTo>
                  <a:cubicBezTo>
                    <a:pt x="88" y="637"/>
                    <a:pt x="63" y="611"/>
                    <a:pt x="50" y="589"/>
                  </a:cubicBezTo>
                  <a:cubicBezTo>
                    <a:pt x="37" y="567"/>
                    <a:pt x="28" y="553"/>
                    <a:pt x="20" y="535"/>
                  </a:cubicBezTo>
                  <a:cubicBezTo>
                    <a:pt x="12" y="517"/>
                    <a:pt x="0" y="498"/>
                    <a:pt x="2" y="481"/>
                  </a:cubicBezTo>
                  <a:cubicBezTo>
                    <a:pt x="4" y="464"/>
                    <a:pt x="9" y="440"/>
                    <a:pt x="29" y="433"/>
                  </a:cubicBezTo>
                  <a:cubicBezTo>
                    <a:pt x="49" y="426"/>
                    <a:pt x="93" y="440"/>
                    <a:pt x="125" y="439"/>
                  </a:cubicBezTo>
                  <a:cubicBezTo>
                    <a:pt x="157" y="438"/>
                    <a:pt x="194" y="439"/>
                    <a:pt x="224" y="427"/>
                  </a:cubicBezTo>
                  <a:cubicBezTo>
                    <a:pt x="254" y="415"/>
                    <a:pt x="284" y="390"/>
                    <a:pt x="308" y="367"/>
                  </a:cubicBezTo>
                  <a:cubicBezTo>
                    <a:pt x="332" y="344"/>
                    <a:pt x="352" y="323"/>
                    <a:pt x="371" y="289"/>
                  </a:cubicBezTo>
                  <a:cubicBezTo>
                    <a:pt x="390" y="255"/>
                    <a:pt x="411" y="198"/>
                    <a:pt x="419" y="166"/>
                  </a:cubicBezTo>
                  <a:cubicBezTo>
                    <a:pt x="427" y="134"/>
                    <a:pt x="422" y="119"/>
                    <a:pt x="422" y="97"/>
                  </a:cubicBezTo>
                  <a:cubicBezTo>
                    <a:pt x="422" y="75"/>
                    <a:pt x="424" y="44"/>
                    <a:pt x="416" y="31"/>
                  </a:cubicBezTo>
                  <a:cubicBezTo>
                    <a:pt x="408" y="18"/>
                    <a:pt x="389" y="17"/>
                    <a:pt x="374" y="19"/>
                  </a:cubicBezTo>
                  <a:cubicBezTo>
                    <a:pt x="359" y="21"/>
                    <a:pt x="336" y="38"/>
                    <a:pt x="323" y="46"/>
                  </a:cubicBezTo>
                  <a:cubicBezTo>
                    <a:pt x="310" y="54"/>
                    <a:pt x="299" y="66"/>
                    <a:pt x="293" y="67"/>
                  </a:cubicBezTo>
                  <a:cubicBezTo>
                    <a:pt x="287" y="68"/>
                    <a:pt x="279" y="61"/>
                    <a:pt x="287" y="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1270" name="Group 99"/>
          <p:cNvGrpSpPr>
            <a:grpSpLocks/>
          </p:cNvGrpSpPr>
          <p:nvPr/>
        </p:nvGrpSpPr>
        <p:grpSpPr bwMode="auto">
          <a:xfrm>
            <a:off x="1190625" y="2751138"/>
            <a:ext cx="1549400" cy="1682750"/>
            <a:chOff x="645" y="1424"/>
            <a:chExt cx="1077" cy="1189"/>
          </a:xfrm>
        </p:grpSpPr>
        <p:sp>
          <p:nvSpPr>
            <p:cNvPr id="11303" name="Freeform 101"/>
            <p:cNvSpPr>
              <a:spLocks/>
            </p:cNvSpPr>
            <p:nvPr/>
          </p:nvSpPr>
          <p:spPr bwMode="auto">
            <a:xfrm>
              <a:off x="645" y="1455"/>
              <a:ext cx="991" cy="1143"/>
            </a:xfrm>
            <a:custGeom>
              <a:avLst/>
              <a:gdLst>
                <a:gd name="T0" fmla="*/ 921 w 991"/>
                <a:gd name="T1" fmla="*/ 0 h 1143"/>
                <a:gd name="T2" fmla="*/ 977 w 991"/>
                <a:gd name="T3" fmla="*/ 127 h 1143"/>
                <a:gd name="T4" fmla="*/ 987 w 991"/>
                <a:gd name="T5" fmla="*/ 276 h 1143"/>
                <a:gd name="T6" fmla="*/ 951 w 991"/>
                <a:gd name="T7" fmla="*/ 348 h 1143"/>
                <a:gd name="T8" fmla="*/ 845 w 991"/>
                <a:gd name="T9" fmla="*/ 363 h 1143"/>
                <a:gd name="T10" fmla="*/ 684 w 991"/>
                <a:gd name="T11" fmla="*/ 330 h 1143"/>
                <a:gd name="T12" fmla="*/ 533 w 991"/>
                <a:gd name="T13" fmla="*/ 267 h 1143"/>
                <a:gd name="T14" fmla="*/ 426 w 991"/>
                <a:gd name="T15" fmla="*/ 228 h 1143"/>
                <a:gd name="T16" fmla="*/ 301 w 991"/>
                <a:gd name="T17" fmla="*/ 215 h 1143"/>
                <a:gd name="T18" fmla="*/ 240 w 991"/>
                <a:gd name="T19" fmla="*/ 231 h 1143"/>
                <a:gd name="T20" fmla="*/ 171 w 991"/>
                <a:gd name="T21" fmla="*/ 270 h 1143"/>
                <a:gd name="T22" fmla="*/ 109 w 991"/>
                <a:gd name="T23" fmla="*/ 355 h 1143"/>
                <a:gd name="T24" fmla="*/ 93 w 991"/>
                <a:gd name="T25" fmla="*/ 431 h 1143"/>
                <a:gd name="T26" fmla="*/ 97 w 991"/>
                <a:gd name="T27" fmla="*/ 583 h 1143"/>
                <a:gd name="T28" fmla="*/ 89 w 991"/>
                <a:gd name="T29" fmla="*/ 759 h 1143"/>
                <a:gd name="T30" fmla="*/ 0 w 991"/>
                <a:gd name="T31" fmla="*/ 1143 h 114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91" h="1143">
                  <a:moveTo>
                    <a:pt x="921" y="0"/>
                  </a:moveTo>
                  <a:cubicBezTo>
                    <a:pt x="931" y="21"/>
                    <a:pt x="966" y="81"/>
                    <a:pt x="977" y="127"/>
                  </a:cubicBezTo>
                  <a:cubicBezTo>
                    <a:pt x="988" y="173"/>
                    <a:pt x="991" y="239"/>
                    <a:pt x="987" y="276"/>
                  </a:cubicBezTo>
                  <a:cubicBezTo>
                    <a:pt x="983" y="313"/>
                    <a:pt x="975" y="333"/>
                    <a:pt x="951" y="348"/>
                  </a:cubicBezTo>
                  <a:cubicBezTo>
                    <a:pt x="927" y="363"/>
                    <a:pt x="889" y="366"/>
                    <a:pt x="845" y="363"/>
                  </a:cubicBezTo>
                  <a:cubicBezTo>
                    <a:pt x="801" y="360"/>
                    <a:pt x="736" y="346"/>
                    <a:pt x="684" y="330"/>
                  </a:cubicBezTo>
                  <a:cubicBezTo>
                    <a:pt x="632" y="314"/>
                    <a:pt x="576" y="284"/>
                    <a:pt x="533" y="267"/>
                  </a:cubicBezTo>
                  <a:cubicBezTo>
                    <a:pt x="490" y="250"/>
                    <a:pt x="465" y="237"/>
                    <a:pt x="426" y="228"/>
                  </a:cubicBezTo>
                  <a:cubicBezTo>
                    <a:pt x="387" y="219"/>
                    <a:pt x="332" y="215"/>
                    <a:pt x="301" y="215"/>
                  </a:cubicBezTo>
                  <a:cubicBezTo>
                    <a:pt x="270" y="215"/>
                    <a:pt x="262" y="222"/>
                    <a:pt x="240" y="231"/>
                  </a:cubicBezTo>
                  <a:cubicBezTo>
                    <a:pt x="218" y="240"/>
                    <a:pt x="193" y="249"/>
                    <a:pt x="171" y="270"/>
                  </a:cubicBezTo>
                  <a:cubicBezTo>
                    <a:pt x="149" y="291"/>
                    <a:pt x="122" y="328"/>
                    <a:pt x="109" y="355"/>
                  </a:cubicBezTo>
                  <a:cubicBezTo>
                    <a:pt x="96" y="382"/>
                    <a:pt x="95" y="393"/>
                    <a:pt x="93" y="431"/>
                  </a:cubicBezTo>
                  <a:cubicBezTo>
                    <a:pt x="91" y="469"/>
                    <a:pt x="98" y="528"/>
                    <a:pt x="97" y="583"/>
                  </a:cubicBezTo>
                  <a:cubicBezTo>
                    <a:pt x="96" y="638"/>
                    <a:pt x="105" y="666"/>
                    <a:pt x="89" y="759"/>
                  </a:cubicBezTo>
                  <a:cubicBezTo>
                    <a:pt x="73" y="852"/>
                    <a:pt x="19" y="1063"/>
                    <a:pt x="0" y="1143"/>
                  </a:cubicBezTo>
                </a:path>
              </a:pathLst>
            </a:custGeom>
            <a:noFill/>
            <a:ln w="38100" cmpd="sng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304" name="Freeform 102"/>
            <p:cNvSpPr>
              <a:spLocks/>
            </p:cNvSpPr>
            <p:nvPr/>
          </p:nvSpPr>
          <p:spPr bwMode="auto">
            <a:xfrm>
              <a:off x="723" y="1424"/>
              <a:ext cx="999" cy="1189"/>
            </a:xfrm>
            <a:custGeom>
              <a:avLst/>
              <a:gdLst>
                <a:gd name="T0" fmla="*/ 926 w 999"/>
                <a:gd name="T1" fmla="*/ 0 h 1189"/>
                <a:gd name="T2" fmla="*/ 971 w 999"/>
                <a:gd name="T3" fmla="*/ 158 h 1189"/>
                <a:gd name="T4" fmla="*/ 993 w 999"/>
                <a:gd name="T5" fmla="*/ 289 h 1189"/>
                <a:gd name="T6" fmla="*/ 936 w 999"/>
                <a:gd name="T7" fmla="*/ 424 h 1189"/>
                <a:gd name="T8" fmla="*/ 803 w 999"/>
                <a:gd name="T9" fmla="*/ 458 h 1189"/>
                <a:gd name="T10" fmla="*/ 639 w 999"/>
                <a:gd name="T11" fmla="*/ 448 h 1189"/>
                <a:gd name="T12" fmla="*/ 471 w 999"/>
                <a:gd name="T13" fmla="*/ 382 h 1189"/>
                <a:gd name="T14" fmla="*/ 282 w 999"/>
                <a:gd name="T15" fmla="*/ 316 h 1189"/>
                <a:gd name="T16" fmla="*/ 183 w 999"/>
                <a:gd name="T17" fmla="*/ 325 h 1189"/>
                <a:gd name="T18" fmla="*/ 132 w 999"/>
                <a:gd name="T19" fmla="*/ 361 h 1189"/>
                <a:gd name="T20" fmla="*/ 105 w 999"/>
                <a:gd name="T21" fmla="*/ 427 h 1189"/>
                <a:gd name="T22" fmla="*/ 99 w 999"/>
                <a:gd name="T23" fmla="*/ 541 h 1189"/>
                <a:gd name="T24" fmla="*/ 83 w 999"/>
                <a:gd name="T25" fmla="*/ 718 h 1189"/>
                <a:gd name="T26" fmla="*/ 67 w 999"/>
                <a:gd name="T27" fmla="*/ 866 h 1189"/>
                <a:gd name="T28" fmla="*/ 0 w 999"/>
                <a:gd name="T29" fmla="*/ 1189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99" h="1189">
                  <a:moveTo>
                    <a:pt x="926" y="0"/>
                  </a:moveTo>
                  <a:cubicBezTo>
                    <a:pt x="944" y="55"/>
                    <a:pt x="960" y="110"/>
                    <a:pt x="971" y="158"/>
                  </a:cubicBezTo>
                  <a:cubicBezTo>
                    <a:pt x="982" y="206"/>
                    <a:pt x="999" y="245"/>
                    <a:pt x="993" y="289"/>
                  </a:cubicBezTo>
                  <a:cubicBezTo>
                    <a:pt x="987" y="333"/>
                    <a:pt x="968" y="396"/>
                    <a:pt x="936" y="424"/>
                  </a:cubicBezTo>
                  <a:cubicBezTo>
                    <a:pt x="904" y="452"/>
                    <a:pt x="852" y="454"/>
                    <a:pt x="803" y="458"/>
                  </a:cubicBezTo>
                  <a:cubicBezTo>
                    <a:pt x="754" y="462"/>
                    <a:pt x="694" y="461"/>
                    <a:pt x="639" y="448"/>
                  </a:cubicBezTo>
                  <a:cubicBezTo>
                    <a:pt x="584" y="435"/>
                    <a:pt x="531" y="404"/>
                    <a:pt x="471" y="382"/>
                  </a:cubicBezTo>
                  <a:cubicBezTo>
                    <a:pt x="411" y="360"/>
                    <a:pt x="330" y="325"/>
                    <a:pt x="282" y="316"/>
                  </a:cubicBezTo>
                  <a:cubicBezTo>
                    <a:pt x="234" y="307"/>
                    <a:pt x="208" y="318"/>
                    <a:pt x="183" y="325"/>
                  </a:cubicBezTo>
                  <a:cubicBezTo>
                    <a:pt x="158" y="332"/>
                    <a:pt x="145" y="344"/>
                    <a:pt x="132" y="361"/>
                  </a:cubicBezTo>
                  <a:cubicBezTo>
                    <a:pt x="119" y="378"/>
                    <a:pt x="110" y="397"/>
                    <a:pt x="105" y="427"/>
                  </a:cubicBezTo>
                  <a:cubicBezTo>
                    <a:pt x="100" y="457"/>
                    <a:pt x="103" y="492"/>
                    <a:pt x="99" y="541"/>
                  </a:cubicBezTo>
                  <a:cubicBezTo>
                    <a:pt x="95" y="590"/>
                    <a:pt x="88" y="664"/>
                    <a:pt x="83" y="718"/>
                  </a:cubicBezTo>
                  <a:cubicBezTo>
                    <a:pt x="78" y="772"/>
                    <a:pt x="81" y="788"/>
                    <a:pt x="67" y="866"/>
                  </a:cubicBezTo>
                  <a:cubicBezTo>
                    <a:pt x="53" y="944"/>
                    <a:pt x="14" y="1122"/>
                    <a:pt x="0" y="1189"/>
                  </a:cubicBezTo>
                </a:path>
              </a:pathLst>
            </a:custGeom>
            <a:noFill/>
            <a:ln w="38100" cmpd="sng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1271" name="AutoShape 103"/>
          <p:cNvSpPr>
            <a:spLocks noChangeArrowheads="1"/>
          </p:cNvSpPr>
          <p:nvPr/>
        </p:nvSpPr>
        <p:spPr bwMode="auto">
          <a:xfrm rot="4684939">
            <a:off x="1360488" y="4391025"/>
            <a:ext cx="388938" cy="585787"/>
          </a:xfrm>
          <a:prstGeom prst="curvedLeftArrow">
            <a:avLst>
              <a:gd name="adj1" fmla="val 29885"/>
              <a:gd name="adj2" fmla="val 59771"/>
              <a:gd name="adj3" fmla="val 33333"/>
            </a:avLst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2" name="AutoShape 104"/>
          <p:cNvSpPr>
            <a:spLocks noChangeArrowheads="1"/>
          </p:cNvSpPr>
          <p:nvPr/>
        </p:nvSpPr>
        <p:spPr bwMode="auto">
          <a:xfrm rot="18721730" flipH="1">
            <a:off x="638969" y="4214019"/>
            <a:ext cx="388937" cy="587375"/>
          </a:xfrm>
          <a:prstGeom prst="curvedLeftArrow">
            <a:avLst>
              <a:gd name="adj1" fmla="val 29966"/>
              <a:gd name="adj2" fmla="val 59933"/>
              <a:gd name="adj3" fmla="val 33333"/>
            </a:avLst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3" name="Oval 70"/>
          <p:cNvSpPr>
            <a:spLocks noChangeArrowheads="1"/>
          </p:cNvSpPr>
          <p:nvPr/>
        </p:nvSpPr>
        <p:spPr bwMode="auto">
          <a:xfrm>
            <a:off x="1027113" y="5759450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4" name="Oval 71"/>
          <p:cNvSpPr>
            <a:spLocks noChangeArrowheads="1"/>
          </p:cNvSpPr>
          <p:nvPr/>
        </p:nvSpPr>
        <p:spPr bwMode="auto">
          <a:xfrm>
            <a:off x="1028700" y="5942013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5" name="Oval 72"/>
          <p:cNvSpPr>
            <a:spLocks noChangeArrowheads="1"/>
          </p:cNvSpPr>
          <p:nvPr/>
        </p:nvSpPr>
        <p:spPr bwMode="auto">
          <a:xfrm>
            <a:off x="1033463" y="5575300"/>
            <a:ext cx="107950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6" name="Oval 73"/>
          <p:cNvSpPr>
            <a:spLocks noChangeArrowheads="1"/>
          </p:cNvSpPr>
          <p:nvPr/>
        </p:nvSpPr>
        <p:spPr bwMode="auto">
          <a:xfrm>
            <a:off x="1030288" y="5392738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7" name="Oval 74"/>
          <p:cNvSpPr>
            <a:spLocks noChangeArrowheads="1"/>
          </p:cNvSpPr>
          <p:nvPr/>
        </p:nvSpPr>
        <p:spPr bwMode="auto">
          <a:xfrm>
            <a:off x="1027113" y="5216525"/>
            <a:ext cx="107950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8" name="Oval 75"/>
          <p:cNvSpPr>
            <a:spLocks noChangeArrowheads="1"/>
          </p:cNvSpPr>
          <p:nvPr/>
        </p:nvSpPr>
        <p:spPr bwMode="auto">
          <a:xfrm>
            <a:off x="1033463" y="5024438"/>
            <a:ext cx="107950" cy="96837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79" name="Oval 76"/>
          <p:cNvSpPr>
            <a:spLocks noChangeArrowheads="1"/>
          </p:cNvSpPr>
          <p:nvPr/>
        </p:nvSpPr>
        <p:spPr bwMode="auto">
          <a:xfrm>
            <a:off x="1062038" y="4832350"/>
            <a:ext cx="106362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0" name="Oval 77"/>
          <p:cNvSpPr>
            <a:spLocks noChangeArrowheads="1"/>
          </p:cNvSpPr>
          <p:nvPr/>
        </p:nvSpPr>
        <p:spPr bwMode="auto">
          <a:xfrm>
            <a:off x="1098550" y="4665663"/>
            <a:ext cx="106363" cy="96837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1" name="Oval 78"/>
          <p:cNvSpPr>
            <a:spLocks noChangeArrowheads="1"/>
          </p:cNvSpPr>
          <p:nvPr/>
        </p:nvSpPr>
        <p:spPr bwMode="auto">
          <a:xfrm>
            <a:off x="1157288" y="4491038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2" name="Oval 79"/>
          <p:cNvSpPr>
            <a:spLocks noChangeArrowheads="1"/>
          </p:cNvSpPr>
          <p:nvPr/>
        </p:nvSpPr>
        <p:spPr bwMode="auto">
          <a:xfrm>
            <a:off x="1204913" y="4295775"/>
            <a:ext cx="106362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3" name="Oval 80"/>
          <p:cNvSpPr>
            <a:spLocks noChangeArrowheads="1"/>
          </p:cNvSpPr>
          <p:nvPr/>
        </p:nvSpPr>
        <p:spPr bwMode="auto">
          <a:xfrm>
            <a:off x="1263650" y="4111625"/>
            <a:ext cx="106363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4" name="Oval 81"/>
          <p:cNvSpPr>
            <a:spLocks noChangeArrowheads="1"/>
          </p:cNvSpPr>
          <p:nvPr/>
        </p:nvSpPr>
        <p:spPr bwMode="auto">
          <a:xfrm>
            <a:off x="1295400" y="3914775"/>
            <a:ext cx="107950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5" name="Oval 82"/>
          <p:cNvSpPr>
            <a:spLocks noChangeArrowheads="1"/>
          </p:cNvSpPr>
          <p:nvPr/>
        </p:nvSpPr>
        <p:spPr bwMode="auto">
          <a:xfrm>
            <a:off x="1327150" y="3736975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6" name="Oval 83"/>
          <p:cNvSpPr>
            <a:spLocks noChangeArrowheads="1"/>
          </p:cNvSpPr>
          <p:nvPr/>
        </p:nvSpPr>
        <p:spPr bwMode="auto">
          <a:xfrm>
            <a:off x="1343025" y="3556000"/>
            <a:ext cx="106363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7" name="Oval 84"/>
          <p:cNvSpPr>
            <a:spLocks noChangeArrowheads="1"/>
          </p:cNvSpPr>
          <p:nvPr/>
        </p:nvSpPr>
        <p:spPr bwMode="auto">
          <a:xfrm>
            <a:off x="1344613" y="3351213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8" name="Oval 85"/>
          <p:cNvSpPr>
            <a:spLocks noChangeArrowheads="1"/>
          </p:cNvSpPr>
          <p:nvPr/>
        </p:nvSpPr>
        <p:spPr bwMode="auto">
          <a:xfrm>
            <a:off x="1408113" y="3184525"/>
            <a:ext cx="106362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89" name="Oval 86"/>
          <p:cNvSpPr>
            <a:spLocks noChangeArrowheads="1"/>
          </p:cNvSpPr>
          <p:nvPr/>
        </p:nvSpPr>
        <p:spPr bwMode="auto">
          <a:xfrm>
            <a:off x="1563688" y="3105150"/>
            <a:ext cx="106362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0" name="Oval 87"/>
          <p:cNvSpPr>
            <a:spLocks noChangeArrowheads="1"/>
          </p:cNvSpPr>
          <p:nvPr/>
        </p:nvSpPr>
        <p:spPr bwMode="auto">
          <a:xfrm>
            <a:off x="1787525" y="3141663"/>
            <a:ext cx="107950" cy="96837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1" name="Oval 88"/>
          <p:cNvSpPr>
            <a:spLocks noChangeArrowheads="1"/>
          </p:cNvSpPr>
          <p:nvPr/>
        </p:nvSpPr>
        <p:spPr bwMode="auto">
          <a:xfrm>
            <a:off x="1965325" y="3217863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2" name="Oval 89"/>
          <p:cNvSpPr>
            <a:spLocks noChangeArrowheads="1"/>
          </p:cNvSpPr>
          <p:nvPr/>
        </p:nvSpPr>
        <p:spPr bwMode="auto">
          <a:xfrm>
            <a:off x="2159000" y="3282950"/>
            <a:ext cx="106363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3" name="Oval 90"/>
          <p:cNvSpPr>
            <a:spLocks noChangeArrowheads="1"/>
          </p:cNvSpPr>
          <p:nvPr/>
        </p:nvSpPr>
        <p:spPr bwMode="auto">
          <a:xfrm>
            <a:off x="2373313" y="3314700"/>
            <a:ext cx="107950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4" name="Oval 91"/>
          <p:cNvSpPr>
            <a:spLocks noChangeArrowheads="1"/>
          </p:cNvSpPr>
          <p:nvPr/>
        </p:nvSpPr>
        <p:spPr bwMode="auto">
          <a:xfrm>
            <a:off x="2538413" y="3278188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5" name="Oval 92"/>
          <p:cNvSpPr>
            <a:spLocks noChangeArrowheads="1"/>
          </p:cNvSpPr>
          <p:nvPr/>
        </p:nvSpPr>
        <p:spPr bwMode="auto">
          <a:xfrm>
            <a:off x="2616200" y="3148013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6" name="Oval 93"/>
          <p:cNvSpPr>
            <a:spLocks noChangeArrowheads="1"/>
          </p:cNvSpPr>
          <p:nvPr/>
        </p:nvSpPr>
        <p:spPr bwMode="auto">
          <a:xfrm>
            <a:off x="2606675" y="2962275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7" name="Oval 94"/>
          <p:cNvSpPr>
            <a:spLocks noChangeArrowheads="1"/>
          </p:cNvSpPr>
          <p:nvPr/>
        </p:nvSpPr>
        <p:spPr bwMode="auto">
          <a:xfrm>
            <a:off x="2541588" y="2767013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8" name="Oval 95"/>
          <p:cNvSpPr>
            <a:spLocks noChangeArrowheads="1"/>
          </p:cNvSpPr>
          <p:nvPr/>
        </p:nvSpPr>
        <p:spPr bwMode="auto">
          <a:xfrm>
            <a:off x="2325688" y="2390775"/>
            <a:ext cx="107950" cy="96838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299" name="Oval 96"/>
          <p:cNvSpPr>
            <a:spLocks noChangeArrowheads="1"/>
          </p:cNvSpPr>
          <p:nvPr/>
        </p:nvSpPr>
        <p:spPr bwMode="auto">
          <a:xfrm>
            <a:off x="2235200" y="2244725"/>
            <a:ext cx="107950" cy="95250"/>
          </a:xfrm>
          <a:prstGeom prst="ellipse">
            <a:avLst/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300" name="AutoShape 97"/>
          <p:cNvSpPr>
            <a:spLocks noChangeArrowheads="1"/>
          </p:cNvSpPr>
          <p:nvPr/>
        </p:nvSpPr>
        <p:spPr bwMode="auto">
          <a:xfrm>
            <a:off x="939800" y="6045200"/>
            <a:ext cx="250825" cy="271463"/>
          </a:xfrm>
          <a:prstGeom prst="upArrow">
            <a:avLst>
              <a:gd name="adj1" fmla="val 50000"/>
              <a:gd name="adj2" fmla="val 45526"/>
            </a:avLst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301" name="Oval 47"/>
          <p:cNvSpPr>
            <a:spLocks noChangeArrowheads="1"/>
          </p:cNvSpPr>
          <p:nvPr/>
        </p:nvSpPr>
        <p:spPr bwMode="auto">
          <a:xfrm rot="-1479674">
            <a:off x="2282825" y="2254250"/>
            <a:ext cx="65088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/>
          </a:p>
        </p:txBody>
      </p:sp>
      <p:sp>
        <p:nvSpPr>
          <p:cNvPr id="11302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Infektionsübertragungen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65"/>
          <p:cNvSpPr>
            <a:spLocks noChangeArrowheads="1"/>
          </p:cNvSpPr>
          <p:nvPr/>
        </p:nvSpPr>
        <p:spPr bwMode="auto">
          <a:xfrm>
            <a:off x="179388" y="1547813"/>
            <a:ext cx="8507412" cy="485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61950" indent="-358775" defTabSz="361950" eaLnBrk="0" hangingPunct="0">
              <a:spcBef>
                <a:spcPts val="3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Besondere Gefährdung für: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Frauen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Säuglinge und alte Menschen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 err="1">
                <a:cs typeface="+mn-cs"/>
              </a:rPr>
              <a:t>Immunsuprimierte</a:t>
            </a:r>
            <a:r>
              <a:rPr lang="de-DE" sz="1800" dirty="0">
                <a:cs typeface="+mn-cs"/>
              </a:rPr>
              <a:t> </a:t>
            </a:r>
          </a:p>
          <a:p>
            <a:pPr marL="460375" lvl="2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tabLst>
                <a:tab pos="361950" algn="l"/>
              </a:tabLst>
              <a:defRPr/>
            </a:pPr>
            <a:endParaRPr lang="de-DE" sz="800" dirty="0">
              <a:cs typeface="+mn-cs"/>
            </a:endParaRPr>
          </a:p>
          <a:p>
            <a:pPr marL="361950" indent="-358775" defTabSz="361950" eaLnBrk="0" hangingPunct="0">
              <a:spcBef>
                <a:spcPts val="3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Gefährdung nimmt zu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mit der Dauer eines Klinikaufenthaltes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mit der Liegedauer des Katheters</a:t>
            </a:r>
          </a:p>
          <a:p>
            <a:pPr marL="460375" lvl="2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tabLst>
                <a:tab pos="361950" algn="l"/>
              </a:tabLst>
              <a:defRPr/>
            </a:pPr>
            <a:endParaRPr lang="de-DE" sz="800" dirty="0">
              <a:cs typeface="+mn-cs"/>
            </a:endParaRPr>
          </a:p>
          <a:p>
            <a:pPr marL="361950" indent="-358775" defTabSz="361950" eaLnBrk="0" hangingPunct="0">
              <a:spcBef>
                <a:spcPts val="3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Infektionsfördernde Faktoren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Ungeeignetes Material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Unzureichende Asepsis beim Legen und Wechseln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 err="1">
                <a:cs typeface="+mn-cs"/>
              </a:rPr>
              <a:t>Diskonnektionen</a:t>
            </a:r>
            <a:endParaRPr lang="de-DE" sz="1800" dirty="0">
              <a:cs typeface="+mn-cs"/>
            </a:endParaRP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Instillationen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 err="1">
                <a:cs typeface="+mn-cs"/>
              </a:rPr>
              <a:t>Harnstau</a:t>
            </a:r>
            <a:r>
              <a:rPr lang="de-DE" sz="1800" dirty="0">
                <a:cs typeface="+mn-cs"/>
              </a:rPr>
              <a:t> bei liegendem Katheter</a:t>
            </a:r>
          </a:p>
          <a:p>
            <a:pPr marL="819150" lvl="2" indent="-358775" defTabSz="361950" eaLnBrk="0" hangingPunct="0">
              <a:spcBef>
                <a:spcPts val="300"/>
              </a:spcBef>
              <a:buClr>
                <a:srgbClr val="067EBB"/>
              </a:buClr>
              <a:buSzPct val="100000"/>
              <a:buFont typeface="Arial" pitchFamily="34" charset="0"/>
              <a:buChar char="•"/>
              <a:tabLst>
                <a:tab pos="361950" algn="l"/>
              </a:tabLst>
              <a:defRPr/>
            </a:pPr>
            <a:r>
              <a:rPr lang="de-DE" sz="1800" dirty="0">
                <a:cs typeface="+mn-cs"/>
              </a:rPr>
              <a:t>Manipulationen am Ableitungssystem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2292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Gefährdungsfaktoren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179388" y="1547813"/>
            <a:ext cx="8507412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61950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Verzicht bzw. Limitierung der transurethralen Drainage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Basishygiene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Auswahl geeigneten Materials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Aseptisches Einlegen des Katheters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Anwendung und Beibehaltung eines geschlossenen Ableitungssystems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Vermeidung von Harnstau und Rückfluss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Indizierter Wechsel von Katheter und Ableitungssystem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Vermeidung von Keimübertragungen bei Manipulationen am Katheter und am Ableitungssystem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Verzicht auf obsolete Maßnahmen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Grundlagen    </a:t>
            </a:r>
            <a:r>
              <a:rPr lang="de-DE" sz="1400" kern="0" dirty="0">
                <a:ea typeface="+mj-ea"/>
                <a:sym typeface="Times New Roman"/>
              </a:rPr>
              <a:t>Regelwerke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3316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HWI-Präventionsstrategien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 Regelwerke</a:t>
            </a:r>
            <a:r>
              <a:rPr lang="de-DE" sz="1400" kern="0" dirty="0">
                <a:ea typeface="+mj-ea"/>
                <a:sym typeface="Times New Roman"/>
              </a:rPr>
              <a:t>    Basishygiene 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4339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Harndrainage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Regelwerke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179388" y="1547813"/>
            <a:ext cx="8424862" cy="213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2857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>
              <a:spcAft>
                <a:spcPts val="600"/>
              </a:spcAft>
              <a:defRPr/>
            </a:pPr>
            <a:r>
              <a:rPr lang="de-DE" altLang="de-DE" sz="1800" b="1" smtClean="0">
                <a:solidFill>
                  <a:srgbClr val="067EBB"/>
                </a:solidFill>
                <a:cs typeface="+mn-cs"/>
              </a:rPr>
              <a:t>Kommission für Krankenhaushygiene und Infektionsprävention beim RKI (KRINKO):</a:t>
            </a:r>
          </a:p>
          <a:p>
            <a:pPr lvl="1" eaLnBrk="0" hangingPunct="0">
              <a:spcAft>
                <a:spcPts val="6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altLang="de-DE" sz="1800">
                <a:cs typeface="+mn-cs"/>
              </a:rPr>
              <a:t>„Prävention und </a:t>
            </a:r>
            <a:r>
              <a:rPr lang="de-DE" altLang="de-DE" sz="1800" smtClean="0">
                <a:cs typeface="+mn-cs"/>
              </a:rPr>
              <a:t>Kontrolle Katheter-assoziierter Harnwegsinfektionen </a:t>
            </a:r>
            <a:r>
              <a:rPr lang="de-DE" altLang="de-DE" sz="1800">
                <a:cs typeface="+mn-cs"/>
              </a:rPr>
              <a:t>“ (</a:t>
            </a:r>
            <a:r>
              <a:rPr lang="de-DE" altLang="de-DE" sz="1800" smtClean="0">
                <a:cs typeface="+mn-cs"/>
              </a:rPr>
              <a:t>2015)</a:t>
            </a:r>
            <a:endParaRPr lang="de-DE" altLang="de-DE" sz="1800">
              <a:cs typeface="+mn-cs"/>
            </a:endParaRPr>
          </a:p>
          <a:p>
            <a:pPr lvl="1" eaLnBrk="0" hangingPunct="0">
              <a:spcAft>
                <a:spcPts val="1200"/>
              </a:spcAft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altLang="de-DE" sz="1800" smtClean="0">
                <a:cs typeface="+mn-cs"/>
              </a:rPr>
              <a:t>„Infektionsprävention in Heimen“ (2005)</a:t>
            </a:r>
          </a:p>
          <a:p>
            <a:pPr marL="0" lvl="1" indent="0" eaLnBrk="0" hangingPunc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b="1" smtClean="0">
                <a:solidFill>
                  <a:srgbClr val="067EBB"/>
                </a:solidFill>
                <a:cs typeface="+mn-cs"/>
              </a:rPr>
              <a:t>Arbeitskreis der wissenschaftlichen Fachgesellschaften (AWMF)</a:t>
            </a:r>
          </a:p>
          <a:p>
            <a:pPr marL="0" lvl="1" indent="0" eaLnBrk="0" hangingPunct="0">
              <a:spcAft>
                <a:spcPts val="600"/>
              </a:spcAft>
              <a:buClr>
                <a:srgbClr val="067EBB"/>
              </a:buClr>
              <a:buSzPct val="180000"/>
              <a:defRPr/>
            </a:pPr>
            <a:r>
              <a:rPr lang="de-DE" altLang="de-DE" sz="1800" smtClean="0">
                <a:cs typeface="+mn-cs"/>
              </a:rPr>
              <a:t>Leitlinine „Die Harndrainage“ (2007)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179388" y="1547813"/>
            <a:ext cx="8856662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tabLst>
                <a:tab pos="358775" algn="r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361950" indent="-358775" eaLnBrk="0" hangingPunct="0">
              <a:spcBef>
                <a:spcPct val="20000"/>
              </a:spcBef>
              <a:buChar char="–"/>
              <a:tabLst>
                <a:tab pos="358775" algn="r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819150" indent="-358775" eaLnBrk="0" hangingPunct="0">
              <a:spcBef>
                <a:spcPct val="20000"/>
              </a:spcBef>
              <a:buChar char="•"/>
              <a:tabLst>
                <a:tab pos="35877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358775" algn="r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358775" algn="r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r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r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r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r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Katheterurin ist stets als kontaminiert anzusehen. </a:t>
            </a:r>
            <a:r>
              <a:rPr lang="de-DE" altLang="de-DE" sz="1800">
                <a:latin typeface="Arial" pitchFamily="34" charset="0"/>
              </a:rPr>
              <a:t>Jede Manipulation an der Harnröhrenöffnung, dem Katheter oder dem Ableitungssystem birgt die Gefahr einer Keimübertragung. Daher:</a:t>
            </a:r>
            <a:endParaRPr lang="de-DE" altLang="de-DE" sz="2000">
              <a:latin typeface="Arial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Hygienische Händedesinfektion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 und nach dem Einlegen von Kathetern.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 und nach Manipulationen am Katheter, Ableitungssystem oder Genitale.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Nach jedem Kontakt mit Urin oder potentiell kontaminierten Gegenständen.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Nach dem Gebrauch von Schutzhandschuhen.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Keimarme Schutzhandschuhe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Vor möglichem Kontakt mit Urin, Genitale, Katheter und Ableitungssystem (Intimpflege, Beutelentleerung, Katheterentfernung, Urinentnahme etc.).</a:t>
            </a:r>
            <a:endParaRPr lang="de-DE" altLang="de-DE" sz="800">
              <a:latin typeface="Arial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 </a:t>
            </a: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Sterile Handschuhe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Bei allen aseptisch durchzuführenden Maßnahmen (Einlegen oder Wechseln des Katheters, Verband an der Insertionsstelle etc.).</a:t>
            </a:r>
            <a:endParaRPr lang="de-DE" altLang="de-DE" sz="800">
              <a:latin typeface="Arial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 b="1">
                <a:solidFill>
                  <a:srgbClr val="067EBB"/>
                </a:solidFill>
                <a:latin typeface="Arial" pitchFamily="34" charset="0"/>
              </a:rPr>
              <a:t> Schutzkittel</a:t>
            </a:r>
            <a:r>
              <a:rPr lang="de-DE" altLang="de-DE" sz="1800">
                <a:latin typeface="Arial" pitchFamily="34" charset="0"/>
              </a:rPr>
              <a:t> bei Vorhandensein multiresistenter Erreger.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endParaRPr lang="de-DE" altLang="de-DE" sz="1800">
              <a:latin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Basishygiene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5364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Basishygiene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</a:rPr>
              <a:t>Händehygiene und PSA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79388" y="1547813"/>
            <a:ext cx="426720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358775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Katheter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Durchmesser gemäß Harnröhrenöffnung (Arzt)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Latexkatheter bei Verweildauer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&lt; 5 Tage und Ausschluss von Latexallergie.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Silikonkatheter bei Verweildauer &gt; 5 Tage oder bei bestehender Latexallergie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Die infektionspräventive Wirkung von beschichteten Kathetern ist nicht ausreichend belegt.</a:t>
            </a:r>
          </a:p>
        </p:txBody>
      </p:sp>
      <p:graphicFrame>
        <p:nvGraphicFramePr>
          <p:cNvPr id="16387" name="Object 6"/>
          <p:cNvGraphicFramePr>
            <a:graphicFrameLocks noChangeAspect="1"/>
          </p:cNvGraphicFramePr>
          <p:nvPr/>
        </p:nvGraphicFramePr>
        <p:xfrm>
          <a:off x="4932363" y="3546475"/>
          <a:ext cx="41338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Photo Editor-Foto" r:id="rId4" imgW="5676190" imgH="809738" progId="MSPhotoEd.3">
                  <p:embed/>
                </p:oleObj>
              </mc:Choice>
              <mc:Fallback>
                <p:oleObj name="Photo Editor-Foto" r:id="rId4" imgW="5676190" imgH="809738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546475"/>
                        <a:ext cx="41338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7"/>
          <p:cNvGraphicFramePr>
            <a:graphicFrameLocks noChangeAspect="1"/>
          </p:cNvGraphicFramePr>
          <p:nvPr/>
        </p:nvGraphicFramePr>
        <p:xfrm>
          <a:off x="4932363" y="2697163"/>
          <a:ext cx="41052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Photo Editor-Foto" r:id="rId6" imgW="5649114" imgH="781159" progId="MSPhotoEd.3">
                  <p:embed/>
                </p:oleObj>
              </mc:Choice>
              <mc:Fallback>
                <p:oleObj name="Photo Editor-Foto" r:id="rId6" imgW="5649114" imgH="781159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2697163"/>
                        <a:ext cx="410527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4932363" y="2708275"/>
            <a:ext cx="242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latin typeface="Arial" pitchFamily="34" charset="0"/>
              </a:rPr>
              <a:t>*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4932363" y="3716338"/>
            <a:ext cx="2428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latin typeface="Arial" pitchFamily="34" charset="0"/>
              </a:rPr>
              <a:t>*</a:t>
            </a:r>
          </a:p>
        </p:txBody>
      </p:sp>
      <p:sp>
        <p:nvSpPr>
          <p:cNvPr id="16391" name="Rechteck 1"/>
          <p:cNvSpPr>
            <a:spLocks noChangeArrowheads="1"/>
          </p:cNvSpPr>
          <p:nvPr/>
        </p:nvSpPr>
        <p:spPr bwMode="auto">
          <a:xfrm>
            <a:off x="6807200" y="5949950"/>
            <a:ext cx="18526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itchFamily="34" charset="0"/>
              </a:rPr>
              <a:t>* © Fa. Asid Bonz 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transurethale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6393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Materialauswahl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Katheterauswahl und -materialien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700213"/>
            <a:ext cx="2216150" cy="179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552825"/>
            <a:ext cx="2687638" cy="210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6300788" y="5834063"/>
            <a:ext cx="2527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latin typeface="Arial" pitchFamily="34" charset="0"/>
              </a:rPr>
              <a:t>* © Fa. Asid Bonz   ** © Fa. Rüsch</a:t>
            </a:r>
          </a:p>
        </p:txBody>
      </p:sp>
      <p:sp>
        <p:nvSpPr>
          <p:cNvPr id="17413" name="Text Box 13"/>
          <p:cNvSpPr txBox="1">
            <a:spLocks noChangeArrowheads="1"/>
          </p:cNvSpPr>
          <p:nvPr/>
        </p:nvSpPr>
        <p:spPr bwMode="auto">
          <a:xfrm>
            <a:off x="6300788" y="1712913"/>
            <a:ext cx="2428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latin typeface="Arial" pitchFamily="34" charset="0"/>
              </a:rPr>
              <a:t>*</a:t>
            </a:r>
          </a:p>
        </p:txBody>
      </p:sp>
      <p:sp>
        <p:nvSpPr>
          <p:cNvPr id="17414" name="Text Box 14"/>
          <p:cNvSpPr txBox="1">
            <a:spLocks noChangeArrowheads="1"/>
          </p:cNvSpPr>
          <p:nvPr/>
        </p:nvSpPr>
        <p:spPr bwMode="auto">
          <a:xfrm>
            <a:off x="6300788" y="3644900"/>
            <a:ext cx="3016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latin typeface="Arial" pitchFamily="34" charset="0"/>
              </a:rPr>
              <a:t>**</a:t>
            </a:r>
          </a:p>
        </p:txBody>
      </p:sp>
      <p:sp>
        <p:nvSpPr>
          <p:cNvPr id="17415" name="Rechteck 6"/>
          <p:cNvSpPr>
            <a:spLocks noChangeArrowheads="1"/>
          </p:cNvSpPr>
          <p:nvPr/>
        </p:nvSpPr>
        <p:spPr bwMode="auto">
          <a:xfrm>
            <a:off x="179388" y="1547813"/>
            <a:ext cx="5761037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Nur sterile, geschlossene Systeme verwenden.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Falls eine Messung des Stundenurins erfolgen soll, muss des Ableitsystem eine Messvorrichtung haben.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Bei mobilen Bewohnern Beinbeutel bzw. Tag- und Nachtbeutel verwenden, bei immobilen Bettbeutel.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Bei Verwendung eines Beinbeutels oder eines Tag- und Nachtbeutels ist  geeignete Bein-Fixierung notwendig.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Um die Fixierung aufbereiten zu können, muss zumindest eine zweite Fixierung vorhanden sein.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transurethale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7417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Materialauswahl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Ableitsysteme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4"/>
          <p:cNvSpPr>
            <a:spLocks noChangeArrowheads="1"/>
          </p:cNvSpPr>
          <p:nvPr/>
        </p:nvSpPr>
        <p:spPr bwMode="auto">
          <a:xfrm>
            <a:off x="179388" y="1547813"/>
            <a:ext cx="4648200" cy="554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0070C0"/>
                </a:solidFill>
                <a:latin typeface="Arial" pitchFamily="34" charset="0"/>
              </a:rPr>
              <a:t>Patientenunterlage (Bettschutz)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0070C0"/>
                </a:solidFill>
                <a:latin typeface="Arial" pitchFamily="34" charset="0"/>
              </a:rPr>
              <a:t>Antiseptikum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0070C0"/>
                </a:solidFill>
                <a:latin typeface="Arial" pitchFamily="34" charset="0"/>
              </a:rPr>
              <a:t>Abwurfbeutel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Katheter / Ableitsystem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2 Paar sterile Handschuhe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Sterile Unterlage (für sterile Fläche)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Abdecktuch (Sicherung der Asepsis)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4 – 6 Rolltupfer (Dekontamination)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Gleitmittel (z.B. Tube mit Aufsatz)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1 Spritze mit Blockiermittel (steriles Wasser-Glycerin-Gemisch)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Evtl. 10 ml-Spritze zur Entblockung (bei Wechsel)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Evtl. Plastikschale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solidFill>
                  <a:srgbClr val="FF0000"/>
                </a:solidFill>
                <a:latin typeface="Arial" pitchFamily="34" charset="0"/>
              </a:rPr>
              <a:t>Evtl. Pinzette</a:t>
            </a:r>
          </a:p>
        </p:txBody>
      </p:sp>
      <p:grpSp>
        <p:nvGrpSpPr>
          <p:cNvPr id="18435" name="Group 15"/>
          <p:cNvGrpSpPr>
            <a:grpSpLocks/>
          </p:cNvGrpSpPr>
          <p:nvPr/>
        </p:nvGrpSpPr>
        <p:grpSpPr bwMode="auto">
          <a:xfrm>
            <a:off x="4787900" y="1557338"/>
            <a:ext cx="1438275" cy="842962"/>
            <a:chOff x="3168" y="1152"/>
            <a:chExt cx="906" cy="576"/>
          </a:xfrm>
        </p:grpSpPr>
        <p:sp>
          <p:nvSpPr>
            <p:cNvPr id="18442" name="AutoShape 16"/>
            <p:cNvSpPr>
              <a:spLocks/>
            </p:cNvSpPr>
            <p:nvPr/>
          </p:nvSpPr>
          <p:spPr bwMode="auto">
            <a:xfrm>
              <a:off x="3168" y="1152"/>
              <a:ext cx="192" cy="576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1600">
                <a:latin typeface="Arial" pitchFamily="34" charset="0"/>
              </a:endParaRPr>
            </a:p>
          </p:txBody>
        </p:sp>
        <p:sp>
          <p:nvSpPr>
            <p:cNvPr id="18443" name="Text Box 17"/>
            <p:cNvSpPr txBox="1">
              <a:spLocks noChangeArrowheads="1"/>
            </p:cNvSpPr>
            <p:nvPr/>
          </p:nvSpPr>
          <p:spPr bwMode="auto">
            <a:xfrm>
              <a:off x="3437" y="1296"/>
              <a:ext cx="637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>
                  <a:solidFill>
                    <a:srgbClr val="0070C0"/>
                  </a:solidFill>
                  <a:latin typeface="Arial" pitchFamily="34" charset="0"/>
                </a:rPr>
                <a:t>unsteril</a:t>
              </a:r>
            </a:p>
          </p:txBody>
        </p:sp>
      </p:grpSp>
      <p:grpSp>
        <p:nvGrpSpPr>
          <p:cNvPr id="18436" name="Group 18"/>
          <p:cNvGrpSpPr>
            <a:grpSpLocks/>
          </p:cNvGrpSpPr>
          <p:nvPr/>
        </p:nvGrpSpPr>
        <p:grpSpPr bwMode="auto">
          <a:xfrm>
            <a:off x="4787900" y="2455863"/>
            <a:ext cx="1154113" cy="3494087"/>
            <a:chOff x="3168" y="1728"/>
            <a:chExt cx="727" cy="2352"/>
          </a:xfrm>
        </p:grpSpPr>
        <p:sp>
          <p:nvSpPr>
            <p:cNvPr id="18440" name="AutoShape 19"/>
            <p:cNvSpPr>
              <a:spLocks/>
            </p:cNvSpPr>
            <p:nvPr/>
          </p:nvSpPr>
          <p:spPr bwMode="auto">
            <a:xfrm>
              <a:off x="3168" y="1728"/>
              <a:ext cx="192" cy="2352"/>
            </a:xfrm>
            <a:prstGeom prst="rightBrace">
              <a:avLst>
                <a:gd name="adj1" fmla="val 102083"/>
                <a:gd name="adj2" fmla="val 2213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1600">
                <a:latin typeface="Arial" pitchFamily="34" charset="0"/>
              </a:endParaRPr>
            </a:p>
          </p:txBody>
        </p:sp>
        <p:sp>
          <p:nvSpPr>
            <p:cNvPr id="18441" name="Text Box 20"/>
            <p:cNvSpPr txBox="1">
              <a:spLocks noChangeArrowheads="1"/>
            </p:cNvSpPr>
            <p:nvPr/>
          </p:nvSpPr>
          <p:spPr bwMode="auto">
            <a:xfrm>
              <a:off x="3437" y="2120"/>
              <a:ext cx="45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E60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>
                  <a:solidFill>
                    <a:srgbClr val="FF0000"/>
                  </a:solidFill>
                  <a:latin typeface="Arial" pitchFamily="34" charset="0"/>
                </a:rPr>
                <a:t>steril</a:t>
              </a:r>
            </a:p>
          </p:txBody>
        </p:sp>
      </p:grpSp>
      <p:sp>
        <p:nvSpPr>
          <p:cNvPr id="224277" name="Text Box 21"/>
          <p:cNvSpPr txBox="1">
            <a:spLocks noChangeArrowheads="1"/>
          </p:cNvSpPr>
          <p:nvPr/>
        </p:nvSpPr>
        <p:spPr bwMode="auto">
          <a:xfrm>
            <a:off x="5219700" y="4221163"/>
            <a:ext cx="3400425" cy="155416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DE" altLang="de-DE" sz="1800">
                <a:latin typeface="Arial" pitchFamily="34" charset="0"/>
              </a:rPr>
              <a:t>Sets bieten Handhabungs-</a:t>
            </a:r>
            <a:br>
              <a:rPr lang="de-DE" altLang="de-DE" sz="1800">
                <a:latin typeface="Arial" pitchFamily="34" charset="0"/>
              </a:rPr>
            </a:br>
            <a:r>
              <a:rPr lang="de-DE" altLang="de-DE" sz="1800">
                <a:latin typeface="Arial" pitchFamily="34" charset="0"/>
              </a:rPr>
              <a:t>vorteile, jedoch:</a:t>
            </a:r>
            <a:endParaRPr lang="de-DE" altLang="de-DE" sz="2000">
              <a:latin typeface="Arial" pitchFamily="34" charset="0"/>
            </a:endParaRPr>
          </a:p>
          <a:p>
            <a:pPr marL="285750" indent="-285750" eaLnBrk="1" hangingPunct="1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 smtClean="0">
                <a:latin typeface="Arial" pitchFamily="34" charset="0"/>
              </a:rPr>
              <a:t>Unterschiedliche </a:t>
            </a:r>
            <a:r>
              <a:rPr lang="de-DE" altLang="de-DE" sz="1800">
                <a:latin typeface="Arial" pitchFamily="34" charset="0"/>
              </a:rPr>
              <a:t>	   Zusammenstellung der Sets</a:t>
            </a:r>
          </a:p>
          <a:p>
            <a:pPr marL="285750" indent="-285750" eaLnBrk="1" hangingPunct="1">
              <a:spcBef>
                <a:spcPct val="0"/>
              </a:spcBef>
              <a:spcAft>
                <a:spcPts val="300"/>
              </a:spcAft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Abrechnungsprobleme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transurethale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8439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Legen transurethraler Katheter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Materialzusammenstellung und -aufteilung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2"/>
          <p:cNvSpPr>
            <a:spLocks noChangeArrowheads="1"/>
          </p:cNvSpPr>
          <p:nvPr/>
        </p:nvSpPr>
        <p:spPr bwMode="auto">
          <a:xfrm>
            <a:off x="179388" y="1547813"/>
            <a:ext cx="4105275" cy="485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Persönliche Vorbereitung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Vorbereitung des Patienten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Vorbereitung des Materials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Abdeckung des Genitale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Dekontamination des Genitale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Applikation des Gleitmittels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Einlegen des Katheters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Füllen des Blockierungsballons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Nachsorge</a:t>
            </a:r>
          </a:p>
        </p:txBody>
      </p:sp>
      <p:sp>
        <p:nvSpPr>
          <p:cNvPr id="226317" name="Rectangle 13"/>
          <p:cNvSpPr>
            <a:spLocks noChangeArrowheads="1"/>
          </p:cNvSpPr>
          <p:nvPr/>
        </p:nvSpPr>
        <p:spPr bwMode="auto">
          <a:xfrm>
            <a:off x="4419600" y="1484313"/>
            <a:ext cx="4495800" cy="28082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79388" indent="-179388">
              <a:defRPr/>
            </a:pPr>
            <a:r>
              <a:rPr lang="de-DE" sz="1800" dirty="0">
                <a:cs typeface="+mn-cs"/>
              </a:rPr>
              <a:t>Die Durchführung sollte möglichst</a:t>
            </a:r>
          </a:p>
          <a:p>
            <a:pPr marL="179388" indent="-179388">
              <a:defRPr/>
            </a:pPr>
            <a:r>
              <a:rPr lang="de-DE" sz="1800" dirty="0">
                <a:cs typeface="+mn-cs"/>
              </a:rPr>
              <a:t>zu </a:t>
            </a:r>
            <a:r>
              <a:rPr lang="de-DE" sz="1800">
                <a:cs typeface="+mn-cs"/>
              </a:rPr>
              <a:t>zweit erfolgen:</a:t>
            </a:r>
            <a:endParaRPr lang="de-DE" sz="1800" dirty="0">
              <a:cs typeface="+mn-cs"/>
            </a:endParaRPr>
          </a:p>
          <a:p>
            <a:pPr marL="285750" indent="-285750">
              <a:spcBef>
                <a:spcPct val="200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>
                <a:cs typeface="+mn-cs"/>
              </a:rPr>
              <a:t> Assistenz reicht Materialien an</a:t>
            </a:r>
            <a:br>
              <a:rPr lang="de-DE" sz="1800" dirty="0">
                <a:cs typeface="+mn-cs"/>
              </a:rPr>
            </a:br>
            <a:r>
              <a:rPr lang="de-DE" sz="1800" dirty="0">
                <a:cs typeface="+mn-cs"/>
              </a:rPr>
              <a:t> und betreut Patienten.</a:t>
            </a:r>
          </a:p>
          <a:p>
            <a:pPr marL="285750" indent="-285750">
              <a:spcBef>
                <a:spcPct val="200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>
                <a:cs typeface="+mn-cs"/>
              </a:rPr>
              <a:t> Durchführender hat weniger Probleme</a:t>
            </a:r>
            <a:br>
              <a:rPr lang="de-DE" sz="1800" dirty="0">
                <a:cs typeface="+mn-cs"/>
              </a:rPr>
            </a:br>
            <a:r>
              <a:rPr lang="de-DE" sz="1800" dirty="0">
                <a:cs typeface="+mn-cs"/>
              </a:rPr>
              <a:t> mit der Wahrung der Asepsis.</a:t>
            </a:r>
          </a:p>
          <a:p>
            <a:pPr marL="285750" indent="-285750">
              <a:spcBef>
                <a:spcPct val="200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>
                <a:cs typeface="+mn-cs"/>
              </a:rPr>
              <a:t> Bessere Abfolge der Durchführung</a:t>
            </a:r>
          </a:p>
          <a:p>
            <a:pPr marL="285750" indent="-285750">
              <a:spcBef>
                <a:spcPct val="200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  <a:defRPr/>
            </a:pPr>
            <a:r>
              <a:rPr lang="de-DE" sz="1800" dirty="0">
                <a:cs typeface="+mn-cs"/>
              </a:rPr>
              <a:t> Unabdingbar bei unkooperativen</a:t>
            </a:r>
            <a:br>
              <a:rPr lang="de-DE" sz="1800" dirty="0">
                <a:cs typeface="+mn-cs"/>
              </a:rPr>
            </a:br>
            <a:r>
              <a:rPr lang="de-DE" sz="1800" dirty="0">
                <a:cs typeface="+mn-cs"/>
              </a:rPr>
              <a:t> Personen (z.B. Demenz).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transurethale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19461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Legen transurethraler Katheter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Durchführungsschritte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179388" y="1547813"/>
            <a:ext cx="8424862" cy="473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623888" indent="-358775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 Tägliche Inspektion der Harndrainage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Lokale Entzündung des Meatus, Hautveränderungen, Sekretbildung?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Beschaffenheit des Katheters, Verkrustungen?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Urinbeschaffenheit, -farbe, ggf. Geruch?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Wohlbefinden bzw. Beschwerden?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Korrekte Position des Auffangbeutels, Abknickungen?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 Einbezug der Harndrainage in die tägliche Körperpflege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Bei Stuhlinkontinenz vorher Intimpflege. Danach Händedesinfektion, neue Schutzhandschuhe, neuer Lappen.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Im Zuge der Ganzwaschung, des Duschens etc. Reinigung des Katheters distal des Meatus mit Wasser und Waschlotion. Frischen Lappen verwenden, frische Schutzhandschuhe tragen. Kein Zug ausüben.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Inkrustrationen möglichst mit Wasser und Waschlotion vorsichtig ablösen. Wasserstoffperoxid 3% besser meiden, kann schmerzhaft sein.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Belassene Feuchtigkeit oder Salbenrückstände in Meatusnähe vermeiden, da Mazerationsgefahr.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transurethale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0484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Transurethrale Katheter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Pflegerischer Umgang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79388" y="1547813"/>
            <a:ext cx="8424862" cy="231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87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Wechsel von transurethralen Kathetern möglichst nur auf Veranlassung (Materialschäden, Obstruktion etc.) unter gleichen Bedingungen wie beim Einlegen.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Vor jedem Wechsel die Notwendigkeit der Beibehaltung der Harndrainage kritisch hinterfragen.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Eine problemlose Verweildauer von 2 – 4 Wochen kann erwartet werden.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Der Katheterwechsel sollte nicht obligat mit einer Steigerung des Katheterdurchmessers einhergehen.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transurethale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1508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Transurethrale Katheter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Wechsel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79388" y="1547813"/>
            <a:ext cx="835342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87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8159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Sorgfältige Abwägung: Suprapubische Drainage vs. Inkontinenzsystem oder Kondomkatheter.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Vorgang des Einlegens (aseptisch durchzuführender ärztlicher Eingriff):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Der Katheter wird unter aseptischen Bedingungen mittels einer Hohlnadel durch die Bauchdecke in die gefüllte Harnblase eingeführt.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Das Herausrutschen wird durch spezielle Konstruktion des Katheters verhindert.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Die Ableitung des Urins erfolgt wie bei transurethralen Kathetern über ein geschlossenes System.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Ein Wechsel sollte möglichst nicht nach starren Vorgeben, sondern auf Veranlassung (z. B. bei Abflussstörungen) erfolgen.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endParaRPr lang="de-DE" altLang="de-DE" sz="1800">
              <a:latin typeface="Arial" pitchFamily="34" charset="0"/>
              <a:sym typeface="Wingdings" pitchFamily="2" charset="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de-DE" altLang="de-DE" sz="1800">
              <a:latin typeface="Arial" pitchFamily="34" charset="0"/>
              <a:sym typeface="Wingdings" pitchFamily="2" charset="2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suprapubische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2532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Suprapubische Katheter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Einlegen und Wechsel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179388" y="1547813"/>
            <a:ext cx="8382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87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358775" indent="-358775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8159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Tägliche Inspektion der Insertionsstelle und des Drainagesystems: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Einstichstelle gerötet, geschwollen, blutend, sekretierend? 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Beschaffenheit des Katheters, Abknickungen, Verkrustungen?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Urinbeschaffenheit, -farbe, ggf. Geruch?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Wohlbefinden bzw. Beschwerden des Bewohners?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Position des Auffangbeutels, Abknickungen?</a:t>
            </a:r>
            <a:r>
              <a:rPr lang="de-DE" altLang="de-DE" sz="1800">
                <a:latin typeface="Arial" pitchFamily="34" charset="0"/>
                <a:sym typeface="Wingdings" pitchFamily="2" charset="2"/>
              </a:rPr>
              <a:t>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  <a:sym typeface="Wingdings" pitchFamily="2" charset="2"/>
              </a:rPr>
              <a:t>Aseptisch durchgeführter Verbandwechsel ärztlicherseits oder durch ausgebildetes Personal in den ersten 2 – 4 Tagen. Danach ist normalerweise kein Verband notwendig.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Einbezug der Harndrainage in die tägliche Körperpflege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  <a:buFont typeface="Arial" pitchFamily="34" charset="0"/>
              <a:buChar char="•"/>
            </a:pPr>
            <a:r>
              <a:rPr lang="de-DE" altLang="de-DE" sz="1800">
                <a:latin typeface="Arial" pitchFamily="34" charset="0"/>
              </a:rPr>
              <a:t>Im Zuge der Ganzwaschung, des Duschens etc. Reinigung des Katheters distal der Isertionsstelle mit Wasser und Waschlotion. Frischen Lappen verwenden, frische Schutzhandschuhe tragen. Kein Zug ausüben.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b="1" kern="0" dirty="0" err="1">
                <a:solidFill>
                  <a:srgbClr val="067EBB"/>
                </a:solidFill>
                <a:ea typeface="+mj-ea"/>
                <a:sym typeface="Times New Roman"/>
              </a:rPr>
              <a:t>suprapubische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Katheter</a:t>
            </a:r>
            <a:r>
              <a:rPr lang="de-DE" sz="1400" kern="0" dirty="0">
                <a:ea typeface="+mj-ea"/>
                <a:sym typeface="Times New Roman"/>
              </a:rPr>
              <a:t>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3556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Suprapubische Katheter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Pflegerischer Umgang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Abb 9-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113" y="1547813"/>
            <a:ext cx="3167062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79388" y="1547813"/>
            <a:ext cx="5545137" cy="523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87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8159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Da Diskonnektionen als Hauptursache für exogene Übertragungen gelten, sollen nur geschlossene Systeme verwendet werden.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Merkmale: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Eine Rücklaufsperre (F) verhindert ein Zurücklaufen des Urins, 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ein Ablassschlauch (H) erlaubt die Entleerung ohne Diskonnektion,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eine Entnahmestelle (B) erlaubt die Urinentnahme ohne Diskonnektion.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Im Idealfall bleibt der Katheter mit dem Ableitsystem so lange fest verbunden, bis der Katheter entfernt oder gewechselt wird.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Falls Diskonnektion unvermeidlich: vor und nach dem Zusammenstecken den Konus des Systems und den Anschluss des Katheters mit alkoholi-schem Hautdesinfektionsmittel desinfizieren.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Ableitungssysteme</a:t>
            </a:r>
            <a:r>
              <a:rPr lang="de-DE" sz="1400" kern="0" dirty="0">
                <a:ea typeface="+mj-ea"/>
                <a:sym typeface="Times New Roman"/>
              </a:rPr>
              <a:t>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4581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Harnableitungssyteme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Merkmale und Anforderungen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187325" y="1547813"/>
            <a:ext cx="4876800" cy="523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87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8159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Gestauter bakterienhaltiger Urin wirkt infektionsfördernd. Daher soll bei liegendem Katheter Harnstau vermieden werden: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Auffangbeutel stets unter Blaseniveau ohne Bodenkontakt, Rückfluss von Urin vermeiden.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Keine Abknickungen, kein Blasentraining.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Beutel entleeren, bevor Harn mit Rückflusssperre (F) in Kontakt kommt.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Beim Entleeren des Beutels: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Einmalhandschuhe und  Spritzschutz (z.B. Zeitungsblatt) verwenden.</a:t>
            </a:r>
          </a:p>
          <a:p>
            <a:pPr lvl="2">
              <a:lnSpc>
                <a:spcPct val="90000"/>
              </a:lnSpc>
              <a:spcBef>
                <a:spcPts val="300"/>
              </a:spcBef>
              <a:buClr>
                <a:srgbClr val="067EBB"/>
              </a:buClr>
            </a:pPr>
            <a:r>
              <a:rPr lang="de-DE" altLang="de-DE" sz="1800">
                <a:latin typeface="Arial" pitchFamily="34" charset="0"/>
              </a:rPr>
              <a:t>Ablassschlauch (H) vor Zurückstecken abtropfen lassen und desinfizieren.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Ableitungssysteme</a:t>
            </a:r>
            <a:r>
              <a:rPr lang="de-DE" sz="1400" kern="0" dirty="0">
                <a:ea typeface="+mj-ea"/>
                <a:sym typeface="Times New Roman"/>
              </a:rPr>
              <a:t>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5604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Harnableitungssyteme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000">
                <a:latin typeface="Arial" pitchFamily="34" charset="0"/>
                <a:ea typeface="Merriweather Bold"/>
                <a:cs typeface="Merriweather Bold"/>
              </a:rPr>
              <a:t>Pflegerischer Umgang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pic>
        <p:nvPicPr>
          <p:cNvPr id="25605" name="Picture 6" descr="Abb 9-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113" y="1547813"/>
            <a:ext cx="3167062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ChangeArrowheads="1"/>
          </p:cNvSpPr>
          <p:nvPr/>
        </p:nvSpPr>
        <p:spPr bwMode="auto">
          <a:xfrm>
            <a:off x="179388" y="1547813"/>
            <a:ext cx="8424862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8775" indent="-358775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61950" eaLnBrk="0" hangingPunct="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61950" eaLnBrk="0" hangingPunct="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61950" eaLnBrk="0" hangingPunct="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61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Routinemäßige, „prophylaktische“ Instillationen und Spülungen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„Blasentraining“ (zeitweises Abklemmen des Katheters)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Katheterblockung mit Luft, Kochsalzlösung oder Trinkwasser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Urinuntersuchungen, Keimzahl- und Keimbestimmungen ohne Indikation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Antibiose bei Kolonisationen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Routinemäßiger Gebrauch antiseptischer Substanzen im Rahmen der „Katheterpflege“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67EBB"/>
              </a:buClr>
              <a:buSzPct val="180000"/>
            </a:pPr>
            <a:r>
              <a:rPr lang="de-DE" altLang="de-DE" sz="1800">
                <a:latin typeface="Arial" pitchFamily="34" charset="0"/>
              </a:rPr>
              <a:t>Wechsel des Katheters oder des Ableitungssystems nach festen Intervallen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36512" y="980728"/>
            <a:ext cx="918051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ea typeface="+mj-ea"/>
                <a:sym typeface="Times New Roman"/>
              </a:rPr>
              <a:t>Grundlagen</a:t>
            </a:r>
            <a:r>
              <a:rPr lang="de-DE" sz="1400" b="1" kern="0" dirty="0">
                <a:solidFill>
                  <a:srgbClr val="067EBB"/>
                </a:solidFill>
                <a:ea typeface="+mj-ea"/>
                <a:sym typeface="Times New Roman"/>
              </a:rPr>
              <a:t>   </a:t>
            </a:r>
            <a:r>
              <a:rPr lang="de-DE" sz="1400" kern="0" dirty="0">
                <a:ea typeface="+mj-ea"/>
                <a:sym typeface="Times New Roman"/>
              </a:rPr>
              <a:t>Regelwerke   Basishygiene   </a:t>
            </a:r>
            <a:r>
              <a:rPr lang="de-DE" sz="1400" kern="0" dirty="0" err="1">
                <a:ea typeface="+mj-ea"/>
                <a:sym typeface="Times New Roman"/>
              </a:rPr>
              <a:t>transurethale</a:t>
            </a:r>
            <a:r>
              <a:rPr lang="de-DE" sz="1400" kern="0" dirty="0">
                <a:ea typeface="+mj-ea"/>
                <a:sym typeface="Times New Roman"/>
              </a:rPr>
              <a:t> Katheter   </a:t>
            </a:r>
            <a:r>
              <a:rPr lang="de-DE" sz="1400" kern="0" dirty="0" err="1">
                <a:ea typeface="+mj-ea"/>
                <a:sym typeface="Times New Roman"/>
              </a:rPr>
              <a:t>suprapubische</a:t>
            </a:r>
            <a:r>
              <a:rPr lang="de-DE" sz="1400" kern="0" dirty="0">
                <a:ea typeface="+mj-ea"/>
                <a:sym typeface="Times New Roman"/>
              </a:rPr>
              <a:t> Katheter   Ableitungssysteme           </a:t>
            </a:r>
            <a:endParaRPr lang="de-DE" sz="1400" b="1" kern="0" dirty="0">
              <a:solidFill>
                <a:srgbClr val="067EBB"/>
              </a:solidFill>
              <a:ea typeface="+mj-ea"/>
              <a:sym typeface="Times New Roman"/>
            </a:endParaRPr>
          </a:p>
        </p:txBody>
      </p:sp>
      <p:sp>
        <p:nvSpPr>
          <p:cNvPr id="26628" name="Bedeutung der Flora"/>
          <p:cNvSpPr txBox="1">
            <a:spLocks/>
          </p:cNvSpPr>
          <p:nvPr/>
        </p:nvSpPr>
        <p:spPr bwMode="auto">
          <a:xfrm>
            <a:off x="3421063" y="44450"/>
            <a:ext cx="57594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7" tIns="45717" rIns="45717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de-DE" altLang="de-DE" sz="2800">
                <a:latin typeface="Arial" pitchFamily="34" charset="0"/>
                <a:ea typeface="Merriweather Bold"/>
                <a:cs typeface="Merriweather Bold"/>
                <a:sym typeface="Merriweather Bold"/>
              </a:rPr>
              <a:t>Obsolete Maßnahmen</a:t>
            </a:r>
            <a: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  <a:t/>
            </a:r>
            <a:br>
              <a:rPr lang="de-DE" altLang="de-DE" sz="4400" b="1">
                <a:latin typeface="Merriweather Bold"/>
                <a:ea typeface="Merriweather Bold"/>
                <a:cs typeface="Merriweather Bold"/>
                <a:sym typeface="Merriweather Bold"/>
              </a:rPr>
            </a:br>
            <a:endParaRPr lang="de-DE" altLang="de-DE" sz="4400"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79512" y="1750164"/>
            <a:ext cx="86547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Vielen Dank</a:t>
            </a:r>
          </a:p>
          <a:p>
            <a:pPr algn="ctr"/>
            <a:r>
              <a:rPr lang="de-DE" sz="6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für Ihre Aufmerksamkeit!</a:t>
            </a:r>
          </a:p>
          <a:p>
            <a:pPr algn="ctr"/>
            <a:endParaRPr lang="de-DE" sz="4000"/>
          </a:p>
          <a:p>
            <a:pPr algn="ctr"/>
            <a:r>
              <a:rPr lang="de-DE" sz="3200" smtClean="0"/>
              <a:t>Zeit für Fragen, Diskussionen und Anregungen</a:t>
            </a:r>
            <a:endParaRPr lang="de-DE" sz="3200"/>
          </a:p>
        </p:txBody>
      </p:sp>
    </p:spTree>
    <p:extLst>
      <p:ext uri="{BB962C8B-B14F-4D97-AF65-F5344CB8AC3E}">
        <p14:creationId xmlns:p14="http://schemas.microsoft.com/office/powerpoint/2010/main" val="3228743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1653</Words>
  <Application>Microsoft Office PowerPoint</Application>
  <PresentationFormat>Bildschirmpräsentation (4:3)</PresentationFormat>
  <Paragraphs>312</Paragraphs>
  <Slides>23</Slides>
  <Notes>21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Times New Roman</vt:lpstr>
      <vt:lpstr>Merriweather Regular</vt:lpstr>
      <vt:lpstr>Merriweather Bold</vt:lpstr>
      <vt:lpstr>Wingdings</vt:lpstr>
      <vt:lpstr>Standarddesign</vt:lpstr>
      <vt:lpstr>Photo Editor-Foto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Fam. Bergen</dc:creator>
  <cp:lastModifiedBy>Bergen, Peter</cp:lastModifiedBy>
  <cp:revision>93</cp:revision>
  <dcterms:created xsi:type="dcterms:W3CDTF">2004-05-01T08:41:23Z</dcterms:created>
  <dcterms:modified xsi:type="dcterms:W3CDTF">2018-02-08T09:17:48Z</dcterms:modified>
</cp:coreProperties>
</file>