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60" r:id="rId2"/>
  </p:sldMasterIdLst>
  <p:notesMasterIdLst>
    <p:notesMasterId r:id="rId25"/>
  </p:notesMasterIdLst>
  <p:handoutMasterIdLst>
    <p:handoutMasterId r:id="rId26"/>
  </p:handoutMasterIdLst>
  <p:sldIdLst>
    <p:sldId id="260" r:id="rId3"/>
    <p:sldId id="318" r:id="rId4"/>
    <p:sldId id="354" r:id="rId5"/>
    <p:sldId id="355" r:id="rId6"/>
    <p:sldId id="356" r:id="rId7"/>
    <p:sldId id="357" r:id="rId8"/>
    <p:sldId id="358" r:id="rId9"/>
    <p:sldId id="359" r:id="rId10"/>
    <p:sldId id="360" r:id="rId11"/>
    <p:sldId id="362" r:id="rId12"/>
    <p:sldId id="363" r:id="rId13"/>
    <p:sldId id="364" r:id="rId14"/>
    <p:sldId id="365" r:id="rId15"/>
    <p:sldId id="366" r:id="rId16"/>
    <p:sldId id="367" r:id="rId17"/>
    <p:sldId id="368" r:id="rId18"/>
    <p:sldId id="369" r:id="rId19"/>
    <p:sldId id="370" r:id="rId20"/>
    <p:sldId id="371" r:id="rId21"/>
    <p:sldId id="372" r:id="rId22"/>
    <p:sldId id="338" r:id="rId23"/>
    <p:sldId id="346" r:id="rId24"/>
  </p:sldIdLst>
  <p:sldSz cx="9144000" cy="6858000" type="screen4x3"/>
  <p:notesSz cx="6856413" cy="9713913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59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9"/>
    <a:srgbClr val="339966"/>
    <a:srgbClr val="990033"/>
    <a:srgbClr val="336600"/>
    <a:srgbClr val="008000"/>
    <a:srgbClr val="FF3300"/>
    <a:srgbClr val="99FF99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27" autoAdjust="0"/>
    <p:restoredTop sz="90929"/>
  </p:normalViewPr>
  <p:slideViewPr>
    <p:cSldViewPr>
      <p:cViewPr varScale="1">
        <p:scale>
          <a:sx n="111" d="100"/>
          <a:sy n="111" d="100"/>
        </p:scale>
        <p:origin x="1374" y="2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100" d="100"/>
          <a:sy n="100" d="100"/>
        </p:scale>
        <p:origin x="-1476" y="1194"/>
      </p:cViewPr>
      <p:guideLst>
        <p:guide orient="horz" pos="3059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680" tIns="47340" rIns="94680" bIns="47340" numCol="1" anchor="t" anchorCtr="0" compatLnSpc="1">
            <a:prstTxWarp prst="textNoShape">
              <a:avLst/>
            </a:prstTxWarp>
          </a:bodyPr>
          <a:lstStyle>
            <a:lvl1pPr defTabSz="946150">
              <a:defRPr sz="1200">
                <a:solidFill>
                  <a:schemeClr val="bg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680" tIns="47340" rIns="94680" bIns="47340" numCol="1" anchor="t" anchorCtr="0" compatLnSpc="1">
            <a:prstTxWarp prst="textNoShape">
              <a:avLst/>
            </a:prstTxWarp>
          </a:bodyPr>
          <a:lstStyle>
            <a:lvl1pPr algn="r" defTabSz="946150">
              <a:defRPr sz="1200">
                <a:solidFill>
                  <a:schemeClr val="bg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28138"/>
            <a:ext cx="29718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680" tIns="47340" rIns="94680" bIns="47340" numCol="1" anchor="b" anchorCtr="0" compatLnSpc="1">
            <a:prstTxWarp prst="textNoShape">
              <a:avLst/>
            </a:prstTxWarp>
          </a:bodyPr>
          <a:lstStyle>
            <a:lvl1pPr defTabSz="946150">
              <a:defRPr sz="1200">
                <a:solidFill>
                  <a:schemeClr val="bg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9228138"/>
            <a:ext cx="29718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680" tIns="47340" rIns="94680" bIns="47340" numCol="1" anchor="b" anchorCtr="0" compatLnSpc="1">
            <a:prstTxWarp prst="textNoShape">
              <a:avLst/>
            </a:prstTxWarp>
          </a:bodyPr>
          <a:lstStyle>
            <a:lvl1pPr algn="r" defTabSz="946150">
              <a:defRPr sz="1200">
                <a:solidFill>
                  <a:schemeClr val="bg1"/>
                </a:solidFill>
              </a:defRPr>
            </a:lvl1pPr>
          </a:lstStyle>
          <a:p>
            <a:fld id="{A6E75B1A-1470-43EB-9A95-97A16A7C2F57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680" tIns="47340" rIns="94680" bIns="47340" numCol="1" anchor="t" anchorCtr="0" compatLnSpc="1">
            <a:prstTxWarp prst="textNoShape">
              <a:avLst/>
            </a:prstTxWarp>
          </a:bodyPr>
          <a:lstStyle>
            <a:lvl1pPr defTabSz="946150">
              <a:defRPr sz="1200">
                <a:solidFill>
                  <a:schemeClr val="bg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680" tIns="47340" rIns="94680" bIns="47340" numCol="1" anchor="t" anchorCtr="0" compatLnSpc="1">
            <a:prstTxWarp prst="textNoShape">
              <a:avLst/>
            </a:prstTxWarp>
          </a:bodyPr>
          <a:lstStyle>
            <a:lvl1pPr algn="r" defTabSz="946150">
              <a:defRPr sz="1200">
                <a:solidFill>
                  <a:schemeClr val="bg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25604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001713" y="728663"/>
            <a:ext cx="4856162" cy="36417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93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613275"/>
            <a:ext cx="5027613" cy="437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680" tIns="47340" rIns="94680" bIns="473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noProof="0" smtClean="0"/>
              <a:t>Klicken Sie, um die Formate des Vorlagentextes zu bearbeiten</a:t>
            </a:r>
          </a:p>
          <a:p>
            <a:pPr lvl="1"/>
            <a:r>
              <a:rPr lang="de-DE" altLang="de-DE" noProof="0" smtClean="0"/>
              <a:t>Zweite Ebene</a:t>
            </a:r>
          </a:p>
          <a:p>
            <a:pPr lvl="2"/>
            <a:r>
              <a:rPr lang="de-DE" altLang="de-DE" noProof="0" smtClean="0"/>
              <a:t>Dritte Ebene</a:t>
            </a:r>
          </a:p>
          <a:p>
            <a:pPr lvl="3"/>
            <a:r>
              <a:rPr lang="de-DE" altLang="de-DE" noProof="0" smtClean="0"/>
              <a:t>Vierte Ebene</a:t>
            </a:r>
          </a:p>
          <a:p>
            <a:pPr lvl="4"/>
            <a:r>
              <a:rPr lang="de-DE" altLang="de-DE" noProof="0" smtClean="0"/>
              <a:t>Fünfte Ebene</a:t>
            </a:r>
          </a:p>
        </p:txBody>
      </p:sp>
      <p:sp>
        <p:nvSpPr>
          <p:cNvPr id="593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28138"/>
            <a:ext cx="29718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680" tIns="47340" rIns="94680" bIns="47340" numCol="1" anchor="b" anchorCtr="0" compatLnSpc="1">
            <a:prstTxWarp prst="textNoShape">
              <a:avLst/>
            </a:prstTxWarp>
          </a:bodyPr>
          <a:lstStyle>
            <a:lvl1pPr defTabSz="946150">
              <a:defRPr sz="1200">
                <a:solidFill>
                  <a:schemeClr val="bg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93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228138"/>
            <a:ext cx="29718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680" tIns="47340" rIns="94680" bIns="47340" numCol="1" anchor="b" anchorCtr="0" compatLnSpc="1">
            <a:prstTxWarp prst="textNoShape">
              <a:avLst/>
            </a:prstTxWarp>
          </a:bodyPr>
          <a:lstStyle>
            <a:lvl1pPr algn="r" defTabSz="946150">
              <a:defRPr sz="1200">
                <a:solidFill>
                  <a:schemeClr val="bg1"/>
                </a:solidFill>
              </a:defRPr>
            </a:lvl1pPr>
          </a:lstStyle>
          <a:p>
            <a:fld id="{4BFCAB29-A28B-44CC-B853-11C076B7FB8A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A461B5A-2AA4-4ABC-9AEE-5BFDA8CCE0A4}" type="slidenum">
              <a:rPr lang="de-DE" altLang="de-DE" sz="1200">
                <a:solidFill>
                  <a:schemeClr val="bg1"/>
                </a:solidFill>
              </a:rPr>
              <a:pPr/>
              <a:t>1</a:t>
            </a:fld>
            <a:endParaRPr lang="de-DE" altLang="de-DE" sz="1200">
              <a:solidFill>
                <a:schemeClr val="bg1"/>
              </a:solidFill>
            </a:endParaRPr>
          </a:p>
        </p:txBody>
      </p:sp>
      <p:sp>
        <p:nvSpPr>
          <p:cNvPr id="2662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0500" indent="-190500"/>
            <a:r>
              <a:rPr lang="de-DE" altLang="de-DE" sz="1400" smtClean="0"/>
              <a:t>1: Rechnen Sie für diesen Vortrag ca. 30 – 45 Minuten + ca. 10 Min. Diskussionszeit.</a:t>
            </a:r>
          </a:p>
          <a:p>
            <a:pPr marL="190500" indent="-190500"/>
            <a:endParaRPr lang="de-DE" altLang="de-DE" sz="1400" smtClean="0"/>
          </a:p>
          <a:p>
            <a:pPr marL="190500" indent="-190500"/>
            <a:r>
              <a:rPr lang="de-DE" altLang="de-DE" sz="1400" smtClean="0"/>
              <a:t>2: Ihr Vortrag wird sehr viel lebendiger, wenn Sie Anschauungsmaterial mitbringen und seine Anwendung demonstrieren:</a:t>
            </a:r>
            <a:br>
              <a:rPr lang="de-DE" altLang="de-DE" sz="1400" smtClean="0"/>
            </a:br>
            <a:r>
              <a:rPr lang="de-DE" altLang="de-DE" sz="1400" smtClean="0"/>
              <a:t>&gt; Händedesinfektionsmittel</a:t>
            </a:r>
          </a:p>
          <a:p>
            <a:pPr marL="190500" indent="-190500"/>
            <a:r>
              <a:rPr lang="de-DE" altLang="de-DE" sz="1400" smtClean="0"/>
              <a:t>    &gt; Schutzhandschuhe, Schutzschürze, Schutzkittel</a:t>
            </a:r>
            <a:br>
              <a:rPr lang="de-DE" altLang="de-DE" sz="1400" smtClean="0"/>
            </a:br>
            <a:r>
              <a:rPr lang="de-DE" altLang="de-DE" sz="1400" smtClean="0"/>
              <a:t>   Mund-Nasenschutz</a:t>
            </a:r>
          </a:p>
          <a:p>
            <a:pPr marL="190500" indent="-190500"/>
            <a:r>
              <a:rPr lang="de-DE" altLang="de-DE" sz="1400" smtClean="0"/>
              <a:t>    &gt; Behältnis zur Entsorgung von kontaminierten Abfällen</a:t>
            </a:r>
          </a:p>
          <a:p>
            <a:pPr marL="190500" indent="-190500"/>
            <a:r>
              <a:rPr lang="de-DE" altLang="de-DE" sz="1400" smtClean="0"/>
              <a:t>  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6DED065-798F-48C9-93B0-45E31227F624}" type="slidenum">
              <a:rPr lang="de-DE" altLang="de-DE" sz="1200">
                <a:solidFill>
                  <a:schemeClr val="bg1"/>
                </a:solidFill>
              </a:rPr>
              <a:pPr/>
              <a:t>2</a:t>
            </a:fld>
            <a:endParaRPr lang="de-DE" altLang="de-DE" sz="1200">
              <a:solidFill>
                <a:schemeClr val="bg1"/>
              </a:solidFill>
            </a:endParaRPr>
          </a:p>
        </p:txBody>
      </p:sp>
      <p:sp>
        <p:nvSpPr>
          <p:cNvPr id="2765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r>
              <a:rPr lang="de-DE" altLang="de-DE" sz="1400" smtClean="0"/>
              <a:t>1: Meist besteht die Vorstellung, dass Mikroorganismen entweder krankmachen oder nicht (also „böse“ oder „gut“ sind) und dass krankmachende Keime von außen herangetragen werden.</a:t>
            </a:r>
            <a:br>
              <a:rPr lang="de-DE" altLang="de-DE" sz="1400" smtClean="0"/>
            </a:br>
            <a:r>
              <a:rPr lang="de-DE" altLang="de-DE" sz="1400" smtClean="0"/>
              <a:t>Für das Verständnis von MRSA muss aber klar werden, dass Floraanteile nur unter bestimmten Umständen krankmachen und dass es sich hierbei auch um die eigenen Florabestandteile handeln kann (= „endogene Infektion“) 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6ABF5A9-5E55-4ADE-98A1-4251D8C6A9EB}" type="slidenum">
              <a:rPr lang="de-DE" altLang="de-DE" sz="1200">
                <a:solidFill>
                  <a:schemeClr val="bg1"/>
                </a:solidFill>
              </a:rPr>
              <a:pPr/>
              <a:t>3</a:t>
            </a:fld>
            <a:endParaRPr lang="de-DE" altLang="de-DE" sz="1200">
              <a:solidFill>
                <a:schemeClr val="bg1"/>
              </a:solidFill>
            </a:endParaRPr>
          </a:p>
        </p:txBody>
      </p:sp>
      <p:sp>
        <p:nvSpPr>
          <p:cNvPr id="2867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r>
              <a:rPr lang="de-DE" altLang="de-DE" sz="1400" smtClean="0"/>
              <a:t>1: Meist besteht die Vorstellung, dass Mikroorganismen entweder krankmachen oder nicht (also „böse“ oder „gut“ sind) und dass krankmachende Keime von außen herangetragen werden.</a:t>
            </a:r>
            <a:br>
              <a:rPr lang="de-DE" altLang="de-DE" sz="1400" smtClean="0"/>
            </a:br>
            <a:r>
              <a:rPr lang="de-DE" altLang="de-DE" sz="1400" smtClean="0"/>
              <a:t>Für das Verständnis von MRSA muss aber klar werden, dass Floraanteile nur unter bestimmten Umständen krankmachen und dass es sich hierbei auch um die eigenen Florabestandteile handeln kann (= „endogene Infektion“)  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BADA5A8-26A2-44E1-B577-940003A64DD5}" type="slidenum">
              <a:rPr lang="de-DE" altLang="de-DE" sz="1200">
                <a:solidFill>
                  <a:schemeClr val="bg1"/>
                </a:solidFill>
              </a:rPr>
              <a:pPr/>
              <a:t>4</a:t>
            </a:fld>
            <a:endParaRPr lang="de-DE" altLang="de-DE" sz="1200">
              <a:solidFill>
                <a:schemeClr val="bg1"/>
              </a:solidFill>
            </a:endParaRPr>
          </a:p>
        </p:txBody>
      </p:sp>
      <p:sp>
        <p:nvSpPr>
          <p:cNvPr id="2969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r>
              <a:rPr lang="de-DE" altLang="de-DE" sz="1400" smtClean="0"/>
              <a:t>1: Meist besteht die Vorstellung, dass Mikroorganismen entweder krankmachen oder nicht (also „böse“ oder „gut“ sind) und dass krankmachende Keime von außen herangetragen werden.</a:t>
            </a:r>
            <a:br>
              <a:rPr lang="de-DE" altLang="de-DE" sz="1400" smtClean="0"/>
            </a:br>
            <a:r>
              <a:rPr lang="de-DE" altLang="de-DE" sz="1400" smtClean="0"/>
              <a:t>Für das Verständnis von MRSA muss aber klar werden, dass Floraanteile nur unter bestimmten Umständen krankmachen und dass es sich hierbei auch um die eigenen Florabestandteile handeln kann (= „endogene Infektion“)  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C56A153-531D-40A4-AC0B-E2854E1B21F8}" type="slidenum">
              <a:rPr lang="de-DE" altLang="de-DE" sz="1200">
                <a:solidFill>
                  <a:schemeClr val="bg1"/>
                </a:solidFill>
              </a:rPr>
              <a:pPr/>
              <a:t>5</a:t>
            </a:fld>
            <a:endParaRPr lang="de-DE" altLang="de-DE" sz="1200">
              <a:solidFill>
                <a:schemeClr val="bg1"/>
              </a:solidFill>
            </a:endParaRPr>
          </a:p>
        </p:txBody>
      </p:sp>
      <p:sp>
        <p:nvSpPr>
          <p:cNvPr id="3072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r>
              <a:rPr lang="de-DE" altLang="de-DE" sz="1400" smtClean="0"/>
              <a:t>1: Meist besteht die Vorstellung, dass Mikroorganismen entweder krankmachen oder nicht (also „böse“ oder „gut“ sind) und dass krankmachende Keime von außen herangetragen werden.</a:t>
            </a:r>
            <a:br>
              <a:rPr lang="de-DE" altLang="de-DE" sz="1400" smtClean="0"/>
            </a:br>
            <a:r>
              <a:rPr lang="de-DE" altLang="de-DE" sz="1400" smtClean="0"/>
              <a:t>Für das Verständnis von MRSA muss aber klar werden, dass Floraanteile nur unter bestimmten Umständen krankmachen und dass es sich hierbei auch um die eigenen Florabestandteile handeln kann (= „endogene Infektion“)  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C75F088-AA73-4226-919C-B32800C1A620}" type="slidenum">
              <a:rPr lang="de-DE" altLang="de-DE" sz="1200">
                <a:solidFill>
                  <a:schemeClr val="bg1"/>
                </a:solidFill>
              </a:rPr>
              <a:pPr/>
              <a:t>6</a:t>
            </a:fld>
            <a:endParaRPr lang="de-DE" altLang="de-DE" sz="1200">
              <a:solidFill>
                <a:schemeClr val="bg1"/>
              </a:solidFill>
            </a:endParaRPr>
          </a:p>
        </p:txBody>
      </p:sp>
      <p:sp>
        <p:nvSpPr>
          <p:cNvPr id="3174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r>
              <a:rPr lang="de-DE" altLang="de-DE" sz="1400" smtClean="0"/>
              <a:t>1: Meist besteht die Vorstellung, dass Mikroorganismen entweder krankmachen oder nicht (also „böse“ oder „gut“ sind) und dass krankmachende Keime von außen herangetragen werden.</a:t>
            </a:r>
            <a:br>
              <a:rPr lang="de-DE" altLang="de-DE" sz="1400" smtClean="0"/>
            </a:br>
            <a:r>
              <a:rPr lang="de-DE" altLang="de-DE" sz="1400" smtClean="0"/>
              <a:t>Für das Verständnis von MRSA muss aber klar werden, dass Floraanteile nur unter bestimmten Umständen krankmachen und dass es sich hierbei auch um die eigenen Florabestandteile handeln kann (= „endogene Infektion“)  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1022CA8-4C6A-4CA9-8D0F-62568CDC6A3D}" type="slidenum">
              <a:rPr lang="de-DE" altLang="de-DE" sz="1200">
                <a:solidFill>
                  <a:schemeClr val="bg1"/>
                </a:solidFill>
              </a:rPr>
              <a:pPr/>
              <a:t>7</a:t>
            </a:fld>
            <a:endParaRPr lang="de-DE" altLang="de-DE" sz="1200">
              <a:solidFill>
                <a:schemeClr val="bg1"/>
              </a:solidFill>
            </a:endParaRPr>
          </a:p>
        </p:txBody>
      </p:sp>
      <p:sp>
        <p:nvSpPr>
          <p:cNvPr id="3277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r>
              <a:rPr lang="de-DE" altLang="de-DE" sz="1400" smtClean="0"/>
              <a:t>1: Meist besteht die Vorstellung, dass Mikroorganismen entweder krankmachen oder nicht (also „böse“ oder „gut“ sind) und dass krankmachende Keime von außen herangetragen werden.</a:t>
            </a:r>
            <a:br>
              <a:rPr lang="de-DE" altLang="de-DE" sz="1400" smtClean="0"/>
            </a:br>
            <a:r>
              <a:rPr lang="de-DE" altLang="de-DE" sz="1400" smtClean="0"/>
              <a:t>Für das Verständnis von MRSA muss aber klar werden, dass Floraanteile nur unter bestimmten Umständen krankmachen und dass es sich hierbei auch um die eigenen Florabestandteile handeln kann (= „endogene Infektion“)  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194DC81-BE01-48B6-93AF-DEB4FCD10718}" type="slidenum">
              <a:rPr lang="de-DE" altLang="de-DE" sz="1200">
                <a:solidFill>
                  <a:schemeClr val="bg1"/>
                </a:solidFill>
              </a:rPr>
              <a:pPr/>
              <a:t>8</a:t>
            </a:fld>
            <a:endParaRPr lang="de-DE" altLang="de-DE" sz="1200">
              <a:solidFill>
                <a:schemeClr val="bg1"/>
              </a:solidFill>
            </a:endParaRPr>
          </a:p>
        </p:txBody>
      </p:sp>
      <p:sp>
        <p:nvSpPr>
          <p:cNvPr id="3379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r>
              <a:rPr lang="de-DE" altLang="de-DE" sz="1400" smtClean="0"/>
              <a:t>1: Meist besteht die Vorstellung, dass Mikroorganismen entweder krankmachen oder nicht (also „böse“ oder „gut“ sind) und dass krankmachende Keime von außen herangetragen werden.</a:t>
            </a:r>
            <a:br>
              <a:rPr lang="de-DE" altLang="de-DE" sz="1400" smtClean="0"/>
            </a:br>
            <a:r>
              <a:rPr lang="de-DE" altLang="de-DE" sz="1400" smtClean="0"/>
              <a:t>Für das Verständnis von MRSA muss aber klar werden, dass Floraanteile nur unter bestimmten Umständen krankmachen und dass es sich hierbei auch um die eigenen Florabestandteile handeln kann (= „endogene Infektion“)  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6C5C91B-EDF1-4C2F-8C7E-01B76FA7CDC9}" type="slidenum">
              <a:rPr lang="de-DE" altLang="de-DE" sz="1200">
                <a:solidFill>
                  <a:schemeClr val="bg1"/>
                </a:solidFill>
              </a:rPr>
              <a:pPr/>
              <a:t>9</a:t>
            </a:fld>
            <a:endParaRPr lang="de-DE" altLang="de-DE" sz="1200">
              <a:solidFill>
                <a:schemeClr val="bg1"/>
              </a:solidFill>
            </a:endParaRPr>
          </a:p>
        </p:txBody>
      </p:sp>
      <p:sp>
        <p:nvSpPr>
          <p:cNvPr id="3481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r>
              <a:rPr lang="de-DE" altLang="de-DE" sz="1400" smtClean="0"/>
              <a:t>1: Meist besteht die Vorstellung, dass Mikroorganismen entweder krankmachen oder nicht (also „böse“ oder „gut“ sind) und dass krankmachende Keime von außen herangetragen werden.</a:t>
            </a:r>
            <a:br>
              <a:rPr lang="de-DE" altLang="de-DE" sz="1400" smtClean="0"/>
            </a:br>
            <a:r>
              <a:rPr lang="de-DE" altLang="de-DE" sz="1400" smtClean="0"/>
              <a:t>Für das Verständnis von MRSA muss aber klar werden, dass Floraanteile nur unter bestimmten Umständen krankmachen und dass es sich hierbei auch um die eigenen Florabestandteile handeln kann (= „endogene Infektion“)  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AE2AFFD-E19F-41B0-9108-3E19C7BF966F}" type="slidenum">
              <a:rPr lang="de-DE" altLang="de-DE" sz="1200">
                <a:solidFill>
                  <a:schemeClr val="bg1"/>
                </a:solidFill>
              </a:rPr>
              <a:pPr/>
              <a:t>10</a:t>
            </a:fld>
            <a:endParaRPr lang="de-DE" altLang="de-DE" sz="1200">
              <a:solidFill>
                <a:schemeClr val="bg1"/>
              </a:solidFill>
            </a:endParaRPr>
          </a:p>
        </p:txBody>
      </p:sp>
      <p:sp>
        <p:nvSpPr>
          <p:cNvPr id="3584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r>
              <a:rPr lang="de-DE" altLang="de-DE" sz="1400" smtClean="0"/>
              <a:t>1: Meist besteht die Vorstellung, dass Mikroorganismen entweder krankmachen oder nicht (also „böse“ oder „gut“ sind) und dass krankmachende Keime von außen herangetragen werden.</a:t>
            </a:r>
            <a:br>
              <a:rPr lang="de-DE" altLang="de-DE" sz="1400" smtClean="0"/>
            </a:br>
            <a:r>
              <a:rPr lang="de-DE" altLang="de-DE" sz="1400" smtClean="0"/>
              <a:t>Für das Verständnis von MRSA muss aber klar werden, dass Floraanteile nur unter bestimmten Umständen krankmachen und dass es sich hierbei auch um die eigenen Florabestandteile handeln kann (= „endogene Infektion“)  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7E48069-9785-469F-AC73-356D6CB44D97}" type="slidenum">
              <a:rPr lang="de-DE" altLang="de-DE" sz="1200">
                <a:solidFill>
                  <a:schemeClr val="bg1"/>
                </a:solidFill>
              </a:rPr>
              <a:pPr/>
              <a:t>11</a:t>
            </a:fld>
            <a:endParaRPr lang="de-DE" altLang="de-DE" sz="1200">
              <a:solidFill>
                <a:schemeClr val="bg1"/>
              </a:solidFill>
            </a:endParaRPr>
          </a:p>
        </p:txBody>
      </p:sp>
      <p:sp>
        <p:nvSpPr>
          <p:cNvPr id="3686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r>
              <a:rPr lang="de-DE" altLang="de-DE" sz="1400" smtClean="0"/>
              <a:t>1: Meist besteht die Vorstellung, dass Mikroorganismen entweder krankmachen oder nicht (also „böse“ oder „gut“ sind) und dass krankmachende Keime von außen herangetragen werden.</a:t>
            </a:r>
            <a:br>
              <a:rPr lang="de-DE" altLang="de-DE" sz="1400" smtClean="0"/>
            </a:br>
            <a:r>
              <a:rPr lang="de-DE" altLang="de-DE" sz="1400" smtClean="0"/>
              <a:t>Für das Verständnis von MRSA muss aber klar werden, dass Floraanteile nur unter bestimmten Umständen krankmachen und dass es sich hierbei auch um die eigenen Florabestandteile handeln kann (= „endogene Infektion“)  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1705577-A054-4A93-AC07-8AB654F4B2BF}" type="slidenum">
              <a:rPr lang="de-DE" altLang="de-DE" sz="1200">
                <a:solidFill>
                  <a:schemeClr val="bg1"/>
                </a:solidFill>
              </a:rPr>
              <a:pPr/>
              <a:t>12</a:t>
            </a:fld>
            <a:endParaRPr lang="de-DE" altLang="de-DE" sz="1200">
              <a:solidFill>
                <a:schemeClr val="bg1"/>
              </a:solidFill>
            </a:endParaRPr>
          </a:p>
        </p:txBody>
      </p:sp>
      <p:sp>
        <p:nvSpPr>
          <p:cNvPr id="3789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r>
              <a:rPr lang="de-DE" altLang="de-DE" sz="1400" smtClean="0"/>
              <a:t>1: Meist besteht die Vorstellung, dass Mikroorganismen entweder krankmachen oder nicht (also „böse“ oder „gut“ sind) und dass krankmachende Keime von außen herangetragen werden.</a:t>
            </a:r>
            <a:br>
              <a:rPr lang="de-DE" altLang="de-DE" sz="1400" smtClean="0"/>
            </a:br>
            <a:r>
              <a:rPr lang="de-DE" altLang="de-DE" sz="1400" smtClean="0"/>
              <a:t>Für das Verständnis von MRSA muss aber klar werden, dass Floraanteile nur unter bestimmten Umständen krankmachen und dass es sich hierbei auch um die eigenen Florabestandteile handeln kann (= „endogene Infektion“)  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BC40143-06DC-4C05-BE2D-327EE60357FB}" type="slidenum">
              <a:rPr lang="de-DE" altLang="de-DE" sz="1200">
                <a:solidFill>
                  <a:schemeClr val="bg1"/>
                </a:solidFill>
              </a:rPr>
              <a:pPr/>
              <a:t>13</a:t>
            </a:fld>
            <a:endParaRPr lang="de-DE" altLang="de-DE" sz="1200">
              <a:solidFill>
                <a:schemeClr val="bg1"/>
              </a:solidFill>
            </a:endParaRPr>
          </a:p>
        </p:txBody>
      </p:sp>
      <p:sp>
        <p:nvSpPr>
          <p:cNvPr id="3891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r>
              <a:rPr lang="de-DE" altLang="de-DE" sz="1400" smtClean="0"/>
              <a:t>1: Meist besteht die Vorstellung, dass Mikroorganismen entweder krankmachen oder nicht (also „böse“ oder „gut“ sind) und dass krankmachende Keime von außen herangetragen werden.</a:t>
            </a:r>
            <a:br>
              <a:rPr lang="de-DE" altLang="de-DE" sz="1400" smtClean="0"/>
            </a:br>
            <a:r>
              <a:rPr lang="de-DE" altLang="de-DE" sz="1400" smtClean="0"/>
              <a:t>Für das Verständnis von MRSA muss aber klar werden, dass Floraanteile nur unter bestimmten Umständen krankmachen und dass es sich hierbei auch um die eigenen Florabestandteile handeln kann (= „endogene Infektion“)  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351974B-FE66-45B1-A1D5-86F3073B7B98}" type="slidenum">
              <a:rPr lang="de-DE" altLang="de-DE" sz="1200">
                <a:solidFill>
                  <a:schemeClr val="bg1"/>
                </a:solidFill>
              </a:rPr>
              <a:pPr/>
              <a:t>14</a:t>
            </a:fld>
            <a:endParaRPr lang="de-DE" altLang="de-DE" sz="1200">
              <a:solidFill>
                <a:schemeClr val="bg1"/>
              </a:solidFill>
            </a:endParaRPr>
          </a:p>
        </p:txBody>
      </p:sp>
      <p:sp>
        <p:nvSpPr>
          <p:cNvPr id="3993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r>
              <a:rPr lang="de-DE" altLang="de-DE" sz="1400" smtClean="0"/>
              <a:t>1: Meist besteht die Vorstellung, dass Mikroorganismen entweder krankmachen oder nicht (also „böse“ oder „gut“ sind) und dass krankmachende Keime von außen herangetragen werden.</a:t>
            </a:r>
            <a:br>
              <a:rPr lang="de-DE" altLang="de-DE" sz="1400" smtClean="0"/>
            </a:br>
            <a:r>
              <a:rPr lang="de-DE" altLang="de-DE" sz="1400" smtClean="0"/>
              <a:t>Für das Verständnis von MRSA muss aber klar werden, dass Floraanteile nur unter bestimmten Umständen krankmachen und dass es sich hierbei auch um die eigenen Florabestandteile handeln kann (= „endogene Infektion“)  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7F502E1-CF91-4D0C-A473-C116B47AC060}" type="slidenum">
              <a:rPr lang="de-DE" altLang="de-DE" sz="1200">
                <a:solidFill>
                  <a:schemeClr val="bg1"/>
                </a:solidFill>
              </a:rPr>
              <a:pPr/>
              <a:t>15</a:t>
            </a:fld>
            <a:endParaRPr lang="de-DE" altLang="de-DE" sz="1200">
              <a:solidFill>
                <a:schemeClr val="bg1"/>
              </a:solidFill>
            </a:endParaRPr>
          </a:p>
        </p:txBody>
      </p:sp>
      <p:sp>
        <p:nvSpPr>
          <p:cNvPr id="4096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r>
              <a:rPr lang="de-DE" altLang="de-DE" sz="1400" smtClean="0"/>
              <a:t>1: Meist besteht die Vorstellung, dass Mikroorganismen entweder krankmachen oder nicht (also „böse“ oder „gut“ sind) und dass krankmachende Keime von außen herangetragen werden.</a:t>
            </a:r>
            <a:br>
              <a:rPr lang="de-DE" altLang="de-DE" sz="1400" smtClean="0"/>
            </a:br>
            <a:r>
              <a:rPr lang="de-DE" altLang="de-DE" sz="1400" smtClean="0"/>
              <a:t>Für das Verständnis von MRSA muss aber klar werden, dass Floraanteile nur unter bestimmten Umständen krankmachen und dass es sich hierbei auch um die eigenen Florabestandteile handeln kann (= „endogene Infektion“)  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D7B6E8C-E350-4AE3-9AB3-5DD6B1F86C03}" type="slidenum">
              <a:rPr lang="de-DE" altLang="de-DE" sz="1200">
                <a:solidFill>
                  <a:schemeClr val="bg1"/>
                </a:solidFill>
              </a:rPr>
              <a:pPr/>
              <a:t>16</a:t>
            </a:fld>
            <a:endParaRPr lang="de-DE" altLang="de-DE" sz="1200">
              <a:solidFill>
                <a:schemeClr val="bg1"/>
              </a:solidFill>
            </a:endParaRPr>
          </a:p>
        </p:txBody>
      </p:sp>
      <p:sp>
        <p:nvSpPr>
          <p:cNvPr id="4198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r>
              <a:rPr lang="de-DE" altLang="de-DE" sz="1400" smtClean="0"/>
              <a:t>1: Meist besteht die Vorstellung, dass Mikroorganismen entweder krankmachen oder nicht (also „böse“ oder „gut“ sind) und dass krankmachende Keime von außen herangetragen werden.</a:t>
            </a:r>
            <a:br>
              <a:rPr lang="de-DE" altLang="de-DE" sz="1400" smtClean="0"/>
            </a:br>
            <a:r>
              <a:rPr lang="de-DE" altLang="de-DE" sz="1400" smtClean="0"/>
              <a:t>Für das Verständnis von MRSA muss aber klar werden, dass Floraanteile nur unter bestimmten Umständen krankmachen und dass es sich hierbei auch um die eigenen Florabestandteile handeln kann (= „endogene Infektion“)  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D473FE4-9640-4EF8-9F62-242A7CF0DFC1}" type="slidenum">
              <a:rPr lang="de-DE" altLang="de-DE" sz="1200">
                <a:solidFill>
                  <a:schemeClr val="bg1"/>
                </a:solidFill>
              </a:rPr>
              <a:pPr/>
              <a:t>17</a:t>
            </a:fld>
            <a:endParaRPr lang="de-DE" altLang="de-DE" sz="1200">
              <a:solidFill>
                <a:schemeClr val="bg1"/>
              </a:solidFill>
            </a:endParaRPr>
          </a:p>
        </p:txBody>
      </p:sp>
      <p:sp>
        <p:nvSpPr>
          <p:cNvPr id="4301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r>
              <a:rPr lang="de-DE" altLang="de-DE" sz="1400" smtClean="0"/>
              <a:t>1: Meist besteht die Vorstellung, dass Mikroorganismen entweder krankmachen oder nicht (also „böse“ oder „gut“ sind) und dass krankmachende Keime von außen herangetragen werden.</a:t>
            </a:r>
            <a:br>
              <a:rPr lang="de-DE" altLang="de-DE" sz="1400" smtClean="0"/>
            </a:br>
            <a:r>
              <a:rPr lang="de-DE" altLang="de-DE" sz="1400" smtClean="0"/>
              <a:t>Für das Verständnis von MRSA muss aber klar werden, dass Floraanteile nur unter bestimmten Umständen krankmachen und dass es sich hierbei auch um die eigenen Florabestandteile handeln kann (= „endogene Infektion“)  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375915E-E608-4F68-BB91-EFC75DC68DCF}" type="slidenum">
              <a:rPr lang="de-DE" altLang="de-DE" sz="1200">
                <a:solidFill>
                  <a:schemeClr val="bg1"/>
                </a:solidFill>
              </a:rPr>
              <a:pPr/>
              <a:t>18</a:t>
            </a:fld>
            <a:endParaRPr lang="de-DE" altLang="de-DE" sz="1200">
              <a:solidFill>
                <a:schemeClr val="bg1"/>
              </a:solidFill>
            </a:endParaRPr>
          </a:p>
        </p:txBody>
      </p:sp>
      <p:sp>
        <p:nvSpPr>
          <p:cNvPr id="4403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r>
              <a:rPr lang="de-DE" altLang="de-DE" sz="1400" smtClean="0"/>
              <a:t>1: Meist besteht die Vorstellung, dass Mikroorganismen entweder krankmachen oder nicht (also „böse“ oder „gut“ sind) und dass krankmachende Keime von außen herangetragen werden.</a:t>
            </a:r>
            <a:br>
              <a:rPr lang="de-DE" altLang="de-DE" sz="1400" smtClean="0"/>
            </a:br>
            <a:r>
              <a:rPr lang="de-DE" altLang="de-DE" sz="1400" smtClean="0"/>
              <a:t>Für das Verständnis von MRSA muss aber klar werden, dass Floraanteile nur unter bestimmten Umständen krankmachen und dass es sich hierbei auch um die eigenen Florabestandteile handeln kann (= „endogene Infektion“)  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9F9BF3E-0AE7-4EDC-AE15-0CA91C21DC52}" type="slidenum">
              <a:rPr lang="de-DE" altLang="de-DE" sz="1200">
                <a:solidFill>
                  <a:schemeClr val="bg1"/>
                </a:solidFill>
              </a:rPr>
              <a:pPr/>
              <a:t>19</a:t>
            </a:fld>
            <a:endParaRPr lang="de-DE" altLang="de-DE" sz="1200">
              <a:solidFill>
                <a:schemeClr val="bg1"/>
              </a:solidFill>
            </a:endParaRPr>
          </a:p>
        </p:txBody>
      </p:sp>
      <p:sp>
        <p:nvSpPr>
          <p:cNvPr id="4505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r>
              <a:rPr lang="de-DE" altLang="de-DE" sz="1400" smtClean="0"/>
              <a:t>1: Meist besteht die Vorstellung, dass Mikroorganismen entweder krankmachen oder nicht (also „böse“ oder „gut“ sind) und dass krankmachende Keime von außen herangetragen werden.</a:t>
            </a:r>
            <a:br>
              <a:rPr lang="de-DE" altLang="de-DE" sz="1400" smtClean="0"/>
            </a:br>
            <a:r>
              <a:rPr lang="de-DE" altLang="de-DE" sz="1400" smtClean="0"/>
              <a:t>Für das Verständnis von MRSA muss aber klar werden, dass Floraanteile nur unter bestimmten Umständen krankmachen und dass es sich hierbei auch um die eigenen Florabestandteile handeln kann (= „endogene Infektion“)  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D801B29-AFD3-4499-855F-A2A4729A9FA2}" type="slidenum">
              <a:rPr lang="de-DE" altLang="de-DE" sz="1200">
                <a:solidFill>
                  <a:schemeClr val="bg1"/>
                </a:solidFill>
              </a:rPr>
              <a:pPr/>
              <a:t>20</a:t>
            </a:fld>
            <a:endParaRPr lang="de-DE" altLang="de-DE" sz="1200">
              <a:solidFill>
                <a:schemeClr val="bg1"/>
              </a:solidFill>
            </a:endParaRPr>
          </a:p>
        </p:txBody>
      </p:sp>
      <p:sp>
        <p:nvSpPr>
          <p:cNvPr id="4608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92088" indent="-192088"/>
            <a:r>
              <a:rPr lang="de-DE" altLang="de-DE" sz="1400" smtClean="0"/>
              <a:t>1: Meist besteht die Vorstellung, dass Mikroorganismen entweder krankmachen oder nicht (also „böse“ oder „gut“ sind) und dass krankmachende Keime von außen herangetragen werden.</a:t>
            </a:r>
            <a:br>
              <a:rPr lang="de-DE" altLang="de-DE" sz="1400" smtClean="0"/>
            </a:br>
            <a:r>
              <a:rPr lang="de-DE" altLang="de-DE" sz="1400" smtClean="0"/>
              <a:t>Für das Verständnis von MRSA muss aber klar werden, dass Floraanteile nur unter bestimmten Umständen krankmachen und dass es sich hierbei auch um die eigenen Florabestandteile handeln kann (= „endogene Infektion“)  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3BB226E-F84C-46F6-8907-AE2EC3200691}" type="slidenum">
              <a:rPr lang="de-DE" altLang="de-DE" sz="1200">
                <a:solidFill>
                  <a:schemeClr val="bg1"/>
                </a:solidFill>
              </a:rPr>
              <a:pPr/>
              <a:t>21</a:t>
            </a:fld>
            <a:endParaRPr lang="de-DE" altLang="de-DE" sz="1200">
              <a:solidFill>
                <a:schemeClr val="bg1"/>
              </a:solidFill>
            </a:endParaRPr>
          </a:p>
        </p:txBody>
      </p:sp>
      <p:sp>
        <p:nvSpPr>
          <p:cNvPr id="4710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09613" indent="-273050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92200" indent="-217488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28763" indent="-217488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65325" indent="-217488" defTabSz="9461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22525" indent="-217488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79725" indent="-217488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36925" indent="-217488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94125" indent="-217488" defTabSz="9461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35D4382-8127-411F-8866-99086FEC7584}" type="slidenum">
              <a:rPr lang="de-DE" altLang="de-DE" sz="1200">
                <a:solidFill>
                  <a:srgbClr val="FFFFFF"/>
                </a:solidFill>
              </a:rPr>
              <a:pPr/>
              <a:t>22</a:t>
            </a:fld>
            <a:endParaRPr lang="de-DE" altLang="de-DE" sz="1200">
              <a:solidFill>
                <a:srgbClr val="FFFFFF"/>
              </a:solidFill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A51938-338B-4AB8-80E5-BC579E1B4311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20935693"/>
      </p:ext>
    </p:extLst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FC77E8-4B19-4B26-8818-4F1AE891B7A0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35380194"/>
      </p:ext>
    </p:extLst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05F699-CDAA-4AD8-BE8B-3CDDE3D5CA3B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05325826"/>
      </p:ext>
    </p:extLst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26BC9C-780D-4D45-8041-D44E31AB23BB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83223940"/>
      </p:ext>
    </p:extLst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AD3080-7438-4EAA-AF1D-CA031B33B119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34930759"/>
      </p:ext>
    </p:extLst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F6A9AA-501D-4922-984D-40C8490D28A2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16944549"/>
      </p:ext>
    </p:extLst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52C9D9-D025-41CA-B1CA-D792E8510E26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81784104"/>
      </p:ext>
    </p:extLst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1FAAD6-BE67-47A8-A6BE-4BBA31283675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668649649"/>
      </p:ext>
    </p:extLst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3B3632-2B71-4ABD-A181-4A93130838C5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50849252"/>
      </p:ext>
    </p:extLst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4283B4-220F-4562-ACA0-E96463A31016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03185016"/>
      </p:ext>
    </p:extLst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481B07-4985-454A-8665-9A3419CA03EA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052587734"/>
      </p:ext>
    </p:extLst>
  </p:cSld>
  <p:clrMapOvr>
    <a:masterClrMapping/>
  </p:clrMapOvr>
  <p:transition>
    <p:zo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C4DE83-7426-4D9A-AB56-1BC4E5924C11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24706639"/>
      </p:ext>
    </p:extLst>
  </p:cSld>
  <p:clrMapOvr>
    <a:masterClrMapping/>
  </p:clrMapOvr>
  <p:transition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6B4D58-6049-4BC7-A85D-79C505B05970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04877239"/>
      </p:ext>
    </p:extLst>
  </p:cSld>
  <p:clrMapOvr>
    <a:masterClrMapping/>
  </p:clrMapOvr>
  <p:transition>
    <p:zo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D3FCB7-80A3-46AF-8EAB-F1F2554BB17E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319879002"/>
      </p:ext>
    </p:extLst>
  </p:cSld>
  <p:clrMapOvr>
    <a:masterClrMapping/>
  </p:clrMapOvr>
  <p:transition>
    <p:zo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C5466C-63EF-4DA0-8D51-1B7D80C82630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312094960"/>
      </p:ext>
    </p:extLst>
  </p:cSld>
  <p:clrMapOvr>
    <a:masterClrMapping/>
  </p:clrMapOvr>
  <p:transition>
    <p:zo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6E3687-60D4-4EFC-9E42-AD7BE86B8A44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7287348"/>
      </p:ext>
    </p:extLst>
  </p:cSld>
  <p:clrMapOvr>
    <a:masterClrMapping/>
  </p:clrMapOvr>
  <p:transition>
    <p:zo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A16D09-C73E-4BAF-B665-5FCA6CC8D247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252552875"/>
      </p:ext>
    </p:extLst>
  </p:cSld>
  <p:clrMapOvr>
    <a:masterClrMapping/>
  </p:clrMapOvr>
  <p:transition>
    <p:zo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D1795C-A9E3-406A-AFA6-8D3C7E4DE27C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095686049"/>
      </p:ext>
    </p:extLst>
  </p:cSld>
  <p:clrMapOvr>
    <a:masterClrMapping/>
  </p:clrMapOvr>
  <p:transition>
    <p:zo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EE60DB-0B33-4079-8758-C84728299C53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40149074"/>
      </p:ext>
    </p:extLst>
  </p:cSld>
  <p:clrMapOvr>
    <a:masterClrMapping/>
  </p:clrMapOvr>
  <p:transition>
    <p:zoom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EDC44A-AB3A-4C00-BE9E-D523092013B4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68278021"/>
      </p:ext>
    </p:extLst>
  </p:cSld>
  <p:clrMapOvr>
    <a:masterClrMapping/>
  </p:clrMapOvr>
  <p:transition>
    <p:zoom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2DA80E-5317-4566-B960-B305D47071AF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354700896"/>
      </p:ext>
    </p:extLst>
  </p:cSld>
  <p:clrMapOvr>
    <a:masterClrMapping/>
  </p:clrMapOvr>
  <p:transition>
    <p:zoom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132493-8A52-4DA5-822E-53143746E4F9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75218942"/>
      </p:ext>
    </p:extLst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4" tIns="45717" rIns="91434" bIns="4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Klicken Sie, um das Format des Titel-Masters zu bearbeiten.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Klicken Sie, um die Textformatierung des Masters zu bearbeiten.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anose="02020603050405020304" pitchFamily="18" charset="0"/>
              </a:defRPr>
            </a:lvl1pPr>
          </a:lstStyle>
          <a:p>
            <a:fld id="{EA47AF4B-809F-470F-818C-A7D212A18A89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zo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4" tIns="45717" rIns="91434" bIns="4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Klicken Sie, um das Format des Titel-Masters zu bearbeiten.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Klicken Sie, um die Textformatierung des Masters zu bearbeiten.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fld id="{AB9CE536-E583-4F3F-9A2F-D4526954A271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>
    <p:zo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png"/><Relationship Id="rId4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ChangeArrowheads="1"/>
          </p:cNvSpPr>
          <p:nvPr/>
        </p:nvSpPr>
        <p:spPr bwMode="auto">
          <a:xfrm>
            <a:off x="3175" y="0"/>
            <a:ext cx="2054225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4" tIns="45717" rIns="91434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de-DE" altLang="de-DE" sz="2000">
              <a:solidFill>
                <a:srgbClr val="FFFF00"/>
              </a:solidFill>
              <a:latin typeface="Arial" panose="020B0604020202020204" pitchFamily="34" charset="0"/>
            </a:endParaRPr>
          </a:p>
        </p:txBody>
      </p:sp>
      <p:sp>
        <p:nvSpPr>
          <p:cNvPr id="3075" name="Rectangle 110"/>
          <p:cNvSpPr>
            <a:spLocks noChangeArrowheads="1"/>
          </p:cNvSpPr>
          <p:nvPr/>
        </p:nvSpPr>
        <p:spPr bwMode="auto">
          <a:xfrm>
            <a:off x="2057400" y="0"/>
            <a:ext cx="7086600" cy="6096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4" tIns="45717" rIns="91434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de-DE" altLang="de-DE" sz="2800">
              <a:latin typeface="Arial" panose="020B0604020202020204" pitchFamily="34" charset="0"/>
            </a:endParaRPr>
          </a:p>
        </p:txBody>
      </p:sp>
      <p:sp>
        <p:nvSpPr>
          <p:cNvPr id="3076" name="Text Box 126"/>
          <p:cNvSpPr txBox="1">
            <a:spLocks noChangeArrowheads="1"/>
          </p:cNvSpPr>
          <p:nvPr/>
        </p:nvSpPr>
        <p:spPr bwMode="auto">
          <a:xfrm>
            <a:off x="2209800" y="1112838"/>
            <a:ext cx="6194425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4000" b="1">
                <a:latin typeface="Arial" panose="020B0604020202020204" pitchFamily="34" charset="0"/>
              </a:rPr>
              <a:t>Hygienische Versorgung</a:t>
            </a:r>
            <a:br>
              <a:rPr lang="de-DE" altLang="de-DE" sz="4000" b="1">
                <a:latin typeface="Arial" panose="020B0604020202020204" pitchFamily="34" charset="0"/>
              </a:rPr>
            </a:br>
            <a:r>
              <a:rPr lang="de-DE" altLang="de-DE" sz="4000" b="1">
                <a:latin typeface="Arial" panose="020B0604020202020204" pitchFamily="34" charset="0"/>
              </a:rPr>
              <a:t>chronischer Wunden</a:t>
            </a:r>
          </a:p>
        </p:txBody>
      </p:sp>
      <p:sp>
        <p:nvSpPr>
          <p:cNvPr id="3077" name="Text Box 127"/>
          <p:cNvSpPr txBox="1">
            <a:spLocks noChangeArrowheads="1"/>
          </p:cNvSpPr>
          <p:nvPr/>
        </p:nvSpPr>
        <p:spPr bwMode="auto">
          <a:xfrm>
            <a:off x="2193925" y="2678113"/>
            <a:ext cx="6283325" cy="204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187325" indent="-1873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altLang="de-DE" sz="2800">
                <a:latin typeface="Arial" panose="020B0604020202020204" pitchFamily="34" charset="0"/>
              </a:rPr>
              <a:t> Allgemeine Informationen</a:t>
            </a:r>
          </a:p>
          <a:p>
            <a:pPr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altLang="de-DE" sz="2800">
                <a:latin typeface="Arial" panose="020B0604020202020204" pitchFamily="34" charset="0"/>
              </a:rPr>
              <a:t> Mikrobielle Besiedlung von Wunden</a:t>
            </a:r>
          </a:p>
          <a:p>
            <a:pPr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altLang="de-DE" sz="2800">
                <a:latin typeface="Arial" panose="020B0604020202020204" pitchFamily="34" charset="0"/>
              </a:rPr>
              <a:t> Regelwerke</a:t>
            </a:r>
          </a:p>
          <a:p>
            <a:pPr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altLang="de-DE" sz="2800">
                <a:latin typeface="Arial" panose="020B0604020202020204" pitchFamily="34" charset="0"/>
              </a:rPr>
              <a:t> Hygienemaßnahmen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ChangeArrowheads="1"/>
          </p:cNvSpPr>
          <p:nvPr/>
        </p:nvSpPr>
        <p:spPr bwMode="auto">
          <a:xfrm>
            <a:off x="2057400" y="0"/>
            <a:ext cx="7086600" cy="6096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4" tIns="45717" rIns="91434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400" b="1">
                <a:latin typeface="Arial" panose="020B0604020202020204" pitchFamily="34" charset="0"/>
              </a:rPr>
              <a:t>Phasen der Wundheilung</a:t>
            </a:r>
          </a:p>
        </p:txBody>
      </p:sp>
      <p:sp>
        <p:nvSpPr>
          <p:cNvPr id="4099" name="Rectangle 12"/>
          <p:cNvSpPr>
            <a:spLocks noChangeArrowheads="1"/>
          </p:cNvSpPr>
          <p:nvPr/>
        </p:nvSpPr>
        <p:spPr bwMode="auto">
          <a:xfrm>
            <a:off x="3175" y="0"/>
            <a:ext cx="2054225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4" tIns="45717" rIns="91434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400" b="1">
                <a:solidFill>
                  <a:srgbClr val="FFFF00"/>
                </a:solidFill>
                <a:latin typeface="Arial" panose="020B0604020202020204" pitchFamily="34" charset="0"/>
              </a:rPr>
              <a:t>Wunden</a:t>
            </a:r>
          </a:p>
        </p:txBody>
      </p:sp>
      <p:sp>
        <p:nvSpPr>
          <p:cNvPr id="5" name="Rectangle 13"/>
          <p:cNvSpPr txBox="1">
            <a:spLocks noChangeArrowheads="1"/>
          </p:cNvSpPr>
          <p:nvPr/>
        </p:nvSpPr>
        <p:spPr>
          <a:xfrm>
            <a:off x="457200" y="1125538"/>
            <a:ext cx="8435975" cy="3341687"/>
          </a:xfrm>
          <a:prstGeom prst="rect">
            <a:avLst/>
          </a:prstGeom>
          <a:noFill/>
          <a:ln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de-DE" altLang="de-DE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Exsudationsphase</a:t>
            </a:r>
          </a:p>
          <a:p>
            <a:pPr lvl="1">
              <a:lnSpc>
                <a:spcPct val="80000"/>
              </a:lnSpc>
              <a:defRPr/>
            </a:pPr>
            <a:r>
              <a:rPr lang="de-DE" altLang="de-DE" sz="18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Ausschwemmung von Fremdkörpern und Bakterien</a:t>
            </a:r>
          </a:p>
          <a:p>
            <a:pPr lvl="1">
              <a:lnSpc>
                <a:spcPct val="80000"/>
              </a:lnSpc>
              <a:defRPr/>
            </a:pPr>
            <a:r>
              <a:rPr lang="de-DE" altLang="de-DE" sz="18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Bildung eines Fibrinnetzes</a:t>
            </a:r>
          </a:p>
          <a:p>
            <a:pPr lvl="1">
              <a:lnSpc>
                <a:spcPct val="80000"/>
              </a:lnSpc>
              <a:spcAft>
                <a:spcPts val="538"/>
              </a:spcAft>
              <a:defRPr/>
            </a:pPr>
            <a:r>
              <a:rPr lang="de-DE" altLang="de-DE" sz="18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Eindringen von Makrophagen</a:t>
            </a:r>
          </a:p>
          <a:p>
            <a:pPr>
              <a:lnSpc>
                <a:spcPct val="80000"/>
              </a:lnSpc>
              <a:defRPr/>
            </a:pPr>
            <a:r>
              <a:rPr lang="de-DE" altLang="de-DE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Proliferationsphase</a:t>
            </a:r>
          </a:p>
          <a:p>
            <a:pPr lvl="1">
              <a:lnSpc>
                <a:spcPct val="80000"/>
              </a:lnSpc>
              <a:defRPr/>
            </a:pPr>
            <a:r>
              <a:rPr lang="de-DE" altLang="de-DE" sz="18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Auffüllung der Wunde durch Granulationsgewebe</a:t>
            </a:r>
          </a:p>
          <a:p>
            <a:pPr lvl="1">
              <a:lnSpc>
                <a:spcPct val="80000"/>
              </a:lnSpc>
              <a:defRPr/>
            </a:pPr>
            <a:r>
              <a:rPr lang="de-DE" altLang="de-DE" sz="18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Kollagen- und Narbengewebsbildung </a:t>
            </a:r>
          </a:p>
          <a:p>
            <a:pPr lvl="1">
              <a:lnSpc>
                <a:spcPct val="80000"/>
              </a:lnSpc>
              <a:spcAft>
                <a:spcPts val="538"/>
              </a:spcAft>
              <a:defRPr/>
            </a:pPr>
            <a:r>
              <a:rPr lang="de-DE" altLang="de-DE" sz="1800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Gefäßeinsprossung</a:t>
            </a:r>
            <a:endParaRPr lang="de-DE" altLang="de-DE" sz="1800" kern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de-DE" altLang="de-DE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Regenerationsphase</a:t>
            </a:r>
          </a:p>
          <a:p>
            <a:pPr lvl="1">
              <a:lnSpc>
                <a:spcPct val="80000"/>
              </a:lnSpc>
              <a:defRPr/>
            </a:pPr>
            <a:r>
              <a:rPr lang="de-DE" altLang="de-DE" sz="18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Festigung des Narbengewebes</a:t>
            </a:r>
          </a:p>
          <a:p>
            <a:pPr lvl="1">
              <a:lnSpc>
                <a:spcPct val="80000"/>
              </a:lnSpc>
              <a:defRPr/>
            </a:pPr>
            <a:r>
              <a:rPr lang="de-DE" altLang="de-DE" sz="18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Überhäutung durch Epithelgewebe</a:t>
            </a:r>
          </a:p>
          <a:p>
            <a:pPr>
              <a:lnSpc>
                <a:spcPct val="80000"/>
              </a:lnSpc>
              <a:defRPr/>
            </a:pPr>
            <a:endParaRPr lang="de-DE" altLang="de-DE" sz="18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26"/>
          <p:cNvSpPr txBox="1">
            <a:spLocks noChangeArrowheads="1"/>
          </p:cNvSpPr>
          <p:nvPr/>
        </p:nvSpPr>
        <p:spPr>
          <a:xfrm>
            <a:off x="468313" y="4654550"/>
            <a:ext cx="8424862" cy="187007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80000"/>
              </a:lnSpc>
              <a:spcAft>
                <a:spcPts val="600"/>
              </a:spcAft>
              <a:defRPr/>
            </a:pPr>
            <a:r>
              <a:rPr lang="de-DE" altLang="de-DE" sz="2000" kern="0" smtClean="0">
                <a:latin typeface="Arial" panose="020B0604020202020204" pitchFamily="34" charset="0"/>
                <a:cs typeface="Arial" panose="020B0604020202020204" pitchFamily="34" charset="0"/>
              </a:rPr>
              <a:t>Die Beschreibung der Phasen bezieht sich vor allem auf die natürliche Heilung ( Sekundärheilung).</a:t>
            </a:r>
          </a:p>
          <a:p>
            <a:pPr>
              <a:lnSpc>
                <a:spcPct val="80000"/>
              </a:lnSpc>
              <a:spcAft>
                <a:spcPts val="600"/>
              </a:spcAft>
              <a:defRPr/>
            </a:pPr>
            <a:r>
              <a:rPr lang="de-DE" altLang="de-DE" sz="2000" kern="0" smtClean="0">
                <a:latin typeface="Arial" panose="020B0604020202020204" pitchFamily="34" charset="0"/>
                <a:cs typeface="Arial" panose="020B0604020202020204" pitchFamily="34" charset="0"/>
              </a:rPr>
              <a:t>Bei der Primärheilung finden die Heilungsphasen in einer stark reduzierten Form statt.</a:t>
            </a:r>
          </a:p>
          <a:p>
            <a:pPr>
              <a:lnSpc>
                <a:spcPct val="80000"/>
              </a:lnSpc>
              <a:defRPr/>
            </a:pPr>
            <a:r>
              <a:rPr lang="de-DE" altLang="de-DE" sz="2000" kern="0" smtClean="0">
                <a:latin typeface="Arial" panose="020B0604020202020204" pitchFamily="34" charset="0"/>
                <a:cs typeface="Arial" panose="020B0604020202020204" pitchFamily="34" charset="0"/>
              </a:rPr>
              <a:t>Bei chronischen Wunden stagnieren die Phasen und erfolgen meist parallel zueinander.</a:t>
            </a:r>
            <a:endParaRPr lang="de-DE" altLang="de-DE" sz="20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>
            <a:spLocks noChangeArrowheads="1"/>
          </p:cNvSpPr>
          <p:nvPr/>
        </p:nvSpPr>
        <p:spPr bwMode="auto">
          <a:xfrm>
            <a:off x="1258888" y="3068638"/>
            <a:ext cx="1728787" cy="28892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DE" altLang="de-DE" sz="1600">
              <a:latin typeface="Arial" panose="020B0604020202020204" pitchFamily="34" charset="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2057400" y="0"/>
            <a:ext cx="7086600" cy="6096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4" tIns="45717" rIns="91434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400" b="1">
                <a:latin typeface="Arial" panose="020B0604020202020204" pitchFamily="34" charset="0"/>
              </a:rPr>
              <a:t>Ursachen von Wundheilungsstörungen</a:t>
            </a:r>
          </a:p>
        </p:txBody>
      </p:sp>
      <p:sp>
        <p:nvSpPr>
          <p:cNvPr id="5124" name="Rectangle 12"/>
          <p:cNvSpPr>
            <a:spLocks noChangeArrowheads="1"/>
          </p:cNvSpPr>
          <p:nvPr/>
        </p:nvSpPr>
        <p:spPr bwMode="auto">
          <a:xfrm>
            <a:off x="3175" y="0"/>
            <a:ext cx="2054225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4" tIns="45717" rIns="91434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400" b="1">
                <a:solidFill>
                  <a:srgbClr val="FFFF00"/>
                </a:solidFill>
                <a:latin typeface="Arial" panose="020B0604020202020204" pitchFamily="34" charset="0"/>
              </a:rPr>
              <a:t>Wunden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457200" y="1052513"/>
            <a:ext cx="8534400" cy="417671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de-DE" altLang="de-DE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Lokal</a:t>
            </a:r>
          </a:p>
          <a:p>
            <a:pPr lvl="1">
              <a:defRPr/>
            </a:pPr>
            <a:r>
              <a:rPr lang="de-DE" altLang="de-DE" sz="18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Zerfetzte Wundränder, Nekrosen, Mangeldurchblutung, Druck</a:t>
            </a:r>
          </a:p>
          <a:p>
            <a:pPr lvl="1">
              <a:defRPr/>
            </a:pPr>
            <a:r>
              <a:rPr lang="de-DE" altLang="de-DE" sz="18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Hämatome, Ansammlungen von Gewebsflüssigkeit</a:t>
            </a:r>
          </a:p>
          <a:p>
            <a:pPr lvl="1">
              <a:defRPr/>
            </a:pPr>
            <a:r>
              <a:rPr lang="de-DE" altLang="de-DE" sz="18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Permanente Feuchtigkeit, Mazeration, Austrocknung der Wunde, Unterkühlung</a:t>
            </a:r>
          </a:p>
          <a:p>
            <a:pPr lvl="1">
              <a:defRPr/>
            </a:pPr>
            <a:r>
              <a:rPr lang="de-DE" altLang="de-DE" sz="18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Heilungsbehindernde Medikamente, ungeeignete Verbandmaterialien</a:t>
            </a:r>
          </a:p>
          <a:p>
            <a:pPr lvl="1">
              <a:spcAft>
                <a:spcPts val="600"/>
              </a:spcAft>
              <a:defRPr/>
            </a:pPr>
            <a:r>
              <a:rPr lang="de-DE" altLang="de-DE" sz="18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Infektionserreger, Fremdkörper, Schmutz</a:t>
            </a:r>
          </a:p>
          <a:p>
            <a:pPr>
              <a:defRPr/>
            </a:pPr>
            <a:r>
              <a:rPr lang="de-DE" altLang="de-DE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Systemisch</a:t>
            </a:r>
          </a:p>
          <a:p>
            <a:pPr lvl="1">
              <a:defRPr/>
            </a:pPr>
            <a:r>
              <a:rPr lang="de-DE" altLang="de-DE" sz="18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Alter, Abwehrschwäche, Infektionserkrankung, Depression</a:t>
            </a:r>
          </a:p>
          <a:p>
            <a:pPr lvl="1">
              <a:defRPr/>
            </a:pPr>
            <a:r>
              <a:rPr lang="de-DE" altLang="de-DE" sz="18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Alkohol- oder Nikotinabusus</a:t>
            </a:r>
          </a:p>
          <a:p>
            <a:pPr lvl="1">
              <a:defRPr/>
            </a:pPr>
            <a:r>
              <a:rPr lang="de-DE" altLang="de-DE" sz="18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Exsikkose, Kachexie, Vitamin- oder Mineralmangel</a:t>
            </a:r>
          </a:p>
          <a:p>
            <a:pPr lvl="1">
              <a:defRPr/>
            </a:pPr>
            <a:r>
              <a:rPr lang="de-DE" altLang="de-DE" sz="18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Bestimmte Medikamente</a:t>
            </a:r>
            <a:endParaRPr lang="de-DE" altLang="de-DE" sz="18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ChangeArrowheads="1"/>
          </p:cNvSpPr>
          <p:nvPr/>
        </p:nvSpPr>
        <p:spPr bwMode="auto">
          <a:xfrm>
            <a:off x="2057400" y="0"/>
            <a:ext cx="7086600" cy="6096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4" tIns="45717" rIns="91434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400" b="1">
                <a:latin typeface="Arial" panose="020B0604020202020204" pitchFamily="34" charset="0"/>
              </a:rPr>
              <a:t>Ursachen und Arten chronischer Wunden</a:t>
            </a:r>
          </a:p>
        </p:txBody>
      </p:sp>
      <p:sp>
        <p:nvSpPr>
          <p:cNvPr id="6147" name="Rectangle 12"/>
          <p:cNvSpPr>
            <a:spLocks noChangeArrowheads="1"/>
          </p:cNvSpPr>
          <p:nvPr/>
        </p:nvSpPr>
        <p:spPr bwMode="auto">
          <a:xfrm>
            <a:off x="3175" y="0"/>
            <a:ext cx="2054225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4" tIns="45717" rIns="91434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400" b="1">
                <a:solidFill>
                  <a:srgbClr val="FFFF00"/>
                </a:solidFill>
                <a:latin typeface="Arial" panose="020B0604020202020204" pitchFamily="34" charset="0"/>
              </a:rPr>
              <a:t>Wunden</a:t>
            </a:r>
          </a:p>
        </p:txBody>
      </p:sp>
      <p:grpSp>
        <p:nvGrpSpPr>
          <p:cNvPr id="3" name="Gruppieren 2"/>
          <p:cNvGrpSpPr>
            <a:grpSpLocks/>
          </p:cNvGrpSpPr>
          <p:nvPr/>
        </p:nvGrpSpPr>
        <p:grpSpPr bwMode="auto">
          <a:xfrm>
            <a:off x="1260475" y="2347913"/>
            <a:ext cx="5470525" cy="1657350"/>
            <a:chOff x="1260698" y="2636912"/>
            <a:chExt cx="5470476" cy="1657077"/>
          </a:xfrm>
        </p:grpSpPr>
        <p:sp>
          <p:nvSpPr>
            <p:cNvPr id="6150" name="Rectangle 7"/>
            <p:cNvSpPr>
              <a:spLocks noChangeArrowheads="1"/>
            </p:cNvSpPr>
            <p:nvPr/>
          </p:nvSpPr>
          <p:spPr bwMode="auto">
            <a:xfrm>
              <a:off x="1260698" y="4005064"/>
              <a:ext cx="796702" cy="288925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DE" altLang="de-DE" sz="2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51" name="Rectangle 6"/>
            <p:cNvSpPr>
              <a:spLocks noChangeArrowheads="1"/>
            </p:cNvSpPr>
            <p:nvPr/>
          </p:nvSpPr>
          <p:spPr bwMode="auto">
            <a:xfrm>
              <a:off x="2843808" y="2636912"/>
              <a:ext cx="792088" cy="288925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DE" altLang="de-DE" sz="2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52" name="Rectangle 5"/>
            <p:cNvSpPr>
              <a:spLocks noChangeArrowheads="1"/>
            </p:cNvSpPr>
            <p:nvPr/>
          </p:nvSpPr>
          <p:spPr bwMode="auto">
            <a:xfrm>
              <a:off x="3995936" y="3500115"/>
              <a:ext cx="826917" cy="288925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DE" altLang="de-DE" sz="2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53" name="Rectangle 4"/>
            <p:cNvSpPr>
              <a:spLocks noChangeArrowheads="1"/>
            </p:cNvSpPr>
            <p:nvPr/>
          </p:nvSpPr>
          <p:spPr bwMode="auto">
            <a:xfrm>
              <a:off x="5940152" y="2924051"/>
              <a:ext cx="791022" cy="288925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DE" altLang="de-DE" sz="2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457200" y="1052513"/>
            <a:ext cx="8507413" cy="432117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de-DE" altLang="de-DE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Chronische Wunde = Wunde mit stark verzögerter oder fehlender Heilungstendenz</a:t>
            </a:r>
          </a:p>
          <a:p>
            <a:pPr>
              <a:lnSpc>
                <a:spcPct val="90000"/>
              </a:lnSpc>
              <a:spcBef>
                <a:spcPts val="1200"/>
              </a:spcBef>
              <a:defRPr/>
            </a:pPr>
            <a:r>
              <a:rPr lang="de-DE" altLang="de-DE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Häufige Arten:</a:t>
            </a:r>
          </a:p>
          <a:p>
            <a:pPr lvl="1">
              <a:lnSpc>
                <a:spcPct val="90000"/>
              </a:lnSpc>
              <a:defRPr/>
            </a:pPr>
            <a:r>
              <a:rPr lang="de-DE" altLang="de-DE" sz="18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Ulcus cruris </a:t>
            </a:r>
            <a:r>
              <a:rPr lang="de-DE" altLang="de-DE" sz="1800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venosum</a:t>
            </a:r>
            <a:r>
              <a:rPr lang="de-DE" altLang="de-DE" sz="18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= Wunde als Folge einer venösen Insuffizienz und somit Nährstoffmangel</a:t>
            </a:r>
          </a:p>
          <a:p>
            <a:pPr lvl="1">
              <a:lnSpc>
                <a:spcPct val="90000"/>
              </a:lnSpc>
              <a:defRPr/>
            </a:pPr>
            <a:r>
              <a:rPr lang="de-DE" altLang="de-DE" sz="18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Ulcus cruris </a:t>
            </a:r>
            <a:r>
              <a:rPr lang="de-DE" altLang="de-DE" sz="1800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arteriosum</a:t>
            </a:r>
            <a:r>
              <a:rPr lang="de-DE" altLang="de-DE" sz="18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= Wunde infolge einer Mangeldurchblutung</a:t>
            </a:r>
          </a:p>
          <a:p>
            <a:pPr lvl="1">
              <a:lnSpc>
                <a:spcPct val="90000"/>
              </a:lnSpc>
              <a:defRPr/>
            </a:pPr>
            <a:r>
              <a:rPr lang="de-DE" altLang="de-DE" sz="18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Diabetisches Fußsyndrom = Wunde infolge einer durch Diabetes und Neuropathie entstandenen Mangeldurchblutung</a:t>
            </a:r>
          </a:p>
          <a:p>
            <a:pPr lvl="1">
              <a:lnSpc>
                <a:spcPct val="90000"/>
              </a:lnSpc>
              <a:defRPr/>
            </a:pPr>
            <a:r>
              <a:rPr lang="de-DE" altLang="de-DE" sz="18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Dekubitus = Wunde infolge einer durch Druck entstandenen Mangeldurchblutung</a:t>
            </a:r>
          </a:p>
          <a:p>
            <a:pPr>
              <a:lnSpc>
                <a:spcPct val="90000"/>
              </a:lnSpc>
              <a:spcBef>
                <a:spcPts val="1200"/>
              </a:spcBef>
              <a:defRPr/>
            </a:pPr>
            <a:r>
              <a:rPr lang="de-DE" altLang="de-DE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Weitere Möglichkeiten:</a:t>
            </a:r>
          </a:p>
          <a:p>
            <a:pPr lvl="1">
              <a:lnSpc>
                <a:spcPct val="90000"/>
              </a:lnSpc>
              <a:defRPr/>
            </a:pPr>
            <a:r>
              <a:rPr lang="de-DE" altLang="de-DE" sz="18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Chronische Wundinfektionen</a:t>
            </a:r>
          </a:p>
          <a:p>
            <a:pPr lvl="1">
              <a:lnSpc>
                <a:spcPct val="90000"/>
              </a:lnSpc>
              <a:defRPr/>
            </a:pPr>
            <a:r>
              <a:rPr lang="de-DE" altLang="de-DE" sz="18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Exulzerierende Tumore</a:t>
            </a:r>
          </a:p>
          <a:p>
            <a:pPr lvl="1">
              <a:lnSpc>
                <a:spcPct val="90000"/>
              </a:lnSpc>
              <a:defRPr/>
            </a:pPr>
            <a:r>
              <a:rPr lang="de-DE" altLang="de-DE" sz="18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Artefakte</a:t>
            </a:r>
          </a:p>
          <a:p>
            <a:pPr>
              <a:lnSpc>
                <a:spcPct val="90000"/>
              </a:lnSpc>
              <a:defRPr/>
            </a:pPr>
            <a:endParaRPr lang="de-DE" altLang="de-DE" sz="2000" kern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90000"/>
              </a:lnSpc>
              <a:defRPr/>
            </a:pPr>
            <a:endParaRPr lang="de-DE" altLang="de-DE" sz="20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ChangeArrowheads="1"/>
          </p:cNvSpPr>
          <p:nvPr/>
        </p:nvSpPr>
        <p:spPr bwMode="auto">
          <a:xfrm>
            <a:off x="2057400" y="0"/>
            <a:ext cx="7086600" cy="6096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4" tIns="45717" rIns="91434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400" b="1">
                <a:latin typeface="Arial" panose="020B0604020202020204" pitchFamily="34" charset="0"/>
              </a:rPr>
              <a:t>Die Wunde als mikrobielle Besiedlungsfläche</a:t>
            </a:r>
          </a:p>
        </p:txBody>
      </p:sp>
      <p:sp>
        <p:nvSpPr>
          <p:cNvPr id="7171" name="Rectangle 12"/>
          <p:cNvSpPr>
            <a:spLocks noChangeArrowheads="1"/>
          </p:cNvSpPr>
          <p:nvPr/>
        </p:nvSpPr>
        <p:spPr bwMode="auto">
          <a:xfrm>
            <a:off x="3175" y="0"/>
            <a:ext cx="2054225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4" tIns="45717" rIns="91434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400" b="1">
                <a:solidFill>
                  <a:srgbClr val="FFFF00"/>
                </a:solidFill>
                <a:latin typeface="Arial" panose="020B0604020202020204" pitchFamily="34" charset="0"/>
              </a:rPr>
              <a:t>Wunden</a:t>
            </a: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468313" y="5013325"/>
            <a:ext cx="4608512" cy="334963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DE" altLang="de-DE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>
          <a:xfrm>
            <a:off x="457200" y="1052513"/>
            <a:ext cx="8686800" cy="410527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de-DE" altLang="de-DE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Wunden bieten Mikroorganismen (speziell Bakterien)</a:t>
            </a:r>
          </a:p>
          <a:p>
            <a:pPr lvl="1">
              <a:defRPr/>
            </a:pPr>
            <a:r>
              <a:rPr lang="de-DE" altLang="de-DE" sz="18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Wärme</a:t>
            </a:r>
          </a:p>
          <a:p>
            <a:pPr lvl="1">
              <a:defRPr/>
            </a:pPr>
            <a:r>
              <a:rPr lang="de-DE" altLang="de-DE" sz="18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Feuchtigkeit, Nährstoffe</a:t>
            </a:r>
          </a:p>
          <a:p>
            <a:pPr lvl="1">
              <a:defRPr/>
            </a:pPr>
            <a:r>
              <a:rPr lang="de-DE" altLang="de-DE" sz="18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Gute osmotische Bedingungen und weitgehend gleichbleibende Verhältnisse</a:t>
            </a:r>
          </a:p>
          <a:p>
            <a:pPr>
              <a:spcBef>
                <a:spcPts val="1200"/>
              </a:spcBef>
              <a:defRPr/>
            </a:pPr>
            <a:r>
              <a:rPr lang="de-DE" altLang="de-DE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Sie sind damit ideale Besiedelungsflächen </a:t>
            </a:r>
          </a:p>
          <a:p>
            <a:pPr>
              <a:spcBef>
                <a:spcPts val="1200"/>
              </a:spcBef>
              <a:defRPr/>
            </a:pPr>
            <a:r>
              <a:rPr lang="de-DE" altLang="de-DE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Bei einer ungehinderten, gesunden Wundheilung sorgt ein System gegenlenkender Maßnahmen dafür, dass diese Besiedelung keine schädigenden Ausmaße erreicht:</a:t>
            </a:r>
          </a:p>
          <a:p>
            <a:pPr lvl="1">
              <a:defRPr/>
            </a:pPr>
            <a:r>
              <a:rPr lang="de-DE" altLang="de-DE" sz="18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Ausschwemmung</a:t>
            </a:r>
          </a:p>
          <a:p>
            <a:pPr lvl="1">
              <a:defRPr/>
            </a:pPr>
            <a:r>
              <a:rPr lang="de-DE" altLang="de-DE" sz="1800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Makrophageninvasion</a:t>
            </a:r>
            <a:r>
              <a:rPr lang="de-DE" altLang="de-DE" sz="18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, Komplementsystem, </a:t>
            </a:r>
            <a:r>
              <a:rPr lang="de-DE" altLang="de-DE" sz="1800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Granulozytenpräsenz</a:t>
            </a:r>
            <a:endParaRPr lang="de-DE" altLang="de-DE" sz="1800" kern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  <a:defRPr/>
            </a:pPr>
            <a:r>
              <a:rPr lang="de-DE" altLang="de-DE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Wichtigste Bedingung: Durchblutung</a:t>
            </a:r>
            <a:endParaRPr lang="de-DE" altLang="de-DE" sz="20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ChangeArrowheads="1"/>
          </p:cNvSpPr>
          <p:nvPr/>
        </p:nvSpPr>
        <p:spPr bwMode="auto">
          <a:xfrm>
            <a:off x="2057400" y="0"/>
            <a:ext cx="7086600" cy="6096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4" tIns="45717" rIns="91434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400" b="1">
                <a:latin typeface="Arial" panose="020B0604020202020204" pitchFamily="34" charset="0"/>
                <a:cs typeface="Arial" panose="020B0604020202020204" pitchFamily="34" charset="0"/>
              </a:rPr>
              <a:t>Mögliche Folgen mikrobieller Besiedelungen</a:t>
            </a:r>
          </a:p>
        </p:txBody>
      </p:sp>
      <p:sp>
        <p:nvSpPr>
          <p:cNvPr id="8195" name="Rectangle 12"/>
          <p:cNvSpPr>
            <a:spLocks noChangeArrowheads="1"/>
          </p:cNvSpPr>
          <p:nvPr/>
        </p:nvSpPr>
        <p:spPr bwMode="auto">
          <a:xfrm>
            <a:off x="3175" y="0"/>
            <a:ext cx="2054225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4" tIns="45717" rIns="91434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400" b="1">
                <a:solidFill>
                  <a:srgbClr val="FFFF00"/>
                </a:solidFill>
                <a:latin typeface="Arial" panose="020B0604020202020204" pitchFamily="34" charset="0"/>
              </a:rPr>
              <a:t>Wunden</a:t>
            </a:r>
          </a:p>
        </p:txBody>
      </p:sp>
      <p:sp>
        <p:nvSpPr>
          <p:cNvPr id="8196" name="Rectangle 3"/>
          <p:cNvSpPr txBox="1">
            <a:spLocks noChangeArrowheads="1"/>
          </p:cNvSpPr>
          <p:nvPr/>
        </p:nvSpPr>
        <p:spPr bwMode="auto">
          <a:xfrm>
            <a:off x="457200" y="1052513"/>
            <a:ext cx="8686800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de-DE" altLang="de-DE" sz="2000">
                <a:latin typeface="Arial" panose="020B0604020202020204" pitchFamily="34" charset="0"/>
                <a:cs typeface="Arial" panose="020B0604020202020204" pitchFamily="34" charset="0"/>
              </a:rPr>
              <a:t>Jede chronische Wunden ist mikrobiell (bzw. bakteriell) besiedelt, wenngleich in unterschiedlicher Weise:</a:t>
            </a:r>
          </a:p>
          <a:p>
            <a:pPr lvl="1">
              <a:lnSpc>
                <a:spcPct val="90000"/>
              </a:lnSpc>
              <a:spcBef>
                <a:spcPts val="800"/>
              </a:spcBef>
            </a:pPr>
            <a:r>
              <a:rPr lang="de-DE" altLang="de-DE" sz="18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Kontamination</a:t>
            </a:r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 = auf der Wunde befinden sich Mikroorganismen, die sich (momentan) nicht vermehren.</a:t>
            </a:r>
          </a:p>
          <a:p>
            <a:pPr lvl="1">
              <a:lnSpc>
                <a:spcPct val="90000"/>
              </a:lnSpc>
              <a:spcBef>
                <a:spcPts val="800"/>
              </a:spcBef>
            </a:pPr>
            <a:r>
              <a:rPr lang="de-DE" altLang="de-DE" sz="18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Kolonisation</a:t>
            </a:r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 = auf der Wunde befinden sich aktiv vermehrende Mikroorganismen.</a:t>
            </a:r>
          </a:p>
          <a:p>
            <a:pPr lvl="1">
              <a:lnSpc>
                <a:spcPct val="90000"/>
              </a:lnSpc>
              <a:spcBef>
                <a:spcPts val="800"/>
              </a:spcBef>
            </a:pPr>
            <a:r>
              <a:rPr lang="de-DE" altLang="de-DE" sz="18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Biofilm</a:t>
            </a:r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 = die auf der Wunde befindlichen Mikroorganismen haben einen schützenden Schleim (Glycocalix) gebildet</a:t>
            </a:r>
            <a:endParaRPr lang="de-DE" altLang="de-DE" sz="180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90000"/>
              </a:lnSpc>
              <a:spcBef>
                <a:spcPts val="800"/>
              </a:spcBef>
            </a:pPr>
            <a:r>
              <a:rPr lang="de-DE" altLang="de-DE" sz="18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Kritische Kolonisation</a:t>
            </a:r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 = die auf der Wunde befindlichen Mikroorganismen behindern die Wundheilung (Infektionsgefahr)</a:t>
            </a:r>
          </a:p>
          <a:p>
            <a:pPr lvl="1">
              <a:lnSpc>
                <a:spcPct val="90000"/>
              </a:lnSpc>
              <a:spcBef>
                <a:spcPts val="800"/>
              </a:spcBef>
            </a:pPr>
            <a:r>
              <a:rPr lang="de-DE" altLang="de-DE" sz="18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Lokale Infektion</a:t>
            </a:r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 = die auf der Wunde befindlichen Mikroorganismen schädigen die Wunde und führen zu Entzündungszeichen (Rötung, Schwellung, Eiterbildung etc.)</a:t>
            </a:r>
          </a:p>
          <a:p>
            <a:pPr lvl="1">
              <a:lnSpc>
                <a:spcPct val="90000"/>
              </a:lnSpc>
              <a:spcBef>
                <a:spcPts val="800"/>
              </a:spcBef>
            </a:pPr>
            <a:r>
              <a:rPr lang="de-DE" altLang="de-DE" sz="18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Systemische Infektion</a:t>
            </a:r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 = bei Anschluss an das Blut- oder Lymphsystem droht eine Infektion des Gesamtorganismus.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6165850"/>
            <a:ext cx="9144000" cy="692150"/>
          </a:xfrm>
          <a:prstGeom prst="rect">
            <a:avLst/>
          </a:prstGeom>
          <a:solidFill>
            <a:srgbClr val="E6002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000">
                <a:solidFill>
                  <a:schemeClr val="bg1"/>
                </a:solidFill>
                <a:latin typeface="Arial" panose="020B0604020202020204" pitchFamily="34" charset="0"/>
              </a:rPr>
              <a:t>Unabhängig von Art und Zustand der Wunde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000">
                <a:solidFill>
                  <a:schemeClr val="bg1"/>
                </a:solidFill>
                <a:latin typeface="Arial" panose="020B0604020202020204" pitchFamily="34" charset="0"/>
              </a:rPr>
              <a:t>ist Wundsekret bzw. Exsudat immer als kontagiös zu betrachten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>
            <a:spLocks noChangeArrowheads="1"/>
          </p:cNvSpPr>
          <p:nvPr/>
        </p:nvSpPr>
        <p:spPr bwMode="auto">
          <a:xfrm>
            <a:off x="3132138" y="5572125"/>
            <a:ext cx="2952750" cy="3048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DE" altLang="de-DE" sz="1600">
              <a:latin typeface="Arial" panose="020B0604020202020204" pitchFamily="34" charset="0"/>
            </a:endParaRP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2057400" y="0"/>
            <a:ext cx="7086600" cy="6096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4" tIns="45717" rIns="91434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400" b="1">
                <a:latin typeface="Arial" panose="020B0604020202020204" pitchFamily="34" charset="0"/>
                <a:cs typeface="Arial" panose="020B0604020202020204" pitchFamily="34" charset="0"/>
              </a:rPr>
              <a:t>Erreger von Wundinfektionen</a:t>
            </a:r>
          </a:p>
        </p:txBody>
      </p:sp>
      <p:sp>
        <p:nvSpPr>
          <p:cNvPr id="9220" name="Rectangle 12"/>
          <p:cNvSpPr>
            <a:spLocks noChangeArrowheads="1"/>
          </p:cNvSpPr>
          <p:nvPr/>
        </p:nvSpPr>
        <p:spPr bwMode="auto">
          <a:xfrm>
            <a:off x="3175" y="0"/>
            <a:ext cx="2054225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4" tIns="45717" rIns="91434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400" b="1">
                <a:solidFill>
                  <a:srgbClr val="FFFF00"/>
                </a:solidFill>
                <a:latin typeface="Arial" panose="020B0604020202020204" pitchFamily="34" charset="0"/>
              </a:rPr>
              <a:t>Wunden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61963" y="1000125"/>
            <a:ext cx="2597150" cy="48768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800"/>
              </a:spcBef>
              <a:defRPr/>
            </a:pPr>
            <a:r>
              <a:rPr lang="de-DE" altLang="de-DE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Staphylokokken</a:t>
            </a:r>
          </a:p>
          <a:p>
            <a:pPr>
              <a:spcBef>
                <a:spcPts val="800"/>
              </a:spcBef>
              <a:defRPr/>
            </a:pPr>
            <a:r>
              <a:rPr lang="de-DE" altLang="de-DE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Streptokokken</a:t>
            </a:r>
          </a:p>
          <a:p>
            <a:pPr>
              <a:spcBef>
                <a:spcPts val="800"/>
              </a:spcBef>
              <a:defRPr/>
            </a:pPr>
            <a:r>
              <a:rPr lang="de-DE" altLang="de-DE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Enterokokken</a:t>
            </a:r>
          </a:p>
          <a:p>
            <a:pPr>
              <a:spcBef>
                <a:spcPts val="800"/>
              </a:spcBef>
              <a:defRPr/>
            </a:pPr>
            <a:r>
              <a:rPr lang="de-DE" altLang="de-DE" sz="2000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Colibakterien</a:t>
            </a:r>
            <a:endParaRPr lang="de-DE" altLang="de-DE" sz="2000" kern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800"/>
              </a:spcBef>
              <a:defRPr/>
            </a:pPr>
            <a:r>
              <a:rPr lang="de-DE" altLang="de-DE" sz="2000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Klebsiellen</a:t>
            </a:r>
            <a:endParaRPr lang="de-DE" altLang="de-DE" sz="2000" kern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800"/>
              </a:spcBef>
              <a:defRPr/>
            </a:pPr>
            <a:r>
              <a:rPr lang="de-DE" altLang="de-DE" sz="2000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Serratia</a:t>
            </a:r>
            <a:endParaRPr lang="de-DE" altLang="de-DE" sz="2000" kern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800"/>
              </a:spcBef>
              <a:defRPr/>
            </a:pPr>
            <a:r>
              <a:rPr lang="de-DE" altLang="de-DE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Proteus</a:t>
            </a:r>
          </a:p>
          <a:p>
            <a:pPr>
              <a:spcBef>
                <a:spcPts val="800"/>
              </a:spcBef>
              <a:defRPr/>
            </a:pPr>
            <a:r>
              <a:rPr lang="de-DE" altLang="de-DE" sz="2000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Morganellen</a:t>
            </a:r>
            <a:endParaRPr lang="de-DE" altLang="de-DE" sz="2000" kern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800"/>
              </a:spcBef>
              <a:defRPr/>
            </a:pPr>
            <a:r>
              <a:rPr lang="de-DE" altLang="de-DE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Pseudomonaden</a:t>
            </a:r>
          </a:p>
          <a:p>
            <a:pPr>
              <a:spcBef>
                <a:spcPts val="800"/>
              </a:spcBef>
              <a:defRPr/>
            </a:pPr>
            <a:r>
              <a:rPr lang="de-DE" altLang="de-DE" sz="2000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Clostridien</a:t>
            </a:r>
            <a:endParaRPr lang="de-DE" altLang="de-DE" sz="20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3132138" y="1000125"/>
            <a:ext cx="6011862" cy="48768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  <a:spcBef>
                <a:spcPts val="800"/>
              </a:spcBef>
              <a:defRPr/>
            </a:pPr>
            <a:r>
              <a:rPr lang="de-DE" altLang="de-DE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Zum weitaus größten Teil sind es fakultativ pathogene Bakterien.</a:t>
            </a:r>
          </a:p>
          <a:p>
            <a:pPr>
              <a:lnSpc>
                <a:spcPct val="90000"/>
              </a:lnSpc>
              <a:spcBef>
                <a:spcPts val="800"/>
              </a:spcBef>
              <a:defRPr/>
            </a:pPr>
            <a:r>
              <a:rPr lang="de-DE" altLang="de-DE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I.d.R. sind es eigene oder fremde Floranteile</a:t>
            </a:r>
            <a:br>
              <a:rPr lang="de-DE" altLang="de-DE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(Haut, Darm, Nasen-Rachenraum).</a:t>
            </a:r>
          </a:p>
          <a:p>
            <a:pPr>
              <a:lnSpc>
                <a:spcPct val="90000"/>
              </a:lnSpc>
              <a:spcBef>
                <a:spcPts val="800"/>
              </a:spcBef>
              <a:defRPr/>
            </a:pPr>
            <a:r>
              <a:rPr lang="de-DE" altLang="de-DE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Ein weiterer, geringerer Teil sind feuchtigkeitsliebende Umgebungskeime.</a:t>
            </a:r>
          </a:p>
          <a:p>
            <a:pPr>
              <a:lnSpc>
                <a:spcPct val="90000"/>
              </a:lnSpc>
              <a:spcBef>
                <a:spcPts val="800"/>
              </a:spcBef>
              <a:defRPr/>
            </a:pPr>
            <a:r>
              <a:rPr lang="de-DE" altLang="de-DE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Grundsätzlich Neigung zur Bildung von Antibiotikaresistenzen (MRSA / MRGN).</a:t>
            </a:r>
          </a:p>
          <a:p>
            <a:pPr>
              <a:lnSpc>
                <a:spcPct val="90000"/>
              </a:lnSpc>
              <a:spcBef>
                <a:spcPts val="800"/>
              </a:spcBef>
              <a:defRPr/>
            </a:pPr>
            <a:r>
              <a:rPr lang="de-DE" altLang="de-DE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Können sehr unterschiedliche Infektionen erzeugen (meist nosokomial).</a:t>
            </a:r>
          </a:p>
          <a:p>
            <a:pPr>
              <a:lnSpc>
                <a:spcPct val="90000"/>
              </a:lnSpc>
              <a:spcBef>
                <a:spcPts val="800"/>
              </a:spcBef>
              <a:defRPr/>
            </a:pPr>
            <a:r>
              <a:rPr lang="de-DE" altLang="de-DE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Wenn sich diese Erreger in einer chronischen</a:t>
            </a:r>
            <a:br>
              <a:rPr lang="de-DE" altLang="de-DE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Wunde befinden, ist das oft dauerhaft.</a:t>
            </a:r>
          </a:p>
          <a:p>
            <a:pPr>
              <a:lnSpc>
                <a:spcPct val="90000"/>
              </a:lnSpc>
              <a:spcBef>
                <a:spcPts val="800"/>
              </a:spcBef>
              <a:defRPr/>
            </a:pPr>
            <a:r>
              <a:rPr lang="de-DE" altLang="de-DE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In der belebten und unbelebten Umgebung lange überlebensfähig.</a:t>
            </a:r>
          </a:p>
          <a:p>
            <a:pPr>
              <a:lnSpc>
                <a:spcPct val="90000"/>
              </a:lnSpc>
              <a:spcBef>
                <a:spcPts val="800"/>
              </a:spcBef>
              <a:defRPr/>
            </a:pPr>
            <a:r>
              <a:rPr lang="de-DE" altLang="de-DE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Vielfältig übertragbar.</a:t>
            </a:r>
            <a:endParaRPr lang="de-DE" altLang="de-DE" sz="20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ChangeArrowheads="1"/>
          </p:cNvSpPr>
          <p:nvPr/>
        </p:nvSpPr>
        <p:spPr bwMode="auto">
          <a:xfrm>
            <a:off x="2057400" y="0"/>
            <a:ext cx="7086600" cy="6096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4" tIns="45717" rIns="91434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400" b="1">
                <a:latin typeface="Arial" panose="020B0604020202020204" pitchFamily="34" charset="0"/>
              </a:rPr>
              <a:t>Übertragungsmöglichkeiten bei chron. Wunden</a:t>
            </a:r>
          </a:p>
        </p:txBody>
      </p:sp>
      <p:sp>
        <p:nvSpPr>
          <p:cNvPr id="10243" name="Rectangle 12"/>
          <p:cNvSpPr>
            <a:spLocks noChangeArrowheads="1"/>
          </p:cNvSpPr>
          <p:nvPr/>
        </p:nvSpPr>
        <p:spPr bwMode="auto">
          <a:xfrm>
            <a:off x="3175" y="0"/>
            <a:ext cx="2054225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4" tIns="45717" rIns="91434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400" b="1">
                <a:solidFill>
                  <a:srgbClr val="FFFF00"/>
                </a:solidFill>
                <a:latin typeface="Arial" panose="020B0604020202020204" pitchFamily="34" charset="0"/>
              </a:rPr>
              <a:t>Wunden</a:t>
            </a:r>
          </a:p>
        </p:txBody>
      </p:sp>
      <p:sp>
        <p:nvSpPr>
          <p:cNvPr id="10244" name="Rectangle 3"/>
          <p:cNvSpPr txBox="1">
            <a:spLocks noChangeArrowheads="1"/>
          </p:cNvSpPr>
          <p:nvPr/>
        </p:nvSpPr>
        <p:spPr bwMode="auto">
          <a:xfrm>
            <a:off x="179388" y="1052513"/>
            <a:ext cx="8686800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de-DE" altLang="de-DE" sz="2000">
                <a:latin typeface="Arial" panose="020B0604020202020204" pitchFamily="34" charset="0"/>
                <a:cs typeface="Arial" panose="020B0604020202020204" pitchFamily="34" charset="0"/>
              </a:rPr>
              <a:t>Endogen (betr. körpereigene Erreger)</a:t>
            </a:r>
          </a:p>
          <a:p>
            <a:pPr lvl="1">
              <a:lnSpc>
                <a:spcPct val="80000"/>
              </a:lnSpc>
              <a:spcBef>
                <a:spcPts val="600"/>
              </a:spcBef>
            </a:pPr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Wunde in Nähe des Perianalbereiches</a:t>
            </a:r>
          </a:p>
          <a:p>
            <a:pPr lvl="1">
              <a:lnSpc>
                <a:spcPct val="80000"/>
              </a:lnSpc>
              <a:spcBef>
                <a:spcPts val="600"/>
              </a:spcBef>
            </a:pPr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Urin- bzw. Stuhlinkontinenz</a:t>
            </a:r>
          </a:p>
          <a:p>
            <a:pPr lvl="1">
              <a:lnSpc>
                <a:spcPct val="80000"/>
              </a:lnSpc>
              <a:spcBef>
                <a:spcPts val="600"/>
              </a:spcBef>
            </a:pPr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Artefakte („Rumpulen“)</a:t>
            </a:r>
          </a:p>
          <a:p>
            <a:pPr lvl="1">
              <a:lnSpc>
                <a:spcPct val="80000"/>
              </a:lnSpc>
              <a:spcBef>
                <a:spcPts val="600"/>
              </a:spcBef>
            </a:pPr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Selten: hämatogene bzw. lymphogene Ver-</a:t>
            </a:r>
            <a:b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schleppung von bestehenden Infektionsherden</a:t>
            </a:r>
          </a:p>
          <a:p>
            <a:pPr lvl="1">
              <a:lnSpc>
                <a:spcPct val="80000"/>
              </a:lnSpc>
              <a:spcBef>
                <a:spcPts val="600"/>
              </a:spcBef>
            </a:pPr>
            <a:r>
              <a:rPr lang="de-DE" altLang="de-DE" sz="18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Einflussnahme</a:t>
            </a:r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 durch individuelle Zusammen-</a:t>
            </a:r>
            <a:b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setzung der Hautflora, bestehende Erkrankungen,</a:t>
            </a:r>
            <a:b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infektionsfördernde Medikamente (z.B. Cortison).</a:t>
            </a:r>
          </a:p>
          <a:p>
            <a:pPr>
              <a:lnSpc>
                <a:spcPct val="80000"/>
              </a:lnSpc>
              <a:spcBef>
                <a:spcPts val="1200"/>
              </a:spcBef>
            </a:pPr>
            <a:r>
              <a:rPr lang="de-DE" altLang="de-DE" sz="2000">
                <a:latin typeface="Arial" panose="020B0604020202020204" pitchFamily="34" charset="0"/>
                <a:cs typeface="Arial" panose="020B0604020202020204" pitchFamily="34" charset="0"/>
              </a:rPr>
              <a:t>Exogen (betr. körperfremde Erreger)</a:t>
            </a:r>
          </a:p>
          <a:p>
            <a:pPr lvl="1">
              <a:lnSpc>
                <a:spcPct val="80000"/>
              </a:lnSpc>
              <a:spcBef>
                <a:spcPts val="600"/>
              </a:spcBef>
            </a:pPr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Unterschiedliche Florabestandteile über Hände</a:t>
            </a:r>
            <a:b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des Personals</a:t>
            </a:r>
          </a:p>
          <a:p>
            <a:pPr lvl="1">
              <a:lnSpc>
                <a:spcPct val="80000"/>
              </a:lnSpc>
              <a:spcBef>
                <a:spcPts val="600"/>
              </a:spcBef>
            </a:pPr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Nasen-Rachenflora des Personals durch</a:t>
            </a:r>
            <a:b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Sprechen, Husten etc.  </a:t>
            </a:r>
          </a:p>
          <a:p>
            <a:pPr lvl="1">
              <a:lnSpc>
                <a:spcPct val="80000"/>
              </a:lnSpc>
              <a:spcBef>
                <a:spcPts val="600"/>
              </a:spcBef>
            </a:pPr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Keimbelastete Spüllösungen bzw. Medikamente</a:t>
            </a:r>
          </a:p>
          <a:p>
            <a:pPr lvl="1">
              <a:lnSpc>
                <a:spcPct val="80000"/>
              </a:lnSpc>
              <a:spcBef>
                <a:spcPts val="600"/>
              </a:spcBef>
            </a:pPr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Keimbelastete Verbandmaterialien &amp; Instrumente</a:t>
            </a:r>
          </a:p>
          <a:p>
            <a:pPr lvl="1">
              <a:lnSpc>
                <a:spcPct val="80000"/>
              </a:lnSpc>
              <a:spcBef>
                <a:spcPts val="600"/>
              </a:spcBef>
            </a:pPr>
            <a:r>
              <a:rPr lang="de-DE" altLang="de-DE" sz="18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Einflussnahme</a:t>
            </a:r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 durch keimbelastete Umgebung</a:t>
            </a:r>
            <a:b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(Flächen, Kleidung, Utensilien, Abfälle etc.).</a:t>
            </a:r>
          </a:p>
          <a:p>
            <a:pPr lvl="1">
              <a:lnSpc>
                <a:spcPct val="80000"/>
              </a:lnSpc>
              <a:spcBef>
                <a:spcPts val="600"/>
              </a:spcBef>
            </a:pPr>
            <a:endParaRPr lang="de-DE" altLang="de-DE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601663" y="6092825"/>
            <a:ext cx="5276850" cy="641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1800">
                <a:solidFill>
                  <a:srgbClr val="E60029"/>
                </a:solidFill>
                <a:latin typeface="Arial" panose="020B0604020202020204" pitchFamily="34" charset="0"/>
              </a:rPr>
              <a:t>+ Möglichkeit selbst zum Keimträger zu werden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de-DE" sz="1800">
                <a:solidFill>
                  <a:srgbClr val="E60029"/>
                </a:solidFill>
                <a:latin typeface="Arial" panose="020B0604020202020204" pitchFamily="34" charset="0"/>
              </a:rPr>
              <a:t>und die Erreger in die Umgebung zu verschleppen</a:t>
            </a:r>
          </a:p>
        </p:txBody>
      </p:sp>
      <p:grpSp>
        <p:nvGrpSpPr>
          <p:cNvPr id="2" name="Gruppieren 1"/>
          <p:cNvGrpSpPr>
            <a:grpSpLocks/>
          </p:cNvGrpSpPr>
          <p:nvPr/>
        </p:nvGrpSpPr>
        <p:grpSpPr bwMode="auto">
          <a:xfrm>
            <a:off x="6227763" y="1268413"/>
            <a:ext cx="2763837" cy="5229225"/>
            <a:chOff x="6227763" y="1268760"/>
            <a:chExt cx="2763837" cy="5229225"/>
          </a:xfrm>
        </p:grpSpPr>
        <p:sp>
          <p:nvSpPr>
            <p:cNvPr id="10247" name="AutoShape 4"/>
            <p:cNvSpPr>
              <a:spLocks/>
            </p:cNvSpPr>
            <p:nvPr/>
          </p:nvSpPr>
          <p:spPr bwMode="auto">
            <a:xfrm>
              <a:off x="6227763" y="1268760"/>
              <a:ext cx="576263" cy="2305050"/>
            </a:xfrm>
            <a:prstGeom prst="rightBrace">
              <a:avLst>
                <a:gd name="adj1" fmla="val 33333"/>
                <a:gd name="adj2" fmla="val 50000"/>
              </a:avLst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DE" altLang="de-DE" sz="1600">
                <a:latin typeface="Arial" panose="020B0604020202020204" pitchFamily="34" charset="0"/>
              </a:endParaRPr>
            </a:p>
          </p:txBody>
        </p:sp>
        <p:sp>
          <p:nvSpPr>
            <p:cNvPr id="10248" name="Text Box 6"/>
            <p:cNvSpPr txBox="1">
              <a:spLocks noChangeArrowheads="1"/>
            </p:cNvSpPr>
            <p:nvPr/>
          </p:nvSpPr>
          <p:spPr bwMode="auto">
            <a:xfrm>
              <a:off x="6804026" y="1844824"/>
              <a:ext cx="2074863" cy="1311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DE" altLang="de-DE" sz="1600">
                  <a:latin typeface="Arial" panose="020B0604020202020204" pitchFamily="34" charset="0"/>
                </a:rPr>
                <a:t>Durch Hygiene-</a:t>
              </a:r>
              <a:br>
                <a:rPr lang="de-DE" altLang="de-DE" sz="1600">
                  <a:latin typeface="Arial" panose="020B0604020202020204" pitchFamily="34" charset="0"/>
                </a:rPr>
              </a:br>
              <a:r>
                <a:rPr lang="de-DE" altLang="de-DE" sz="1600">
                  <a:latin typeface="Arial" panose="020B0604020202020204" pitchFamily="34" charset="0"/>
                </a:rPr>
                <a:t>maßnahmen</a:t>
              </a:r>
              <a:br>
                <a:rPr lang="de-DE" altLang="de-DE" sz="1600">
                  <a:latin typeface="Arial" panose="020B0604020202020204" pitchFamily="34" charset="0"/>
                </a:rPr>
              </a:br>
              <a:r>
                <a:rPr lang="de-DE" altLang="de-DE" sz="1600">
                  <a:latin typeface="Arial" panose="020B0604020202020204" pitchFamily="34" charset="0"/>
                </a:rPr>
                <a:t>gering oder nicht</a:t>
              </a:r>
              <a:br>
                <a:rPr lang="de-DE" altLang="de-DE" sz="1600">
                  <a:latin typeface="Arial" panose="020B0604020202020204" pitchFamily="34" charset="0"/>
                </a:rPr>
              </a:br>
              <a:r>
                <a:rPr lang="de-DE" altLang="de-DE" sz="1600">
                  <a:latin typeface="Arial" panose="020B0604020202020204" pitchFamily="34" charset="0"/>
                </a:rPr>
                <a:t>beeinflussbar.</a:t>
              </a:r>
            </a:p>
          </p:txBody>
        </p:sp>
        <p:sp>
          <p:nvSpPr>
            <p:cNvPr id="10249" name="AutoShape 5"/>
            <p:cNvSpPr>
              <a:spLocks/>
            </p:cNvSpPr>
            <p:nvPr/>
          </p:nvSpPr>
          <p:spPr bwMode="auto">
            <a:xfrm>
              <a:off x="6227763" y="3643660"/>
              <a:ext cx="576262" cy="2854325"/>
            </a:xfrm>
            <a:prstGeom prst="rightBrace">
              <a:avLst>
                <a:gd name="adj1" fmla="val 41276"/>
                <a:gd name="adj2" fmla="val 50000"/>
              </a:avLst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DE" altLang="de-DE" sz="1600">
                <a:latin typeface="Arial" panose="020B0604020202020204" pitchFamily="34" charset="0"/>
              </a:endParaRPr>
            </a:p>
          </p:txBody>
        </p:sp>
        <p:sp>
          <p:nvSpPr>
            <p:cNvPr id="10250" name="Text Box 7"/>
            <p:cNvSpPr txBox="1">
              <a:spLocks noChangeArrowheads="1"/>
            </p:cNvSpPr>
            <p:nvPr/>
          </p:nvSpPr>
          <p:spPr bwMode="auto">
            <a:xfrm>
              <a:off x="6804025" y="4582765"/>
              <a:ext cx="2187575" cy="1006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DE" altLang="de-DE" sz="1600">
                  <a:latin typeface="Arial" panose="020B0604020202020204" pitchFamily="34" charset="0"/>
                </a:rPr>
                <a:t>Durch Hygiene-</a:t>
              </a:r>
              <a:br>
                <a:rPr lang="de-DE" altLang="de-DE" sz="1600">
                  <a:latin typeface="Arial" panose="020B0604020202020204" pitchFamily="34" charset="0"/>
                </a:rPr>
              </a:br>
              <a:r>
                <a:rPr lang="de-DE" altLang="de-DE" sz="1600">
                  <a:latin typeface="Arial" panose="020B0604020202020204" pitchFamily="34" charset="0"/>
                </a:rPr>
                <a:t>maßnahmen</a:t>
              </a:r>
              <a:br>
                <a:rPr lang="de-DE" altLang="de-DE" sz="1600">
                  <a:latin typeface="Arial" panose="020B0604020202020204" pitchFamily="34" charset="0"/>
                </a:rPr>
              </a:br>
              <a:r>
                <a:rPr lang="de-DE" altLang="de-DE" sz="1600">
                  <a:latin typeface="Arial" panose="020B0604020202020204" pitchFamily="34" charset="0"/>
                </a:rPr>
                <a:t>gut beeinflussbar.</a:t>
              </a:r>
            </a:p>
          </p:txBody>
        </p:sp>
      </p:grp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ChangeArrowheads="1"/>
          </p:cNvSpPr>
          <p:nvPr/>
        </p:nvSpPr>
        <p:spPr bwMode="auto">
          <a:xfrm>
            <a:off x="2057400" y="0"/>
            <a:ext cx="7086600" cy="6096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4" tIns="45717" rIns="91434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400" b="1">
                <a:latin typeface="Arial" panose="020B0604020202020204" pitchFamily="34" charset="0"/>
              </a:rPr>
              <a:t>Hygieneziele bei der Versorgung von Wunden</a:t>
            </a:r>
          </a:p>
        </p:txBody>
      </p:sp>
      <p:sp>
        <p:nvSpPr>
          <p:cNvPr id="11267" name="Rectangle 12"/>
          <p:cNvSpPr>
            <a:spLocks noChangeArrowheads="1"/>
          </p:cNvSpPr>
          <p:nvPr/>
        </p:nvSpPr>
        <p:spPr bwMode="auto">
          <a:xfrm>
            <a:off x="3175" y="0"/>
            <a:ext cx="2054225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4" tIns="45717" rIns="91434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400" b="1">
                <a:solidFill>
                  <a:srgbClr val="FFFF00"/>
                </a:solidFill>
                <a:latin typeface="Arial" panose="020B0604020202020204" pitchFamily="34" charset="0"/>
              </a:rPr>
              <a:t>Wunden</a:t>
            </a:r>
          </a:p>
        </p:txBody>
      </p:sp>
      <p:sp>
        <p:nvSpPr>
          <p:cNvPr id="11268" name="Rectangle 3"/>
          <p:cNvSpPr txBox="1">
            <a:spLocks noChangeArrowheads="1"/>
          </p:cNvSpPr>
          <p:nvPr/>
        </p:nvSpPr>
        <p:spPr bwMode="auto">
          <a:xfrm>
            <a:off x="539750" y="1052513"/>
            <a:ext cx="8326438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1200"/>
              </a:spcBef>
            </a:pPr>
            <a:r>
              <a:rPr lang="de-DE" altLang="de-DE" sz="2000">
                <a:latin typeface="Arial" panose="020B0604020202020204" pitchFamily="34" charset="0"/>
                <a:cs typeface="Arial" panose="020B0604020202020204" pitchFamily="34" charset="0"/>
              </a:rPr>
              <a:t>Minimierung endogener Übertragungen</a:t>
            </a:r>
          </a:p>
          <a:p>
            <a:pPr>
              <a:spcBef>
                <a:spcPts val="1200"/>
              </a:spcBef>
            </a:pPr>
            <a:r>
              <a:rPr lang="de-DE" altLang="de-DE" sz="2000">
                <a:latin typeface="Arial" panose="020B0604020202020204" pitchFamily="34" charset="0"/>
                <a:cs typeface="Arial" panose="020B0604020202020204" pitchFamily="34" charset="0"/>
              </a:rPr>
              <a:t>Unterbindung von Keimübertragungen durch Hände des Personals auf die Wunde.</a:t>
            </a:r>
          </a:p>
          <a:p>
            <a:pPr>
              <a:spcBef>
                <a:spcPts val="1200"/>
              </a:spcBef>
            </a:pPr>
            <a:r>
              <a:rPr lang="de-DE" altLang="de-DE" sz="2000">
                <a:latin typeface="Arial" panose="020B0604020202020204" pitchFamily="34" charset="0"/>
                <a:cs typeface="Arial" panose="020B0604020202020204" pitchFamily="34" charset="0"/>
              </a:rPr>
              <a:t>Unterbindung von Übertritt der Nasen-Rachenflora des Personals auf die Wunde.</a:t>
            </a:r>
          </a:p>
          <a:p>
            <a:pPr>
              <a:spcBef>
                <a:spcPts val="1200"/>
              </a:spcBef>
            </a:pPr>
            <a:r>
              <a:rPr lang="de-DE" altLang="de-DE" sz="2000">
                <a:latin typeface="Arial" panose="020B0604020202020204" pitchFamily="34" charset="0"/>
                <a:cs typeface="Arial" panose="020B0604020202020204" pitchFamily="34" charset="0"/>
              </a:rPr>
              <a:t>Unterbindung von umgebungsbezogenen Übertragungen.</a:t>
            </a:r>
          </a:p>
          <a:p>
            <a:pPr>
              <a:spcBef>
                <a:spcPts val="1200"/>
              </a:spcBef>
            </a:pPr>
            <a:r>
              <a:rPr lang="de-DE" altLang="de-DE" sz="2000">
                <a:latin typeface="Arial" panose="020B0604020202020204" pitchFamily="34" charset="0"/>
                <a:cs typeface="Arial" panose="020B0604020202020204" pitchFamily="34" charset="0"/>
              </a:rPr>
              <a:t>Sterilität aller mit der Wunde in Berührung kommenden Gegenstände, Materialien oder Substanzen.</a:t>
            </a:r>
          </a:p>
          <a:p>
            <a:pPr>
              <a:spcBef>
                <a:spcPts val="1200"/>
              </a:spcBef>
            </a:pPr>
            <a:r>
              <a:rPr lang="de-DE" altLang="de-DE" sz="2000">
                <a:latin typeface="Arial" panose="020B0604020202020204" pitchFamily="34" charset="0"/>
                <a:cs typeface="Arial" panose="020B0604020202020204" pitchFamily="34" charset="0"/>
              </a:rPr>
              <a:t>Schutz des Personals vor Keimbelastungen.</a:t>
            </a:r>
          </a:p>
          <a:p>
            <a:pPr>
              <a:spcBef>
                <a:spcPts val="1200"/>
              </a:spcBef>
            </a:pPr>
            <a:r>
              <a:rPr lang="de-DE" altLang="de-DE" sz="2000">
                <a:latin typeface="Arial" panose="020B0604020202020204" pitchFamily="34" charset="0"/>
                <a:cs typeface="Arial" panose="020B0604020202020204" pitchFamily="34" charset="0"/>
              </a:rPr>
              <a:t>Schutz der Umgebung vor Keimbelastungen</a:t>
            </a:r>
            <a:r>
              <a:rPr lang="de-DE" altLang="de-DE" sz="2000"/>
              <a:t>.</a:t>
            </a:r>
          </a:p>
          <a:p>
            <a:pPr lvl="1">
              <a:lnSpc>
                <a:spcPct val="80000"/>
              </a:lnSpc>
              <a:spcBef>
                <a:spcPts val="1200"/>
              </a:spcBef>
            </a:pPr>
            <a:endParaRPr lang="de-DE" altLang="de-DE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ChangeArrowheads="1"/>
          </p:cNvSpPr>
          <p:nvPr/>
        </p:nvSpPr>
        <p:spPr bwMode="auto">
          <a:xfrm>
            <a:off x="2057400" y="0"/>
            <a:ext cx="7086600" cy="6096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4" tIns="45717" rIns="91434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400" b="1">
                <a:latin typeface="Arial" panose="020B0604020202020204" pitchFamily="34" charset="0"/>
              </a:rPr>
              <a:t>Regelwerke zum Thema „Hygiene und Wunden“</a:t>
            </a:r>
          </a:p>
        </p:txBody>
      </p:sp>
      <p:sp>
        <p:nvSpPr>
          <p:cNvPr id="12291" name="Rectangle 12"/>
          <p:cNvSpPr>
            <a:spLocks noChangeArrowheads="1"/>
          </p:cNvSpPr>
          <p:nvPr/>
        </p:nvSpPr>
        <p:spPr bwMode="auto">
          <a:xfrm>
            <a:off x="3175" y="0"/>
            <a:ext cx="2054225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4" tIns="45717" rIns="91434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400" b="1">
                <a:solidFill>
                  <a:srgbClr val="FFFF00"/>
                </a:solidFill>
                <a:latin typeface="Arial" panose="020B0604020202020204" pitchFamily="34" charset="0"/>
              </a:rPr>
              <a:t>Wunden</a:t>
            </a:r>
          </a:p>
        </p:txBody>
      </p:sp>
      <p:sp>
        <p:nvSpPr>
          <p:cNvPr id="12292" name="Rectangle 3"/>
          <p:cNvSpPr txBox="1">
            <a:spLocks noChangeArrowheads="1"/>
          </p:cNvSpPr>
          <p:nvPr/>
        </p:nvSpPr>
        <p:spPr bwMode="auto">
          <a:xfrm>
            <a:off x="539750" y="1052513"/>
            <a:ext cx="8326438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DE" altLang="de-DE" sz="2000">
                <a:latin typeface="Arial" panose="020B0604020202020204" pitchFamily="34" charset="0"/>
                <a:cs typeface="Arial" panose="020B0604020202020204" pitchFamily="34" charset="0"/>
              </a:rPr>
              <a:t>KRINKO:</a:t>
            </a:r>
          </a:p>
          <a:p>
            <a:pPr lvl="1"/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„Infektionsprävention in Heimen“ (2005) / Kap. 6.4</a:t>
            </a:r>
          </a:p>
          <a:p>
            <a:pPr lvl="1"/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„Empfehlungen zur Händehygiene“ (1999)</a:t>
            </a:r>
          </a:p>
          <a:p>
            <a:pPr lvl="1"/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„Prävention postoperativer Wundinfektionen im Operationsgebiet“ (2007) / Kap. 4.2</a:t>
            </a:r>
          </a:p>
          <a:p>
            <a:pPr>
              <a:spcBef>
                <a:spcPts val="1200"/>
              </a:spcBef>
            </a:pPr>
            <a:r>
              <a:rPr lang="de-DE" altLang="de-DE" sz="2000">
                <a:latin typeface="Arial" panose="020B0604020202020204" pitchFamily="34" charset="0"/>
                <a:cs typeface="Arial" panose="020B0604020202020204" pitchFamily="34" charset="0"/>
              </a:rPr>
              <a:t>AWMF:</a:t>
            </a:r>
          </a:p>
          <a:p>
            <a:pPr lvl="1"/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„Hygienische Anforderungen an das postoperative Wundmanagement“ (2004)</a:t>
            </a:r>
          </a:p>
          <a:p>
            <a:pPr>
              <a:spcBef>
                <a:spcPts val="1200"/>
              </a:spcBef>
            </a:pPr>
            <a:r>
              <a:rPr lang="de-DE" altLang="de-DE" sz="2000">
                <a:latin typeface="Arial" panose="020B0604020202020204" pitchFamily="34" charset="0"/>
                <a:cs typeface="Arial" panose="020B0604020202020204" pitchFamily="34" charset="0"/>
              </a:rPr>
              <a:t>Aktion Saubere Hände:</a:t>
            </a:r>
          </a:p>
          <a:p>
            <a:pPr lvl="1"/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Empfehlungen zur Händehygiene für ambulante und stationäre Pflegeeinrichtungen bzw. -dienste.</a:t>
            </a:r>
          </a:p>
          <a:p>
            <a:pPr>
              <a:spcBef>
                <a:spcPts val="1200"/>
              </a:spcBef>
            </a:pPr>
            <a:r>
              <a:rPr lang="de-DE" altLang="de-DE" sz="2000">
                <a:latin typeface="Arial" panose="020B0604020202020204" pitchFamily="34" charset="0"/>
                <a:cs typeface="Arial" panose="020B0604020202020204" pitchFamily="34" charset="0"/>
              </a:rPr>
              <a:t>TRBA250 „Biologische Arbeitsstoffe im Gesundheitswesen und in der Wohlfahrtspflege“  (2003)</a:t>
            </a:r>
          </a:p>
          <a:p>
            <a:pPr lvl="1">
              <a:lnSpc>
                <a:spcPct val="80000"/>
              </a:lnSpc>
              <a:spcBef>
                <a:spcPts val="600"/>
              </a:spcBef>
            </a:pPr>
            <a:endParaRPr lang="de-DE" altLang="de-DE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ChangeArrowheads="1"/>
          </p:cNvSpPr>
          <p:nvPr/>
        </p:nvSpPr>
        <p:spPr bwMode="auto">
          <a:xfrm>
            <a:off x="2057400" y="0"/>
            <a:ext cx="7086600" cy="6096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4" tIns="45717" rIns="91434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400" b="1">
                <a:latin typeface="Arial" panose="020B0604020202020204" pitchFamily="34" charset="0"/>
              </a:rPr>
              <a:t>Organisatorische Maßnahmen</a:t>
            </a:r>
          </a:p>
        </p:txBody>
      </p:sp>
      <p:sp>
        <p:nvSpPr>
          <p:cNvPr id="13315" name="Rectangle 12"/>
          <p:cNvSpPr>
            <a:spLocks noChangeArrowheads="1"/>
          </p:cNvSpPr>
          <p:nvPr/>
        </p:nvSpPr>
        <p:spPr bwMode="auto">
          <a:xfrm>
            <a:off x="3175" y="0"/>
            <a:ext cx="2054225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4" tIns="45717" rIns="91434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400" b="1">
                <a:solidFill>
                  <a:srgbClr val="FFFF00"/>
                </a:solidFill>
                <a:latin typeface="Arial" panose="020B0604020202020204" pitchFamily="34" charset="0"/>
              </a:rPr>
              <a:t>Wunden</a:t>
            </a:r>
          </a:p>
        </p:txBody>
      </p:sp>
      <p:sp>
        <p:nvSpPr>
          <p:cNvPr id="13316" name="Rectangle 3"/>
          <p:cNvSpPr txBox="1">
            <a:spLocks noChangeArrowheads="1"/>
          </p:cNvSpPr>
          <p:nvPr/>
        </p:nvSpPr>
        <p:spPr bwMode="auto">
          <a:xfrm>
            <a:off x="179388" y="1052513"/>
            <a:ext cx="4897437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de-DE" altLang="de-DE" sz="2000">
                <a:latin typeface="Arial" panose="020B0604020202020204" pitchFamily="34" charset="0"/>
                <a:cs typeface="Arial" panose="020B0604020202020204" pitchFamily="34" charset="0"/>
              </a:rPr>
              <a:t>Betriebsanweisung gemäß TRBA 250</a:t>
            </a:r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de-DE" altLang="de-DE" sz="2000">
                <a:latin typeface="Arial" panose="020B0604020202020204" pitchFamily="34" charset="0"/>
                <a:cs typeface="Arial" panose="020B0604020202020204" pitchFamily="34" charset="0"/>
              </a:rPr>
              <a:t>Hygieneplan soll auf Verbandswechsel und weiteren Umgang mit Wunden Bezug nehmen.</a:t>
            </a:r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de-DE" altLang="de-DE" sz="2000">
                <a:latin typeface="Arial" panose="020B0604020202020204" pitchFamily="34" charset="0"/>
                <a:cs typeface="Arial" panose="020B0604020202020204" pitchFamily="34" charset="0"/>
              </a:rPr>
              <a:t>Verfügbarkeit von Händedesinfektions-mitteln, ggf. Flächendesinfektions-mitteln und Schutzausrüstung ist zu gewährleisten</a:t>
            </a:r>
          </a:p>
          <a:p>
            <a:pPr>
              <a:lnSpc>
                <a:spcPct val="90000"/>
              </a:lnSpc>
              <a:spcBef>
                <a:spcPts val="1200"/>
              </a:spcBef>
              <a:spcAft>
                <a:spcPts val="263"/>
              </a:spcAft>
            </a:pPr>
            <a:r>
              <a:rPr lang="de-DE" altLang="de-DE" sz="2000">
                <a:latin typeface="Arial" panose="020B0604020202020204" pitchFamily="34" charset="0"/>
                <a:cs typeface="Arial" panose="020B0604020202020204" pitchFamily="34" charset="0"/>
              </a:rPr>
              <a:t>Wenn mehrere Verbände durchzu-führen sind: Erst primär heilende „aseptische“ Wunden, dann sekundär heilende, nichtinfizierte Wunden und zum Schluss sekundär heilende, infizierte  bzw. mit multiresistenten Erregern kolonisierte Wunden verbinden.</a:t>
            </a:r>
          </a:p>
          <a:p>
            <a:pPr lvl="1">
              <a:lnSpc>
                <a:spcPct val="80000"/>
              </a:lnSpc>
              <a:spcBef>
                <a:spcPts val="1200"/>
              </a:spcBef>
            </a:pPr>
            <a:endParaRPr lang="de-DE" altLang="de-DE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317" name="Objekt 1"/>
          <p:cNvGraphicFramePr>
            <a:graphicFrameLocks noChangeAspect="1"/>
          </p:cNvGraphicFramePr>
          <p:nvPr/>
        </p:nvGraphicFramePr>
        <p:xfrm>
          <a:off x="5724525" y="1144588"/>
          <a:ext cx="3241675" cy="487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8" name="Photo Editor Photo" r:id="rId4" imgW="6857143" imgH="8802329" progId="MSPhotoEd.3">
                  <p:embed/>
                </p:oleObj>
              </mc:Choice>
              <mc:Fallback>
                <p:oleObj name="Photo Editor Photo" r:id="rId4" imgW="6857143" imgH="8802329" progId="MSPhotoEd.3">
                  <p:embed/>
                  <p:pic>
                    <p:nvPicPr>
                      <p:cNvPr id="0" name="Objek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525" y="1144588"/>
                        <a:ext cx="3241675" cy="487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ChangeArrowheads="1"/>
          </p:cNvSpPr>
          <p:nvPr/>
        </p:nvSpPr>
        <p:spPr bwMode="auto">
          <a:xfrm>
            <a:off x="2057400" y="0"/>
            <a:ext cx="7086600" cy="6096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4" tIns="45717" rIns="91434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400" b="1">
                <a:latin typeface="Arial" panose="020B0604020202020204" pitchFamily="34" charset="0"/>
              </a:rPr>
              <a:t>Minimierung endogener Übertragungen</a:t>
            </a:r>
          </a:p>
        </p:txBody>
      </p:sp>
      <p:sp>
        <p:nvSpPr>
          <p:cNvPr id="14339" name="Rectangle 12"/>
          <p:cNvSpPr>
            <a:spLocks noChangeArrowheads="1"/>
          </p:cNvSpPr>
          <p:nvPr/>
        </p:nvSpPr>
        <p:spPr bwMode="auto">
          <a:xfrm>
            <a:off x="3175" y="0"/>
            <a:ext cx="2054225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4" tIns="45717" rIns="91434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400" b="1">
                <a:solidFill>
                  <a:srgbClr val="FFFF00"/>
                </a:solidFill>
                <a:latin typeface="Arial" panose="020B0604020202020204" pitchFamily="34" charset="0"/>
              </a:rPr>
              <a:t>Wunden</a:t>
            </a:r>
          </a:p>
        </p:txBody>
      </p:sp>
      <p:sp>
        <p:nvSpPr>
          <p:cNvPr id="14340" name="Rectangle 3"/>
          <p:cNvSpPr txBox="1">
            <a:spLocks noChangeArrowheads="1"/>
          </p:cNvSpPr>
          <p:nvPr/>
        </p:nvSpPr>
        <p:spPr bwMode="auto">
          <a:xfrm>
            <a:off x="539750" y="1052513"/>
            <a:ext cx="8326438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DE" altLang="de-DE" sz="2000">
                <a:latin typeface="Arial" panose="020B0604020202020204" pitchFamily="34" charset="0"/>
                <a:cs typeface="Arial" panose="020B0604020202020204" pitchFamily="34" charset="0"/>
              </a:rPr>
              <a:t>Dekontamination der Wundumgebung </a:t>
            </a:r>
          </a:p>
          <a:p>
            <a:pPr lvl="1"/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bei „sauberen“ Wunden bzw. primär heilenden Wunden von Innen nach Außen (um die Wunde zu schützen)</a:t>
            </a:r>
          </a:p>
          <a:p>
            <a:pPr lvl="1"/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bei „septischen“ bzw. sekundär heilenden Wunden Wunden von Außen nach Innen (um die Keime nicht in die Wundperipherie zu verschleppen.</a:t>
            </a:r>
          </a:p>
          <a:p>
            <a:pPr>
              <a:spcBef>
                <a:spcPts val="1200"/>
              </a:spcBef>
            </a:pPr>
            <a:r>
              <a:rPr lang="de-DE" altLang="de-DE" sz="2000">
                <a:latin typeface="Arial" panose="020B0604020202020204" pitchFamily="34" charset="0"/>
                <a:cs typeface="Arial" panose="020B0604020202020204" pitchFamily="34" charset="0"/>
              </a:rPr>
              <a:t>Offenes Ansprechen einer evtl. bestehenden Artefakt-Problematik.</a:t>
            </a:r>
          </a:p>
          <a:p>
            <a:pPr>
              <a:spcBef>
                <a:spcPts val="1200"/>
              </a:spcBef>
            </a:pPr>
            <a:r>
              <a:rPr lang="de-DE" altLang="de-DE" sz="2000">
                <a:latin typeface="Arial" panose="020B0604020202020204" pitchFamily="34" charset="0"/>
                <a:cs typeface="Arial" panose="020B0604020202020204" pitchFamily="34" charset="0"/>
              </a:rPr>
              <a:t>Chronische Wunden können ihren Kolonisationsstaus über lange Zeit unverändert beibehalten. </a:t>
            </a:r>
          </a:p>
          <a:p>
            <a:pPr lvl="1"/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Dies kann sich bei einer Umstellung der Medikation oder eines Krankheitsgeschehens dramatisch ändern. </a:t>
            </a:r>
          </a:p>
          <a:p>
            <a:pPr lvl="1"/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Hier ist Früherkennung gefragt.</a:t>
            </a:r>
          </a:p>
          <a:p>
            <a:pPr lvl="1">
              <a:lnSpc>
                <a:spcPct val="80000"/>
              </a:lnSpc>
              <a:spcBef>
                <a:spcPts val="600"/>
              </a:spcBef>
            </a:pPr>
            <a:endParaRPr lang="de-DE" altLang="de-DE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ChangeArrowheads="1"/>
          </p:cNvSpPr>
          <p:nvPr/>
        </p:nvSpPr>
        <p:spPr bwMode="auto">
          <a:xfrm>
            <a:off x="2057400" y="0"/>
            <a:ext cx="7086600" cy="6096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4" tIns="45717" rIns="91434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400" b="1">
                <a:latin typeface="Arial" panose="020B0604020202020204" pitchFamily="34" charset="0"/>
              </a:rPr>
              <a:t>Verhinderung von Übertragungen d. Personal </a:t>
            </a:r>
          </a:p>
        </p:txBody>
      </p:sp>
      <p:sp>
        <p:nvSpPr>
          <p:cNvPr id="15363" name="Rectangle 12"/>
          <p:cNvSpPr>
            <a:spLocks noChangeArrowheads="1"/>
          </p:cNvSpPr>
          <p:nvPr/>
        </p:nvSpPr>
        <p:spPr bwMode="auto">
          <a:xfrm>
            <a:off x="3175" y="0"/>
            <a:ext cx="2054225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4" tIns="45717" rIns="91434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400" b="1">
                <a:solidFill>
                  <a:srgbClr val="FFFF00"/>
                </a:solidFill>
                <a:latin typeface="Arial" panose="020B0604020202020204" pitchFamily="34" charset="0"/>
              </a:rPr>
              <a:t>Wunden</a:t>
            </a:r>
          </a:p>
        </p:txBody>
      </p:sp>
      <p:sp>
        <p:nvSpPr>
          <p:cNvPr id="15364" name="Rectangle 3"/>
          <p:cNvSpPr txBox="1">
            <a:spLocks noChangeArrowheads="1"/>
          </p:cNvSpPr>
          <p:nvPr/>
        </p:nvSpPr>
        <p:spPr bwMode="auto">
          <a:xfrm>
            <a:off x="539750" y="1052513"/>
            <a:ext cx="8326438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Aft>
                <a:spcPts val="263"/>
              </a:spcAft>
            </a:pPr>
            <a:r>
              <a:rPr lang="de-DE" altLang="de-DE" sz="2000">
                <a:latin typeface="Arial" panose="020B0604020202020204" pitchFamily="34" charset="0"/>
                <a:cs typeface="Arial" panose="020B0604020202020204" pitchFamily="34" charset="0"/>
              </a:rPr>
              <a:t>Kein Handschmuck, kurze Fingernägel. Durchführende Person darf keine Infektionen an Hand oder Fingernägel haben.</a:t>
            </a:r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de-DE" altLang="de-DE" sz="2000">
                <a:latin typeface="Arial" panose="020B0604020202020204" pitchFamily="34" charset="0"/>
                <a:cs typeface="Arial" panose="020B0604020202020204" pitchFamily="34" charset="0"/>
              </a:rPr>
              <a:t>Eine </a:t>
            </a:r>
            <a:r>
              <a:rPr lang="de-DE" altLang="de-DE" sz="2000" b="1">
                <a:latin typeface="Arial" panose="020B0604020202020204" pitchFamily="34" charset="0"/>
                <a:cs typeface="Arial" panose="020B0604020202020204" pitchFamily="34" charset="0"/>
              </a:rPr>
              <a:t>hygienische Händedesinfektion</a:t>
            </a:r>
            <a:r>
              <a:rPr lang="de-DE" altLang="de-DE" sz="2000">
                <a:latin typeface="Arial" panose="020B0604020202020204" pitchFamily="34" charset="0"/>
                <a:cs typeface="Arial" panose="020B0604020202020204" pitchFamily="34" charset="0"/>
              </a:rPr>
              <a:t> ist durchzuführen</a:t>
            </a:r>
          </a:p>
          <a:p>
            <a:pPr lvl="1">
              <a:lnSpc>
                <a:spcPct val="90000"/>
              </a:lnSpc>
              <a:spcAft>
                <a:spcPts val="263"/>
              </a:spcAft>
            </a:pPr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vor Kontakt mit aseptisch zu handhabenden Materialien, also zu Beginn von Vorbereitungen zu Verbandwechseln, Wundspülungen usw. </a:t>
            </a:r>
          </a:p>
          <a:p>
            <a:pPr lvl="1">
              <a:lnSpc>
                <a:spcPct val="90000"/>
              </a:lnSpc>
              <a:spcAft>
                <a:spcPts val="263"/>
              </a:spcAft>
            </a:pPr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nach jedem Kontakt mit Wundsekreten, Drainagesekreten oder Gegenständen, die mit Wund- oder Drainagesekreten kontaminiert sind.</a:t>
            </a:r>
          </a:p>
          <a:p>
            <a:pPr>
              <a:lnSpc>
                <a:spcPct val="90000"/>
              </a:lnSpc>
              <a:spcBef>
                <a:spcPts val="1200"/>
              </a:spcBef>
              <a:spcAft>
                <a:spcPts val="263"/>
              </a:spcAft>
            </a:pPr>
            <a:r>
              <a:rPr lang="de-DE" altLang="de-DE" sz="2000">
                <a:latin typeface="Arial" panose="020B0604020202020204" pitchFamily="34" charset="0"/>
                <a:cs typeface="Arial" panose="020B0604020202020204" pitchFamily="34" charset="0"/>
              </a:rPr>
              <a:t>Bei Arbeiten, bei denen es zu einem Kontakt mit der Wunde kommen kann, sind </a:t>
            </a:r>
            <a:r>
              <a:rPr lang="de-DE" altLang="de-DE" sz="2000" b="1">
                <a:latin typeface="Arial" panose="020B0604020202020204" pitchFamily="34" charset="0"/>
                <a:cs typeface="Arial" panose="020B0604020202020204" pitchFamily="34" charset="0"/>
              </a:rPr>
              <a:t>sterile Handschuhe</a:t>
            </a:r>
            <a:r>
              <a:rPr lang="de-DE" altLang="de-DE" sz="2000">
                <a:latin typeface="Arial" panose="020B0604020202020204" pitchFamily="34" charset="0"/>
                <a:cs typeface="Arial" panose="020B0604020202020204" pitchFamily="34" charset="0"/>
              </a:rPr>
              <a:t> zu tragen und / oder sterile Instrumente zu benutzen (No-Touch-Technik). </a:t>
            </a:r>
          </a:p>
          <a:p>
            <a:pPr>
              <a:spcBef>
                <a:spcPts val="1200"/>
              </a:spcBef>
            </a:pPr>
            <a:r>
              <a:rPr lang="de-DE" altLang="de-DE" sz="2000">
                <a:latin typeface="Arial" panose="020B0604020202020204" pitchFamily="34" charset="0"/>
                <a:cs typeface="Arial" panose="020B0604020202020204" pitchFamily="34" charset="0"/>
              </a:rPr>
              <a:t>In Wundnähe nicht sprechen, niesen, husten</a:t>
            </a:r>
          </a:p>
          <a:p>
            <a:pPr>
              <a:spcBef>
                <a:spcPts val="1200"/>
              </a:spcBef>
            </a:pPr>
            <a:r>
              <a:rPr lang="de-DE" altLang="de-DE" sz="2000">
                <a:latin typeface="Arial" panose="020B0604020202020204" pitchFamily="34" charset="0"/>
                <a:cs typeface="Arial" panose="020B0604020202020204" pitchFamily="34" charset="0"/>
              </a:rPr>
              <a:t>Tragen eines </a:t>
            </a:r>
            <a:r>
              <a:rPr lang="de-DE" altLang="de-DE" sz="2000" b="1">
                <a:latin typeface="Arial" panose="020B0604020202020204" pitchFamily="34" charset="0"/>
                <a:cs typeface="Arial" panose="020B0604020202020204" pitchFamily="34" charset="0"/>
              </a:rPr>
              <a:t>Mund-Nasenschutzes</a:t>
            </a:r>
          </a:p>
          <a:p>
            <a:pPr lvl="1"/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bei großflächigen Wunden</a:t>
            </a:r>
          </a:p>
          <a:p>
            <a:pPr lvl="1"/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ggf. bei lang andauernden Maßnahmen</a:t>
            </a:r>
            <a:r>
              <a:rPr lang="de-DE" altLang="de-DE" sz="200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>
              <a:lnSpc>
                <a:spcPct val="90000"/>
              </a:lnSpc>
              <a:spcAft>
                <a:spcPts val="263"/>
              </a:spcAft>
            </a:pPr>
            <a:endParaRPr lang="de-DE" altLang="de-DE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de-DE" altLang="de-DE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80000"/>
              </a:lnSpc>
              <a:spcBef>
                <a:spcPts val="600"/>
              </a:spcBef>
            </a:pPr>
            <a:endParaRPr lang="de-DE" altLang="de-DE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ChangeArrowheads="1"/>
          </p:cNvSpPr>
          <p:nvPr/>
        </p:nvSpPr>
        <p:spPr bwMode="auto">
          <a:xfrm>
            <a:off x="2057400" y="0"/>
            <a:ext cx="7086600" cy="6096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4" tIns="45717" rIns="91434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400" b="1">
                <a:latin typeface="Arial" panose="020B0604020202020204" pitchFamily="34" charset="0"/>
              </a:rPr>
              <a:t>Schutz des Personals vor Keimbelastungen</a:t>
            </a:r>
          </a:p>
        </p:txBody>
      </p:sp>
      <p:sp>
        <p:nvSpPr>
          <p:cNvPr id="16387" name="Rectangle 12"/>
          <p:cNvSpPr>
            <a:spLocks noChangeArrowheads="1"/>
          </p:cNvSpPr>
          <p:nvPr/>
        </p:nvSpPr>
        <p:spPr bwMode="auto">
          <a:xfrm>
            <a:off x="3175" y="0"/>
            <a:ext cx="2054225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4" tIns="45717" rIns="91434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400" b="1">
                <a:solidFill>
                  <a:srgbClr val="FFFF00"/>
                </a:solidFill>
                <a:latin typeface="Arial" panose="020B0604020202020204" pitchFamily="34" charset="0"/>
              </a:rPr>
              <a:t>Wunden</a:t>
            </a:r>
          </a:p>
        </p:txBody>
      </p:sp>
      <p:sp>
        <p:nvSpPr>
          <p:cNvPr id="16388" name="Rectangle 3"/>
          <p:cNvSpPr txBox="1">
            <a:spLocks noChangeArrowheads="1"/>
          </p:cNvSpPr>
          <p:nvPr/>
        </p:nvSpPr>
        <p:spPr bwMode="auto">
          <a:xfrm>
            <a:off x="539750" y="1052513"/>
            <a:ext cx="8326438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Aft>
                <a:spcPts val="263"/>
              </a:spcAft>
            </a:pPr>
            <a:r>
              <a:rPr lang="de-DE" altLang="de-DE" sz="2000">
                <a:latin typeface="Arial" panose="020B0604020202020204" pitchFamily="34" charset="0"/>
                <a:cs typeface="Arial" panose="020B0604020202020204" pitchFamily="34" charset="0"/>
              </a:rPr>
              <a:t>Zur Kontaktvermeidung sind bei Arbeiten, bei denen es zu einem Kontakt mit Wund- oder Drainagesekreten kommen kann, Schutzhandschuhe zu tragen</a:t>
            </a:r>
          </a:p>
          <a:p>
            <a:pPr lvl="1">
              <a:spcAft>
                <a:spcPts val="263"/>
              </a:spcAft>
            </a:pPr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z.B. beim Entfernen des alten Verbandes</a:t>
            </a:r>
          </a:p>
          <a:p>
            <a:pPr lvl="1">
              <a:spcAft>
                <a:spcPts val="263"/>
              </a:spcAft>
            </a:pPr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bei nachbereitenden Maßnahmen</a:t>
            </a:r>
          </a:p>
          <a:p>
            <a:pPr>
              <a:spcBef>
                <a:spcPts val="1200"/>
              </a:spcBef>
              <a:spcAft>
                <a:spcPts val="263"/>
              </a:spcAft>
            </a:pPr>
            <a:r>
              <a:rPr lang="de-DE" altLang="de-DE" sz="2000">
                <a:latin typeface="Arial" panose="020B0604020202020204" pitchFamily="34" charset="0"/>
                <a:cs typeface="Arial" panose="020B0604020202020204" pitchFamily="34" charset="0"/>
              </a:rPr>
              <a:t>Wenn der Verbandwechsel mit der Gefahr einer Aerosolbildung verbunden sein könnte, wäre ein Mund-Nasenschutz zu tragen.</a:t>
            </a:r>
          </a:p>
          <a:p>
            <a:pPr>
              <a:spcBef>
                <a:spcPts val="1200"/>
              </a:spcBef>
            </a:pPr>
            <a:r>
              <a:rPr lang="de-DE" altLang="de-DE" sz="2000">
                <a:latin typeface="Arial" panose="020B0604020202020204" pitchFamily="34" charset="0"/>
                <a:cs typeface="Arial" panose="020B0604020202020204" pitchFamily="34" charset="0"/>
              </a:rPr>
              <a:t>Schutz der Dienst- bzw. Arbeitskleidung vor Kontaminationen.</a:t>
            </a:r>
          </a:p>
          <a:p>
            <a:pPr lvl="1"/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Eine Kontamination der Dienstkleidung soll durch den gezielten Einsatz persönlicher Schutzausrüstung verhindert werden.</a:t>
            </a:r>
          </a:p>
          <a:p>
            <a:pPr lvl="1"/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Schürze oder Kittel bei Verbandwechseln mit Anschmutzungsgefahr und / oder infizierten bzw. multiresistent kontaminierten Wunden. </a:t>
            </a:r>
            <a:endParaRPr lang="de-DE" altLang="de-DE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Aft>
                <a:spcPts val="263"/>
              </a:spcAft>
            </a:pPr>
            <a:endParaRPr lang="de-DE" altLang="de-DE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de-DE" altLang="de-DE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80000"/>
              </a:lnSpc>
              <a:spcBef>
                <a:spcPts val="600"/>
              </a:spcBef>
            </a:pPr>
            <a:endParaRPr lang="de-DE" altLang="de-DE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ChangeArrowheads="1"/>
          </p:cNvSpPr>
          <p:nvPr/>
        </p:nvSpPr>
        <p:spPr bwMode="auto">
          <a:xfrm>
            <a:off x="2057400" y="0"/>
            <a:ext cx="7086600" cy="6096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4" tIns="45717" rIns="91434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000" b="1">
                <a:latin typeface="Arial" panose="020B0604020202020204" pitchFamily="34" charset="0"/>
              </a:rPr>
              <a:t>Verhinderung von umgebungsbezogenen Übertragungen</a:t>
            </a:r>
          </a:p>
        </p:txBody>
      </p:sp>
      <p:sp>
        <p:nvSpPr>
          <p:cNvPr id="17411" name="Rectangle 12"/>
          <p:cNvSpPr>
            <a:spLocks noChangeArrowheads="1"/>
          </p:cNvSpPr>
          <p:nvPr/>
        </p:nvSpPr>
        <p:spPr bwMode="auto">
          <a:xfrm>
            <a:off x="3175" y="0"/>
            <a:ext cx="2054225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4" tIns="45717" rIns="91434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400" b="1">
                <a:solidFill>
                  <a:srgbClr val="FFFF00"/>
                </a:solidFill>
                <a:latin typeface="Arial" panose="020B0604020202020204" pitchFamily="34" charset="0"/>
              </a:rPr>
              <a:t>Wunden</a:t>
            </a:r>
          </a:p>
        </p:txBody>
      </p:sp>
      <p:sp>
        <p:nvSpPr>
          <p:cNvPr id="17412" name="Rectangle 3"/>
          <p:cNvSpPr txBox="1">
            <a:spLocks noChangeArrowheads="1"/>
          </p:cNvSpPr>
          <p:nvPr/>
        </p:nvSpPr>
        <p:spPr bwMode="auto">
          <a:xfrm>
            <a:off x="539750" y="1052513"/>
            <a:ext cx="8326438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de-DE" altLang="de-DE" sz="2000">
                <a:latin typeface="Arial" panose="020B0604020202020204" pitchFamily="34" charset="0"/>
                <a:cs typeface="Arial" panose="020B0604020202020204" pitchFamily="34" charset="0"/>
              </a:rPr>
              <a:t>Möglichkeiten: Arbeitsflächen, Kontaktflächen, weitere Flächen. Die Bedeutung wird kontrovers diskutiert</a:t>
            </a:r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de-DE" altLang="de-DE" sz="2000">
                <a:latin typeface="Arial" panose="020B0604020202020204" pitchFamily="34" charset="0"/>
                <a:cs typeface="Arial" panose="020B0604020202020204" pitchFamily="34" charset="0"/>
              </a:rPr>
              <a:t>Arbeitsflächen sollen grundsätzlich keimarm sein</a:t>
            </a:r>
          </a:p>
          <a:p>
            <a:pPr lvl="1">
              <a:lnSpc>
                <a:spcPct val="90000"/>
              </a:lnSpc>
            </a:pPr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also Flächendesinfektion unmittelbar vor Gebrauch, evtl. auch nach Gebrauch mit alkoholischem Schnelldesinfektionsmittel (z.B. mit Tissues oder Spray + Einmaltuch)</a:t>
            </a:r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de-DE" altLang="de-DE" sz="2000">
                <a:latin typeface="Arial" panose="020B0604020202020204" pitchFamily="34" charset="0"/>
                <a:cs typeface="Arial" panose="020B0604020202020204" pitchFamily="34" charset="0"/>
              </a:rPr>
              <a:t>Die beim Verbandswechsel zu verwendenden Materialen sind vor Kontamination und Staub zu schützen</a:t>
            </a:r>
          </a:p>
          <a:p>
            <a:pPr lvl="1">
              <a:lnSpc>
                <a:spcPct val="90000"/>
              </a:lnSpc>
            </a:pPr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Geschlossene, sachgemäße Lagerung von Sterilgut.</a:t>
            </a:r>
          </a:p>
          <a:p>
            <a:pPr lvl="1">
              <a:lnSpc>
                <a:spcPct val="90000"/>
              </a:lnSpc>
            </a:pPr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Lagerung von Medikamenten, Wundauflagen etc. gemäß Herstellerangaben.</a:t>
            </a:r>
          </a:p>
          <a:p>
            <a:pPr lvl="1">
              <a:lnSpc>
                <a:spcPct val="90000"/>
              </a:lnSpc>
            </a:pPr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Der Pflegearbeitswagen hat einen festen, geschützten Platz.</a:t>
            </a:r>
          </a:p>
          <a:p>
            <a:pPr lvl="1">
              <a:lnSpc>
                <a:spcPct val="90000"/>
              </a:lnSpc>
            </a:pPr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Der Pflegearbeitswagen kann und soll mit ins Zimmer genommen werden.</a:t>
            </a:r>
          </a:p>
          <a:p>
            <a:pPr lvl="1">
              <a:lnSpc>
                <a:spcPct val="90000"/>
              </a:lnSpc>
            </a:pPr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Evtl. Tablettsystem bei Infektionsfällen.</a:t>
            </a:r>
            <a:endParaRPr lang="de-DE" altLang="de-DE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Aft>
                <a:spcPts val="263"/>
              </a:spcAft>
            </a:pPr>
            <a:endParaRPr lang="de-DE" altLang="de-DE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de-DE" altLang="de-DE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80000"/>
              </a:lnSpc>
              <a:spcBef>
                <a:spcPts val="600"/>
              </a:spcBef>
            </a:pPr>
            <a:endParaRPr lang="de-DE" altLang="de-DE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ChangeArrowheads="1"/>
          </p:cNvSpPr>
          <p:nvPr/>
        </p:nvSpPr>
        <p:spPr bwMode="auto">
          <a:xfrm>
            <a:off x="2057400" y="0"/>
            <a:ext cx="7086600" cy="6096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4" tIns="45717" rIns="91434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400" b="1">
                <a:latin typeface="Arial" panose="020B0604020202020204" pitchFamily="34" charset="0"/>
              </a:rPr>
              <a:t>Schutz des Personals vor Keimbelastungen</a:t>
            </a:r>
          </a:p>
        </p:txBody>
      </p:sp>
      <p:sp>
        <p:nvSpPr>
          <p:cNvPr id="18435" name="Rectangle 12"/>
          <p:cNvSpPr>
            <a:spLocks noChangeArrowheads="1"/>
          </p:cNvSpPr>
          <p:nvPr/>
        </p:nvSpPr>
        <p:spPr bwMode="auto">
          <a:xfrm>
            <a:off x="3175" y="0"/>
            <a:ext cx="2054225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4" tIns="45717" rIns="91434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400" b="1">
                <a:solidFill>
                  <a:srgbClr val="FFFF00"/>
                </a:solidFill>
                <a:latin typeface="Arial" panose="020B0604020202020204" pitchFamily="34" charset="0"/>
              </a:rPr>
              <a:t>Wunden</a:t>
            </a:r>
          </a:p>
        </p:txBody>
      </p:sp>
      <p:sp>
        <p:nvSpPr>
          <p:cNvPr id="18436" name="Rectangle 3"/>
          <p:cNvSpPr txBox="1">
            <a:spLocks noChangeArrowheads="1"/>
          </p:cNvSpPr>
          <p:nvPr/>
        </p:nvSpPr>
        <p:spPr bwMode="auto">
          <a:xfrm>
            <a:off x="539750" y="1052513"/>
            <a:ext cx="8326438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de-DE" altLang="de-DE" sz="2000">
                <a:latin typeface="Arial" panose="020B0604020202020204" pitchFamily="34" charset="0"/>
                <a:cs typeface="Arial" panose="020B0604020202020204" pitchFamily="34" charset="0"/>
              </a:rPr>
              <a:t>Im Zuge eines Verbandwechsels und den nachbereitenden Maßnahmen kann es zur Kontamination der Umgebung mit den Wundkeimen kommen. Betrifft Hände, Abfälle, Wäsche und ggf. Instrumente.</a:t>
            </a:r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de-DE" altLang="de-DE" sz="2000">
                <a:latin typeface="Arial" panose="020B0604020202020204" pitchFamily="34" charset="0"/>
                <a:cs typeface="Arial" panose="020B0604020202020204" pitchFamily="34" charset="0"/>
              </a:rPr>
              <a:t>Die während eines Verbandswechsels benutzten Handschuhe sind als kontaminiert zu betrachten, die behandschuhten Hände ebenfalls.</a:t>
            </a:r>
          </a:p>
          <a:p>
            <a:pPr lvl="1">
              <a:lnSpc>
                <a:spcPct val="80000"/>
              </a:lnSpc>
            </a:pPr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Gefahr von Kontaminationen bei der Nachbereitung.</a:t>
            </a:r>
          </a:p>
          <a:p>
            <a:pPr lvl="1">
              <a:lnSpc>
                <a:spcPct val="80000"/>
              </a:lnSpc>
            </a:pPr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Wegräumen von Utensilien (z.B. Hautdesinfektionsmittel, Tuben, verpacktes Material) ohne Handschuhe.</a:t>
            </a:r>
          </a:p>
          <a:p>
            <a:pPr lvl="1">
              <a:lnSpc>
                <a:spcPct val="80000"/>
              </a:lnSpc>
            </a:pPr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Nach Ausziehen der Handschuhe Händedesinfektion.</a:t>
            </a:r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de-DE" altLang="de-DE" sz="2000">
                <a:latin typeface="Arial" panose="020B0604020202020204" pitchFamily="34" charset="0"/>
                <a:cs typeface="Arial" panose="020B0604020202020204" pitchFamily="34" charset="0"/>
              </a:rPr>
              <a:t>Bei Wundspülungen Bettschutz verwenden.</a:t>
            </a:r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de-DE" altLang="de-DE" sz="2000">
                <a:latin typeface="Arial" panose="020B0604020202020204" pitchFamily="34" charset="0"/>
                <a:cs typeface="Arial" panose="020B0604020202020204" pitchFamily="34" charset="0"/>
              </a:rPr>
              <a:t>Kontaminierte Verbandmaterialien, Unterlagen, PSA etc. sind AS180101 = kontaminierter Abfall und ist per Doppelsackmethode zu entsorgen.</a:t>
            </a:r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de-DE" altLang="de-DE" sz="2000">
                <a:latin typeface="Arial" panose="020B0604020202020204" pitchFamily="34" charset="0"/>
                <a:cs typeface="Arial" panose="020B0604020202020204" pitchFamily="34" charset="0"/>
              </a:rPr>
              <a:t>Kontaminierte Sharps = AS180104 = verletzungsträchtiger Abfall und ist in speziellen Behältnissen zu entsorgen.</a:t>
            </a:r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de-DE" altLang="de-DE" sz="2000">
                <a:latin typeface="Arial" panose="020B0604020202020204" pitchFamily="34" charset="0"/>
                <a:cs typeface="Arial" panose="020B0604020202020204" pitchFamily="34" charset="0"/>
              </a:rPr>
              <a:t>Kontaminierte Wäsche wird in Heimen desinfizierend und im Privathaushalt reinigend aufbereitet.</a:t>
            </a:r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de-DE" altLang="de-DE" sz="2000">
                <a:latin typeface="Arial" panose="020B0604020202020204" pitchFamily="34" charset="0"/>
                <a:cs typeface="Arial" panose="020B0604020202020204" pitchFamily="34" charset="0"/>
              </a:rPr>
              <a:t>Aufbereitbare Instrumente in Box an Ort und Stelle entsorgen; Einmalinstrumente entweder AS180101 oder AS180104.</a:t>
            </a:r>
          </a:p>
          <a:p>
            <a:pPr>
              <a:lnSpc>
                <a:spcPct val="90000"/>
              </a:lnSpc>
              <a:spcAft>
                <a:spcPts val="263"/>
              </a:spcAft>
            </a:pPr>
            <a:endParaRPr lang="de-DE" altLang="de-DE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de-DE" altLang="de-DE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80000"/>
              </a:lnSpc>
              <a:spcBef>
                <a:spcPts val="600"/>
              </a:spcBef>
            </a:pPr>
            <a:endParaRPr lang="de-DE" altLang="de-DE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ChangeArrowheads="1"/>
          </p:cNvSpPr>
          <p:nvPr/>
        </p:nvSpPr>
        <p:spPr bwMode="auto">
          <a:xfrm>
            <a:off x="2057400" y="0"/>
            <a:ext cx="7086600" cy="6096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4" tIns="45717" rIns="91434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400" b="1">
                <a:latin typeface="Arial" panose="020B0604020202020204" pitchFamily="34" charset="0"/>
              </a:rPr>
              <a:t>Verwendung steriler Materialien</a:t>
            </a:r>
          </a:p>
        </p:txBody>
      </p:sp>
      <p:sp>
        <p:nvSpPr>
          <p:cNvPr id="19459" name="Rectangle 12"/>
          <p:cNvSpPr>
            <a:spLocks noChangeArrowheads="1"/>
          </p:cNvSpPr>
          <p:nvPr/>
        </p:nvSpPr>
        <p:spPr bwMode="auto">
          <a:xfrm>
            <a:off x="3175" y="0"/>
            <a:ext cx="2054225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4" tIns="45717" rIns="91434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400" b="1">
                <a:solidFill>
                  <a:srgbClr val="FFFF00"/>
                </a:solidFill>
                <a:latin typeface="Arial" panose="020B0604020202020204" pitchFamily="34" charset="0"/>
              </a:rPr>
              <a:t>Wunden</a:t>
            </a:r>
          </a:p>
        </p:txBody>
      </p:sp>
      <p:sp>
        <p:nvSpPr>
          <p:cNvPr id="19460" name="Rectangle 3"/>
          <p:cNvSpPr txBox="1">
            <a:spLocks noChangeArrowheads="1"/>
          </p:cNvSpPr>
          <p:nvPr/>
        </p:nvSpPr>
        <p:spPr bwMode="auto">
          <a:xfrm>
            <a:off x="539750" y="1052513"/>
            <a:ext cx="84963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DE" altLang="de-DE" sz="2000">
                <a:latin typeface="Arial" panose="020B0604020202020204" pitchFamily="34" charset="0"/>
                <a:cs typeface="Arial" panose="020B0604020202020204" pitchFamily="34" charset="0"/>
              </a:rPr>
              <a:t>Für Spüllösungen ohne Konservierungsstoff (z.B. Ringer-Lösung) gilt eine Haltbarkeit von 12 Std. nach Anbruch.</a:t>
            </a:r>
          </a:p>
          <a:p>
            <a:pPr lvl="1"/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Also Plasco-Ampullen statt Literflaschen.</a:t>
            </a:r>
          </a:p>
          <a:p>
            <a:pPr lvl="1"/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Trinkwasser nur mit Sterilfilter verwenden (sonst Gefahr von Pseudomonas-Infektionen).</a:t>
            </a:r>
          </a:p>
          <a:p>
            <a:pPr lvl="1"/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Alternative: Antiseptische Wundspülung.</a:t>
            </a:r>
          </a:p>
          <a:p>
            <a:pPr>
              <a:spcBef>
                <a:spcPts val="1200"/>
              </a:spcBef>
            </a:pPr>
            <a:r>
              <a:rPr lang="de-DE" altLang="de-DE" sz="2000">
                <a:latin typeface="Arial" panose="020B0604020202020204" pitchFamily="34" charset="0"/>
                <a:cs typeface="Arial" panose="020B0604020202020204" pitchFamily="34" charset="0"/>
              </a:rPr>
              <a:t>Salben, sonstige Medikamente gemäß den Herstellerangaben lagern und handhaben. Auf Verbrauchsfrist nach Anbruch achten, Tuben etc. mit Anbruchsdatum beschriften. Nicht personenübergreifend verwenden.</a:t>
            </a:r>
          </a:p>
          <a:p>
            <a:pPr>
              <a:spcBef>
                <a:spcPts val="1200"/>
              </a:spcBef>
            </a:pPr>
            <a:r>
              <a:rPr lang="de-DE" altLang="de-DE" sz="2000">
                <a:latin typeface="Arial" panose="020B0604020202020204" pitchFamily="34" charset="0"/>
                <a:cs typeface="Arial" panose="020B0604020202020204" pitchFamily="34" charset="0"/>
              </a:rPr>
              <a:t>Die direkt mit der Wunde in Berührung kommenden Verbandmittel bzw. Wundauflagen müssen bei allen Kontaminationsgraden steril sein.</a:t>
            </a:r>
          </a:p>
          <a:p>
            <a:pPr lvl="1"/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Das Auflegen muss mit sterilen Instrumenten bzw. Handschuhen erfolgen.</a:t>
            </a:r>
          </a:p>
          <a:p>
            <a:pPr lvl="1"/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Ein Kontakt mit der Wunde kann auch über Exsudat bestehen. Die Regel „erste Schicht steril, weitere Schichten unsteril“ ist also falsch.</a:t>
            </a:r>
          </a:p>
          <a:p>
            <a:pPr>
              <a:lnSpc>
                <a:spcPct val="90000"/>
              </a:lnSpc>
              <a:spcAft>
                <a:spcPts val="263"/>
              </a:spcAft>
            </a:pPr>
            <a:endParaRPr lang="de-DE" altLang="de-DE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de-DE" altLang="de-DE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80000"/>
              </a:lnSpc>
              <a:spcBef>
                <a:spcPts val="600"/>
              </a:spcBef>
            </a:pPr>
            <a:endParaRPr lang="de-DE" altLang="de-DE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ChangeArrowheads="1"/>
          </p:cNvSpPr>
          <p:nvPr/>
        </p:nvSpPr>
        <p:spPr bwMode="auto">
          <a:xfrm>
            <a:off x="2057400" y="0"/>
            <a:ext cx="7086600" cy="6096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4" tIns="45717" rIns="91434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400" b="1">
                <a:latin typeface="Arial" panose="020B0604020202020204" pitchFamily="34" charset="0"/>
              </a:rPr>
              <a:t>Verwendung steriler Materialien</a:t>
            </a:r>
          </a:p>
        </p:txBody>
      </p:sp>
      <p:sp>
        <p:nvSpPr>
          <p:cNvPr id="20483" name="Rectangle 12"/>
          <p:cNvSpPr>
            <a:spLocks noChangeArrowheads="1"/>
          </p:cNvSpPr>
          <p:nvPr/>
        </p:nvSpPr>
        <p:spPr bwMode="auto">
          <a:xfrm>
            <a:off x="3175" y="0"/>
            <a:ext cx="2054225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4" tIns="45717" rIns="91434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400" b="1">
                <a:solidFill>
                  <a:srgbClr val="FFFF00"/>
                </a:solidFill>
                <a:latin typeface="Arial" panose="020B0604020202020204" pitchFamily="34" charset="0"/>
              </a:rPr>
              <a:t>Wunden</a:t>
            </a:r>
          </a:p>
        </p:txBody>
      </p:sp>
      <p:sp>
        <p:nvSpPr>
          <p:cNvPr id="20484" name="Rectangle 3"/>
          <p:cNvSpPr txBox="1">
            <a:spLocks noChangeArrowheads="1"/>
          </p:cNvSpPr>
          <p:nvPr/>
        </p:nvSpPr>
        <p:spPr bwMode="auto">
          <a:xfrm>
            <a:off x="539750" y="1052513"/>
            <a:ext cx="84963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DE" altLang="de-DE" sz="2000">
                <a:latin typeface="Arial" panose="020B0604020202020204" pitchFamily="34" charset="0"/>
                <a:cs typeface="Arial" panose="020B0604020202020204" pitchFamily="34" charset="0"/>
              </a:rPr>
              <a:t>Verwendung steriler Instrumente</a:t>
            </a:r>
          </a:p>
          <a:p>
            <a:pPr lvl="1"/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Die rechtlichen Vorgaben zur Aufbereitung von Instrumenten sind weder im Altenheim, noch in ambulanten Pflegediensten praktisch umsetzbar.</a:t>
            </a:r>
          </a:p>
          <a:p>
            <a:pPr lvl="1"/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Also Verwendung von Einmalinstrumentar. „Einmal“ heißt in diesem Fall, dass die Instrumente nach Gebrauch zu verwerfen sind.</a:t>
            </a:r>
          </a:p>
          <a:p>
            <a:pPr lvl="1"/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Reduktion von Sterilinstrumentar durch Verordnung passender Wund-auflagen.</a:t>
            </a:r>
          </a:p>
          <a:p>
            <a:pPr lvl="1"/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Für geliehene Instrumente muss eine Entsorgungslogistik bestehen.</a:t>
            </a:r>
          </a:p>
          <a:p>
            <a:pPr>
              <a:spcBef>
                <a:spcPts val="1200"/>
              </a:spcBef>
            </a:pPr>
            <a:r>
              <a:rPr lang="de-DE" altLang="de-DE" sz="2000">
                <a:latin typeface="Arial" panose="020B0604020202020204" pitchFamily="34" charset="0"/>
                <a:cs typeface="Arial" panose="020B0604020202020204" pitchFamily="34" charset="0"/>
              </a:rPr>
              <a:t>Die Steriltät der steril zu verwendenden Gegenstände ist während der Vorbereitung und der Durchführung des Verbandswechsels zu sichern:</a:t>
            </a:r>
          </a:p>
          <a:p>
            <a:pPr lvl="1"/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Lückenlose und zeitnahe Vorbereitung (betrifft vor allem Sterilgut)</a:t>
            </a:r>
          </a:p>
          <a:p>
            <a:pPr lvl="1"/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Flächenaufteilung (steril, unsteril, Abwurf)</a:t>
            </a:r>
          </a:p>
          <a:p>
            <a:pPr lvl="1"/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Wenn möglich mit Assistenz, also zu zweit arbeiten</a:t>
            </a:r>
          </a:p>
          <a:p>
            <a:pPr>
              <a:lnSpc>
                <a:spcPct val="90000"/>
              </a:lnSpc>
              <a:spcAft>
                <a:spcPts val="263"/>
              </a:spcAft>
            </a:pPr>
            <a:endParaRPr lang="de-DE" altLang="de-DE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de-DE" altLang="de-DE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80000"/>
              </a:lnSpc>
              <a:spcBef>
                <a:spcPts val="600"/>
              </a:spcBef>
            </a:pPr>
            <a:endParaRPr lang="de-DE" altLang="de-DE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ChangeArrowheads="1"/>
          </p:cNvSpPr>
          <p:nvPr/>
        </p:nvSpPr>
        <p:spPr bwMode="auto">
          <a:xfrm>
            <a:off x="2057400" y="0"/>
            <a:ext cx="7086600" cy="6096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4" tIns="45717" rIns="91434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400" b="1">
                <a:latin typeface="Arial" panose="020B0604020202020204" pitchFamily="34" charset="0"/>
              </a:rPr>
              <a:t>Vorgehensweise bei MRE</a:t>
            </a:r>
          </a:p>
        </p:txBody>
      </p:sp>
      <p:sp>
        <p:nvSpPr>
          <p:cNvPr id="21507" name="Rectangle 12"/>
          <p:cNvSpPr>
            <a:spLocks noChangeArrowheads="1"/>
          </p:cNvSpPr>
          <p:nvPr/>
        </p:nvSpPr>
        <p:spPr bwMode="auto">
          <a:xfrm>
            <a:off x="3175" y="0"/>
            <a:ext cx="2054225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4" tIns="45717" rIns="91434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400" b="1">
                <a:solidFill>
                  <a:srgbClr val="FFFF00"/>
                </a:solidFill>
                <a:latin typeface="Arial" panose="020B0604020202020204" pitchFamily="34" charset="0"/>
              </a:rPr>
              <a:t>Wunden</a:t>
            </a:r>
          </a:p>
        </p:txBody>
      </p:sp>
      <p:sp>
        <p:nvSpPr>
          <p:cNvPr id="21508" name="Rectangle 3"/>
          <p:cNvSpPr txBox="1">
            <a:spLocks noChangeArrowheads="1"/>
          </p:cNvSpPr>
          <p:nvPr/>
        </p:nvSpPr>
        <p:spPr bwMode="auto">
          <a:xfrm>
            <a:off x="539750" y="1052513"/>
            <a:ext cx="84963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DE" altLang="de-DE" sz="2000">
                <a:latin typeface="Arial" panose="020B0604020202020204" pitchFamily="34" charset="0"/>
                <a:cs typeface="Arial" panose="020B0604020202020204" pitchFamily="34" charset="0"/>
              </a:rPr>
              <a:t>Im Prinzip Beibehaltung der normalen Basishygiene bei der Durchführung von Verbandswechsel nur mit dem Unterschied, dass währenddessen ein langärmliger Schutzkittel verwendet wird.</a:t>
            </a:r>
          </a:p>
          <a:p>
            <a:pPr lvl="1"/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Schutzkittel sofort nach Kontamination, sonst täglich wechseln.</a:t>
            </a:r>
          </a:p>
          <a:p>
            <a:pPr lvl="1"/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Mund-Nasenschutz nur bei besonderen Sachlagen.</a:t>
            </a:r>
          </a:p>
          <a:p>
            <a:pPr lvl="1"/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Haarschutz ist verzichtbar</a:t>
            </a:r>
          </a:p>
          <a:p>
            <a:pPr lvl="1"/>
            <a:r>
              <a:rPr lang="de-DE" altLang="de-DE" sz="1800">
                <a:latin typeface="Arial" panose="020B0604020202020204" pitchFamily="34" charset="0"/>
                <a:cs typeface="Arial" panose="020B0604020202020204" pitchFamily="34" charset="0"/>
              </a:rPr>
              <a:t>Überschuhe sind Blödsinn</a:t>
            </a:r>
          </a:p>
          <a:p>
            <a:pPr>
              <a:spcBef>
                <a:spcPts val="1200"/>
              </a:spcBef>
            </a:pPr>
            <a:r>
              <a:rPr lang="de-DE" altLang="de-DE" sz="2000">
                <a:latin typeface="Arial" panose="020B0604020202020204" pitchFamily="34" charset="0"/>
                <a:cs typeface="Arial" panose="020B0604020202020204" pitchFamily="34" charset="0"/>
              </a:rPr>
              <a:t>Desinfektion der „patientennahen Umgebung“ ist nur in Gemeinschaftseinrichtungen sinnvoll.</a:t>
            </a:r>
          </a:p>
          <a:p>
            <a:pPr>
              <a:spcBef>
                <a:spcPts val="1200"/>
              </a:spcBef>
            </a:pPr>
            <a:r>
              <a:rPr lang="de-DE" altLang="de-DE" sz="2000">
                <a:latin typeface="Arial" panose="020B0604020202020204" pitchFamily="34" charset="0"/>
                <a:cs typeface="Arial" panose="020B0604020202020204" pitchFamily="34" charset="0"/>
              </a:rPr>
              <a:t>MRSA-Sanierung klappt i.d.R. nicht, wenn die chronische Wunde  MRSA-kolonisiert ist.</a:t>
            </a:r>
          </a:p>
          <a:p>
            <a:pPr>
              <a:spcBef>
                <a:spcPts val="1200"/>
              </a:spcBef>
            </a:pPr>
            <a:r>
              <a:rPr lang="de-DE" altLang="de-DE" sz="2000">
                <a:latin typeface="Arial" panose="020B0604020202020204" pitchFamily="34" charset="0"/>
                <a:cs typeface="Arial" panose="020B0604020202020204" pitchFamily="34" charset="0"/>
              </a:rPr>
              <a:t>Antiseptische Behandlung chronischer Wunden bringt MRSA i.d.R. </a:t>
            </a:r>
            <a:r>
              <a:rPr lang="de-DE" altLang="de-DE" sz="2000" u="sng">
                <a:latin typeface="Arial" panose="020B0604020202020204" pitchFamily="34" charset="0"/>
                <a:cs typeface="Arial" panose="020B0604020202020204" pitchFamily="34" charset="0"/>
              </a:rPr>
              <a:t>nicht dauerhaft</a:t>
            </a:r>
            <a:r>
              <a:rPr lang="de-DE" altLang="de-DE" sz="2000">
                <a:latin typeface="Arial" panose="020B0604020202020204" pitchFamily="34" charset="0"/>
                <a:cs typeface="Arial" panose="020B0604020202020204" pitchFamily="34" charset="0"/>
              </a:rPr>
              <a:t> zum Verschwinden. Dito MRGN.</a:t>
            </a:r>
          </a:p>
          <a:p>
            <a:pPr>
              <a:lnSpc>
                <a:spcPct val="90000"/>
              </a:lnSpc>
              <a:spcAft>
                <a:spcPts val="263"/>
              </a:spcAft>
            </a:pPr>
            <a:endParaRPr lang="de-DE" altLang="de-DE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de-DE" altLang="de-DE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80000"/>
              </a:lnSpc>
              <a:spcBef>
                <a:spcPts val="600"/>
              </a:spcBef>
            </a:pPr>
            <a:endParaRPr lang="de-DE" altLang="de-DE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ChangeArrowheads="1"/>
          </p:cNvSpPr>
          <p:nvPr/>
        </p:nvSpPr>
        <p:spPr bwMode="auto">
          <a:xfrm>
            <a:off x="2057400" y="0"/>
            <a:ext cx="7086600" cy="6096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4" tIns="45717" rIns="91434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400" b="1">
                <a:latin typeface="Arial" panose="020B0604020202020204" pitchFamily="34" charset="0"/>
              </a:rPr>
              <a:t>Ergänzende Hinweise</a:t>
            </a:r>
          </a:p>
        </p:txBody>
      </p:sp>
      <p:sp>
        <p:nvSpPr>
          <p:cNvPr id="22531" name="Rectangle 12"/>
          <p:cNvSpPr>
            <a:spLocks noChangeArrowheads="1"/>
          </p:cNvSpPr>
          <p:nvPr/>
        </p:nvSpPr>
        <p:spPr bwMode="auto">
          <a:xfrm>
            <a:off x="3175" y="0"/>
            <a:ext cx="2054225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4" tIns="45717" rIns="91434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400" b="1">
                <a:solidFill>
                  <a:srgbClr val="FFFF00"/>
                </a:solidFill>
                <a:latin typeface="Arial" panose="020B0604020202020204" pitchFamily="34" charset="0"/>
              </a:rPr>
              <a:t>Wunden</a:t>
            </a:r>
          </a:p>
        </p:txBody>
      </p:sp>
      <p:sp>
        <p:nvSpPr>
          <p:cNvPr id="22532" name="Rectangle 3"/>
          <p:cNvSpPr txBox="1">
            <a:spLocks noChangeArrowheads="1"/>
          </p:cNvSpPr>
          <p:nvPr/>
        </p:nvSpPr>
        <p:spPr bwMode="auto">
          <a:xfrm>
            <a:off x="539750" y="1052513"/>
            <a:ext cx="84963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DE" altLang="de-DE" sz="2000">
                <a:latin typeface="Arial" panose="020B0604020202020204" pitchFamily="34" charset="0"/>
                <a:cs typeface="Arial" panose="020B0604020202020204" pitchFamily="34" charset="0"/>
              </a:rPr>
              <a:t>Antibiotische Behandlungen nur im Infektionsfall, nicht aufgrund des bloßen Erregernachweises.</a:t>
            </a:r>
          </a:p>
          <a:p>
            <a:pPr>
              <a:spcBef>
                <a:spcPts val="1200"/>
              </a:spcBef>
            </a:pPr>
            <a:r>
              <a:rPr lang="de-DE" altLang="de-DE" sz="2000">
                <a:latin typeface="Arial" panose="020B0604020202020204" pitchFamily="34" charset="0"/>
                <a:cs typeface="Arial" panose="020B0604020202020204" pitchFamily="34" charset="0"/>
              </a:rPr>
              <a:t>Wundabstriche sind nur dann sinnvoll, wenn dies zur Abklärung therapeutischer Fragen notwendig ist.</a:t>
            </a:r>
          </a:p>
          <a:p>
            <a:pPr>
              <a:spcBef>
                <a:spcPts val="1200"/>
              </a:spcBef>
            </a:pPr>
            <a:r>
              <a:rPr lang="de-DE" altLang="de-DE" sz="2000">
                <a:latin typeface="Arial" panose="020B0604020202020204" pitchFamily="34" charset="0"/>
                <a:cs typeface="Arial" panose="020B0604020202020204" pitchFamily="34" charset="0"/>
              </a:rPr>
              <a:t>Wundabstriche sind sachgemäß zu entnehmen (Entnahme aus Wundgrund, keinen Eiter entnehmen, keine trockenen Abstriche), Antragsformular vollständig ausfüllen.</a:t>
            </a:r>
          </a:p>
          <a:p>
            <a:pPr>
              <a:lnSpc>
                <a:spcPct val="90000"/>
              </a:lnSpc>
              <a:spcAft>
                <a:spcPts val="263"/>
              </a:spcAft>
            </a:pPr>
            <a:endParaRPr lang="de-DE" altLang="de-DE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de-DE" altLang="de-DE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80000"/>
              </a:lnSpc>
              <a:spcBef>
                <a:spcPts val="600"/>
              </a:spcBef>
            </a:pPr>
            <a:endParaRPr lang="de-DE" altLang="de-DE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3175" y="0"/>
            <a:ext cx="2054225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4" tIns="45717" rIns="91434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de-DE" altLang="de-DE" sz="2000">
              <a:solidFill>
                <a:srgbClr val="FFFF00"/>
              </a:solidFill>
              <a:latin typeface="Arial" panose="020B0604020202020204" pitchFamily="34" charset="0"/>
            </a:endParaRP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2057400" y="0"/>
            <a:ext cx="7086600" cy="6096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4" tIns="45717" rIns="91434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de-DE" altLang="de-DE" sz="2400" b="1">
              <a:latin typeface="Arial" panose="020B0604020202020204" pitchFamily="34" charset="0"/>
            </a:endParaRP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1425575" y="1416050"/>
            <a:ext cx="6423025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4800" b="1">
                <a:latin typeface="Arial" panose="020B0604020202020204" pitchFamily="34" charset="0"/>
              </a:rPr>
              <a:t>Vielen Dank für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4800" b="1">
                <a:latin typeface="Arial" panose="020B0604020202020204" pitchFamily="34" charset="0"/>
              </a:rPr>
              <a:t>Ihre Aufmerksamkeit!</a:t>
            </a: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2286000" y="3398838"/>
            <a:ext cx="4545013" cy="1858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de-DE" altLang="de-DE">
                <a:latin typeface="Arial" panose="020B0604020202020204" pitchFamily="34" charset="0"/>
              </a:rPr>
              <a:t>Fragen</a:t>
            </a:r>
          </a:p>
          <a:p>
            <a:pPr lvl="2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de-DE" altLang="de-DE" sz="3200">
                <a:latin typeface="Arial" panose="020B0604020202020204" pitchFamily="34" charset="0"/>
              </a:rPr>
              <a:t>Diskussionen</a:t>
            </a:r>
          </a:p>
          <a:p>
            <a:pPr lvl="4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de-DE" altLang="de-DE" sz="3200">
                <a:latin typeface="Arial" panose="020B0604020202020204" pitchFamily="34" charset="0"/>
              </a:rPr>
              <a:t>Anregungen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3175" y="0"/>
            <a:ext cx="2054225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4" tIns="45717" rIns="91434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de-DE" altLang="de-DE" sz="2000">
              <a:solidFill>
                <a:srgbClr val="FFFF00"/>
              </a:solidFill>
              <a:latin typeface="Arial" panose="020B0604020202020204" pitchFamily="34" charset="0"/>
            </a:endParaRP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2057400" y="0"/>
            <a:ext cx="7086600" cy="6096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4" tIns="45717" rIns="91434" bIns="45717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de-DE" altLang="de-DE" sz="240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4580" name="Text Box 6"/>
          <p:cNvSpPr txBox="1">
            <a:spLocks noChangeArrowheads="1"/>
          </p:cNvSpPr>
          <p:nvPr/>
        </p:nvSpPr>
        <p:spPr bwMode="auto">
          <a:xfrm>
            <a:off x="1166813" y="1052513"/>
            <a:ext cx="6959600" cy="218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2000" b="1">
                <a:solidFill>
                  <a:srgbClr val="000000"/>
                </a:solidFill>
                <a:latin typeface="Arial" panose="020B0604020202020204" pitchFamily="34" charset="0"/>
              </a:rPr>
              <a:t>Hinweise:</a:t>
            </a:r>
          </a:p>
          <a:p>
            <a:pPr>
              <a:spcBef>
                <a:spcPct val="0"/>
              </a:spcBef>
              <a:buFontTx/>
              <a:buNone/>
            </a:pPr>
            <a:endParaRPr lang="de-DE" altLang="de-DE" sz="2000" b="1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DE" altLang="de-DE" sz="1600">
                <a:solidFill>
                  <a:srgbClr val="000000"/>
                </a:solidFill>
                <a:latin typeface="Arial" panose="020B0604020202020204" pitchFamily="34" charset="0"/>
              </a:rPr>
              <a:t>Diese Schulungsdatei wird Ihnen als teilnehmende Einrichtung am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de-DE" sz="1600" i="1">
                <a:solidFill>
                  <a:srgbClr val="000000"/>
                </a:solidFill>
                <a:latin typeface="Arial" panose="020B0604020202020204" pitchFamily="34" charset="0"/>
              </a:rPr>
              <a:t>Niedersächsischen Hygienesiegel  </a:t>
            </a:r>
            <a:r>
              <a:rPr lang="de-DE" altLang="de-DE" sz="1600">
                <a:solidFill>
                  <a:srgbClr val="000000"/>
                </a:solidFill>
                <a:latin typeface="Arial" panose="020B0604020202020204" pitchFamily="34" charset="0"/>
              </a:rPr>
              <a:t>für betriebsinterne Schulungen</a:t>
            </a:r>
            <a:br>
              <a:rPr lang="de-DE" altLang="de-DE" sz="160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DE" altLang="de-DE" sz="1600">
                <a:solidFill>
                  <a:srgbClr val="000000"/>
                </a:solidFill>
                <a:latin typeface="Arial" panose="020B0604020202020204" pitchFamily="34" charset="0"/>
              </a:rPr>
              <a:t>zur Verfügung</a:t>
            </a:r>
            <a:r>
              <a:rPr lang="de-DE" altLang="de-DE" sz="1600" i="1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de-DE" altLang="de-DE" sz="1600">
                <a:solidFill>
                  <a:srgbClr val="000000"/>
                </a:solidFill>
                <a:latin typeface="Arial" panose="020B0604020202020204" pitchFamily="34" charset="0"/>
              </a:rPr>
              <a:t>gestellt.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de-DE" sz="1600">
                <a:solidFill>
                  <a:srgbClr val="000000"/>
                </a:solidFill>
                <a:latin typeface="Arial" panose="020B0604020202020204" pitchFamily="34" charset="0"/>
              </a:rPr>
              <a:t>  </a:t>
            </a:r>
            <a:br>
              <a:rPr lang="de-DE" altLang="de-DE" sz="160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DE" altLang="de-DE" sz="1600">
                <a:solidFill>
                  <a:srgbClr val="000000"/>
                </a:solidFill>
                <a:latin typeface="Arial" panose="020B0604020202020204" pitchFamily="34" charset="0"/>
              </a:rPr>
              <a:t>Die zu dieser Datei gehörenden Textpassagen und Abbildungen dürfen Sie</a:t>
            </a:r>
            <a:br>
              <a:rPr lang="de-DE" altLang="de-DE" sz="160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DE" altLang="de-DE" sz="1600">
                <a:solidFill>
                  <a:srgbClr val="000000"/>
                </a:solidFill>
                <a:latin typeface="Arial" panose="020B0604020202020204" pitchFamily="34" charset="0"/>
              </a:rPr>
              <a:t>frei editieren, ergänzen und in Ihre Schulungsunterlagen übernehmen.</a:t>
            </a:r>
          </a:p>
        </p:txBody>
      </p:sp>
      <p:pic>
        <p:nvPicPr>
          <p:cNvPr id="24581" name="Picture 9" descr="WappenTypo_quer_rgb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3225" y="6308725"/>
            <a:ext cx="1058863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utoShape 10"/>
          <p:cNvSpPr>
            <a:spLocks noChangeArrowheads="1"/>
          </p:cNvSpPr>
          <p:nvPr/>
        </p:nvSpPr>
        <p:spPr bwMode="auto">
          <a:xfrm>
            <a:off x="2365375" y="-549275"/>
            <a:ext cx="90488" cy="90487"/>
          </a:xfrm>
          <a:prstGeom prst="star5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de-DE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4583" name="Rectangle 14"/>
          <p:cNvSpPr>
            <a:spLocks noChangeArrowheads="1"/>
          </p:cNvSpPr>
          <p:nvPr/>
        </p:nvSpPr>
        <p:spPr bwMode="auto">
          <a:xfrm>
            <a:off x="1647825" y="21558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DE" altLang="de-DE" sz="2400">
              <a:solidFill>
                <a:srgbClr val="000000"/>
              </a:solidFill>
            </a:endParaRPr>
          </a:p>
        </p:txBody>
      </p:sp>
      <p:pic>
        <p:nvPicPr>
          <p:cNvPr id="24584" name="Picture 17" descr="logo_nlga_4c_mT_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3967163"/>
            <a:ext cx="19050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5" name="Rectangle 25"/>
          <p:cNvSpPr>
            <a:spLocks noChangeArrowheads="1"/>
          </p:cNvSpPr>
          <p:nvPr/>
        </p:nvSpPr>
        <p:spPr bwMode="auto">
          <a:xfrm>
            <a:off x="152400" y="60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DE" altLang="de-DE" sz="16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4586" name="Rechteck 14"/>
          <p:cNvSpPr>
            <a:spLocks noChangeArrowheads="1"/>
          </p:cNvSpPr>
          <p:nvPr/>
        </p:nvSpPr>
        <p:spPr bwMode="auto">
          <a:xfrm>
            <a:off x="1187450" y="4800600"/>
            <a:ext cx="7154863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1200" b="1">
                <a:solidFill>
                  <a:srgbClr val="000000"/>
                </a:solidFill>
                <a:latin typeface="Arial" panose="020B0604020202020204" pitchFamily="34" charset="0"/>
              </a:rPr>
              <a:t>Ansprechpartner</a:t>
            </a:r>
            <a:r>
              <a:rPr lang="de-DE" altLang="de-DE" sz="1200">
                <a:solidFill>
                  <a:srgbClr val="000000"/>
                </a:solidFill>
                <a:latin typeface="Arial" panose="020B0604020202020204" pitchFamily="34" charset="0"/>
              </a:rPr>
              <a:t> für Fragen im Zusammenhang mit dieser Schulungsdatei:</a:t>
            </a:r>
          </a:p>
          <a:p>
            <a:pPr>
              <a:spcBef>
                <a:spcPct val="0"/>
              </a:spcBef>
              <a:buFontTx/>
              <a:buNone/>
            </a:pPr>
            <a:endParaRPr lang="de-DE" altLang="de-DE" sz="120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DE" altLang="de-DE" sz="1200" smtClean="0">
                <a:solidFill>
                  <a:srgbClr val="000000"/>
                </a:solidFill>
                <a:latin typeface="Arial" panose="020B0604020202020204" pitchFamily="34" charset="0"/>
              </a:rPr>
              <a:t>Jörg Vasentin-Lewedei / </a:t>
            </a:r>
            <a:r>
              <a:rPr lang="de-DE" altLang="de-DE" sz="1200">
                <a:solidFill>
                  <a:srgbClr val="000000"/>
                </a:solidFill>
                <a:latin typeface="Arial" panose="020B0604020202020204" pitchFamily="34" charset="0"/>
              </a:rPr>
              <a:t>Hygienefachkraft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de-DE" sz="1200">
                <a:solidFill>
                  <a:srgbClr val="000000"/>
                </a:solidFill>
                <a:latin typeface="Arial" panose="020B0604020202020204" pitchFamily="34" charset="0"/>
              </a:rPr>
              <a:t>Niedersächsisches Landesgesundheitsamt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de-DE" sz="1200">
                <a:solidFill>
                  <a:srgbClr val="000000"/>
                </a:solidFill>
                <a:latin typeface="Arial" panose="020B0604020202020204" pitchFamily="34" charset="0"/>
              </a:rPr>
              <a:t>Roesebeckstr. 4 - 6, 30449 Hannover</a:t>
            </a:r>
          </a:p>
          <a:p>
            <a:pPr>
              <a:spcBef>
                <a:spcPct val="0"/>
              </a:spcBef>
              <a:buFontTx/>
              <a:buNone/>
            </a:pPr>
            <a:endParaRPr lang="de-DE" altLang="de-DE" sz="120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DE" altLang="de-DE" sz="1200">
                <a:solidFill>
                  <a:srgbClr val="000000"/>
                </a:solidFill>
                <a:latin typeface="Arial" panose="020B0604020202020204" pitchFamily="34" charset="0"/>
              </a:rPr>
              <a:t>Tel.: 0511-4505-208 / Fax: 0511-4505-140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de-DE" sz="1200" smtClean="0">
                <a:solidFill>
                  <a:srgbClr val="000000"/>
                </a:solidFill>
                <a:latin typeface="Arial" panose="020B0604020202020204" pitchFamily="34" charset="0"/>
              </a:rPr>
              <a:t>joerg.vasentin-lewedei@nlga.niedersachsen.de</a:t>
            </a:r>
            <a:endParaRPr lang="de-DE" altLang="de-DE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" name="AutoShape 18"/>
          <p:cNvSpPr>
            <a:spLocks noChangeArrowheads="1"/>
          </p:cNvSpPr>
          <p:nvPr/>
        </p:nvSpPr>
        <p:spPr bwMode="auto">
          <a:xfrm>
            <a:off x="1258888" y="6524625"/>
            <a:ext cx="90487" cy="90488"/>
          </a:xfrm>
          <a:prstGeom prst="star5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de-DE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4588" name="Rechteck 15"/>
          <p:cNvSpPr>
            <a:spLocks noChangeArrowheads="1"/>
          </p:cNvSpPr>
          <p:nvPr/>
        </p:nvSpPr>
        <p:spPr bwMode="auto">
          <a:xfrm>
            <a:off x="1166813" y="6453188"/>
            <a:ext cx="51339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800">
                <a:solidFill>
                  <a:srgbClr val="000000"/>
                </a:solidFill>
                <a:latin typeface="Arial" panose="020B0604020202020204" pitchFamily="34" charset="0"/>
              </a:rPr>
              <a:t>      Das Niedersächsische Hygienesiegel ist ein Projekt in Anlehnung an das EurSafety-Health-net Qualitäts- und  Transparenzsiegel </a:t>
            </a:r>
          </a:p>
        </p:txBody>
      </p:sp>
      <p:cxnSp>
        <p:nvCxnSpPr>
          <p:cNvPr id="18" name="Gerade Verbindung 17"/>
          <p:cNvCxnSpPr/>
          <p:nvPr/>
        </p:nvCxnSpPr>
        <p:spPr bwMode="auto">
          <a:xfrm>
            <a:off x="250825" y="3635375"/>
            <a:ext cx="8642350" cy="0"/>
          </a:xfrm>
          <a:prstGeom prst="line">
            <a:avLst/>
          </a:prstGeom>
          <a:ln w="25400"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6" name="AutoShape 18"/>
          <p:cNvSpPr>
            <a:spLocks noChangeArrowheads="1"/>
          </p:cNvSpPr>
          <p:nvPr/>
        </p:nvSpPr>
        <p:spPr bwMode="auto">
          <a:xfrm>
            <a:off x="2195513" y="3860800"/>
            <a:ext cx="90487" cy="90488"/>
          </a:xfrm>
          <a:prstGeom prst="star5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de-DE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24591" name="Grafik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5238" y="3825875"/>
            <a:ext cx="930275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3282</Words>
  <Application>Microsoft Office PowerPoint</Application>
  <PresentationFormat>Bildschirmpräsentation (4:3)</PresentationFormat>
  <Paragraphs>294</Paragraphs>
  <Slides>22</Slides>
  <Notes>22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2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22</vt:i4>
      </vt:variant>
    </vt:vector>
  </HeadingPairs>
  <TitlesOfParts>
    <vt:vector size="28" baseType="lpstr">
      <vt:lpstr>Arial</vt:lpstr>
      <vt:lpstr>Times New Roman</vt:lpstr>
      <vt:lpstr>Wingdings</vt:lpstr>
      <vt:lpstr>Standarddesign</vt:lpstr>
      <vt:lpstr>1_Standarddesign</vt:lpstr>
      <vt:lpstr>Microsoft Photo Editor 3.0-Photo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Privat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Kein Folientitel</dc:title>
  <dc:creator>Fam. Bergen</dc:creator>
  <cp:lastModifiedBy>Vasentin-Lewedei, Jörg</cp:lastModifiedBy>
  <cp:revision>89</cp:revision>
  <dcterms:created xsi:type="dcterms:W3CDTF">2004-05-01T08:41:23Z</dcterms:created>
  <dcterms:modified xsi:type="dcterms:W3CDTF">2022-05-06T07:46:27Z</dcterms:modified>
</cp:coreProperties>
</file>