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50" r:id="rId2"/>
    <p:sldId id="318" r:id="rId3"/>
    <p:sldId id="351" r:id="rId4"/>
    <p:sldId id="320" r:id="rId5"/>
    <p:sldId id="321" r:id="rId6"/>
    <p:sldId id="322" r:id="rId7"/>
    <p:sldId id="352" r:id="rId8"/>
    <p:sldId id="323" r:id="rId9"/>
    <p:sldId id="353" r:id="rId10"/>
    <p:sldId id="332" r:id="rId11"/>
    <p:sldId id="325" r:id="rId12"/>
    <p:sldId id="329" r:id="rId13"/>
    <p:sldId id="354" r:id="rId14"/>
    <p:sldId id="330" r:id="rId15"/>
    <p:sldId id="331" r:id="rId16"/>
    <p:sldId id="333" r:id="rId17"/>
    <p:sldId id="355" r:id="rId18"/>
    <p:sldId id="334" r:id="rId19"/>
    <p:sldId id="326" r:id="rId20"/>
    <p:sldId id="345" r:id="rId21"/>
    <p:sldId id="346" r:id="rId22"/>
    <p:sldId id="347" r:id="rId23"/>
    <p:sldId id="348" r:id="rId24"/>
    <p:sldId id="356" r:id="rId25"/>
    <p:sldId id="349" r:id="rId26"/>
    <p:sldId id="343" r:id="rId27"/>
    <p:sldId id="357" r:id="rId28"/>
  </p:sldIdLst>
  <p:sldSz cx="9144000" cy="6858000" type="screen4x3"/>
  <p:notesSz cx="6856413" cy="97139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67EBB"/>
    <a:srgbClr val="FF3300"/>
    <a:srgbClr val="CC0000"/>
    <a:srgbClr val="FFCC99"/>
    <a:srgbClr val="339966"/>
    <a:srgbClr val="990033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8" autoAdjust="0"/>
    <p:restoredTop sz="95806" autoAdjust="0"/>
  </p:normalViewPr>
  <p:slideViewPr>
    <p:cSldViewPr>
      <p:cViewPr>
        <p:scale>
          <a:sx n="120" d="100"/>
          <a:sy n="120" d="100"/>
        </p:scale>
        <p:origin x="-654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76" y="1194"/>
      </p:cViewPr>
      <p:guideLst>
        <p:guide orient="horz" pos="305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2AD6952-2E6C-4794-8C6D-5DCFF91A34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1615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379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01713" y="728663"/>
            <a:ext cx="4856162" cy="3641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3275"/>
            <a:ext cx="5027613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9003586-37B3-4DB0-9A35-E30F21ACFB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59309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5E7CA7D-75BB-4C8C-8FE8-27772B7751E1}" type="slidenum">
              <a:rPr lang="de-DE" altLang="de-DE" sz="1200" smtClean="0">
                <a:solidFill>
                  <a:schemeClr val="bg1"/>
                </a:solidFill>
              </a:rPr>
              <a:pPr/>
              <a:t>2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DA97CD6-38FD-4661-AB99-FBC1BC46FE83}" type="slidenum">
              <a:rPr lang="de-DE" altLang="de-DE" sz="1200" smtClean="0">
                <a:solidFill>
                  <a:schemeClr val="bg1"/>
                </a:solidFill>
              </a:rPr>
              <a:pPr/>
              <a:t>4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36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2C8B02F-A09C-4F8E-81DF-2162A47D5BD4}" type="slidenum">
              <a:rPr lang="de-DE" altLang="de-DE" sz="1200" smtClean="0">
                <a:solidFill>
                  <a:schemeClr val="bg1"/>
                </a:solidFill>
              </a:rPr>
              <a:pPr/>
              <a:t>5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E599CE6-B2CF-4087-9236-9728A3B997AE}" type="slidenum">
              <a:rPr lang="de-DE" altLang="de-DE" sz="1200" smtClean="0">
                <a:solidFill>
                  <a:schemeClr val="bg1"/>
                </a:solidFill>
              </a:rPr>
              <a:pPr/>
              <a:t>6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05B7463-C63F-425B-A8EE-3BE99C45A98D}" type="slidenum">
              <a:rPr lang="de-DE" altLang="de-DE" sz="1200" smtClean="0">
                <a:solidFill>
                  <a:schemeClr val="bg1"/>
                </a:solidFill>
              </a:rPr>
              <a:pPr/>
              <a:t>8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B2E12CA-80C4-4C54-8103-6B9A147D7616}" type="slidenum">
              <a:rPr lang="de-DE" altLang="de-DE" sz="1200" smtClean="0">
                <a:solidFill>
                  <a:schemeClr val="bg1"/>
                </a:solidFill>
              </a:rPr>
              <a:pPr/>
              <a:t>10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30F24C8-6E67-4863-8F45-8FAA21FD28E0}" type="slidenum">
              <a:rPr lang="de-DE" altLang="de-DE" sz="1200" smtClean="0">
                <a:solidFill>
                  <a:schemeClr val="bg1"/>
                </a:solidFill>
              </a:rPr>
              <a:pPr/>
              <a:t>11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8DAABC4-F69A-47C8-9DE4-91CFA6F8161A}" type="slidenum">
              <a:rPr lang="de-DE" altLang="de-DE" sz="1200" smtClean="0">
                <a:solidFill>
                  <a:schemeClr val="bg1"/>
                </a:solidFill>
              </a:rPr>
              <a:pPr/>
              <a:t>12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22B5319-0D06-4BB2-A99E-897655070C66}" type="slidenum">
              <a:rPr lang="de-DE" altLang="de-DE" sz="1200" smtClean="0">
                <a:solidFill>
                  <a:schemeClr val="bg1"/>
                </a:solidFill>
              </a:rPr>
              <a:pPr/>
              <a:t>14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1B366FB0-422E-4FDD-BC3D-B39D43BD51E6}" type="slidenum">
              <a:rPr lang="de-DE" altLang="de-DE" sz="1200" smtClean="0">
                <a:solidFill>
                  <a:schemeClr val="bg1"/>
                </a:solidFill>
              </a:rPr>
              <a:pPr/>
              <a:t>15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FA2DA95-9E47-414E-AA43-B3BFE164E9AF}" type="slidenum">
              <a:rPr lang="de-DE" altLang="de-DE" sz="1200" smtClean="0">
                <a:solidFill>
                  <a:schemeClr val="bg1"/>
                </a:solidFill>
              </a:rPr>
              <a:pPr/>
              <a:t>16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4C3238A-6813-46A3-AAD3-85E6E466B5F4}" type="slidenum">
              <a:rPr lang="de-DE" altLang="de-DE" sz="1200" smtClean="0">
                <a:solidFill>
                  <a:schemeClr val="bg1"/>
                </a:solidFill>
              </a:rPr>
              <a:pPr/>
              <a:t>18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053561D-E14C-4401-86FF-85F4885E36FE}" type="slidenum">
              <a:rPr lang="de-DE" altLang="de-DE" sz="1200" smtClean="0">
                <a:solidFill>
                  <a:schemeClr val="bg1"/>
                </a:solidFill>
              </a:rPr>
              <a:pPr/>
              <a:t>19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EEA3FB7-6D42-4E56-9D0D-C55780BBDCBE}" type="slidenum">
              <a:rPr lang="de-DE" altLang="de-DE" sz="1200" smtClean="0">
                <a:solidFill>
                  <a:schemeClr val="bg1"/>
                </a:solidFill>
              </a:rPr>
              <a:pPr/>
              <a:t>20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D690BC6-C7AD-4B98-B5CB-9838BEF85FC4}" type="slidenum">
              <a:rPr lang="de-DE" altLang="de-DE" sz="1200" smtClean="0">
                <a:solidFill>
                  <a:schemeClr val="bg1"/>
                </a:solidFill>
              </a:rPr>
              <a:pPr/>
              <a:t>21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97CFEEB-49D7-4C70-B95E-67D78A4A640B}" type="slidenum">
              <a:rPr lang="de-DE" altLang="de-DE" sz="1200" smtClean="0">
                <a:solidFill>
                  <a:schemeClr val="bg1"/>
                </a:solidFill>
              </a:rPr>
              <a:pPr/>
              <a:t>22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00BFA41-FCA0-4588-8F1A-7C6A4ADB1ECA}" type="slidenum">
              <a:rPr lang="de-DE" altLang="de-DE" sz="1200" smtClean="0">
                <a:solidFill>
                  <a:schemeClr val="bg1"/>
                </a:solidFill>
              </a:rPr>
              <a:pPr/>
              <a:t>23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F1A00B6-FC0B-4149-BC6F-B905489B2D2C}" type="slidenum">
              <a:rPr lang="de-DE" altLang="de-DE" sz="1200" smtClean="0">
                <a:solidFill>
                  <a:schemeClr val="bg1"/>
                </a:solidFill>
              </a:rPr>
              <a:pPr/>
              <a:t>24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5A4B62C-1C01-4226-8368-DD82C12FA9F5}" type="slidenum">
              <a:rPr lang="de-DE" altLang="de-DE" sz="1200" smtClean="0">
                <a:solidFill>
                  <a:schemeClr val="bg1"/>
                </a:solidFill>
              </a:rPr>
              <a:pPr/>
              <a:t>25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>
              <a:spcBef>
                <a:spcPct val="0"/>
              </a:spcBef>
            </a:pPr>
            <a:endParaRPr lang="de-DE" altLang="de-DE" sz="14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CD15880-712F-479B-B954-5B2BA6651325}" type="slidenum">
              <a:rPr lang="de-DE" altLang="de-DE" sz="1200" smtClean="0">
                <a:solidFill>
                  <a:schemeClr val="bg1"/>
                </a:solidFill>
              </a:rPr>
              <a:pPr/>
              <a:t>26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CD15880-712F-479B-B954-5B2BA6651325}" type="slidenum">
              <a:rPr lang="de-DE" altLang="de-DE" sz="1200" smtClean="0">
                <a:solidFill>
                  <a:schemeClr val="bg1"/>
                </a:solidFill>
              </a:rPr>
              <a:pPr/>
              <a:t>27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"/>
          <p:cNvSpPr>
            <a:spLocks noChangeArrowheads="1"/>
          </p:cNvSpPr>
          <p:nvPr userDrawn="1"/>
        </p:nvSpPr>
        <p:spPr bwMode="auto">
          <a:xfrm>
            <a:off x="-239713" y="-193675"/>
            <a:ext cx="9610726" cy="1174750"/>
          </a:xfrm>
          <a:prstGeom prst="rect">
            <a:avLst/>
          </a:prstGeom>
          <a:solidFill>
            <a:srgbClr val="A7A7A7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de-DE" altLang="de-DE" smtClean="0"/>
          </a:p>
        </p:txBody>
      </p:sp>
      <p:sp>
        <p:nvSpPr>
          <p:cNvPr id="3" name="Rechteck"/>
          <p:cNvSpPr/>
          <p:nvPr userDrawn="1"/>
        </p:nvSpPr>
        <p:spPr>
          <a:xfrm>
            <a:off x="-247650" y="981075"/>
            <a:ext cx="9610725" cy="368300"/>
          </a:xfrm>
          <a:prstGeom prst="rect">
            <a:avLst/>
          </a:prstGeom>
          <a:solidFill>
            <a:schemeClr val="bg2">
              <a:lumMod val="20000"/>
              <a:lumOff val="80000"/>
              <a:alpha val="82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5" name="Rechteck 4"/>
          <p:cNvSpPr/>
          <p:nvPr userDrawn="1"/>
        </p:nvSpPr>
        <p:spPr>
          <a:xfrm>
            <a:off x="1403648" y="309047"/>
            <a:ext cx="8643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</a:t>
            </a:r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2480469" y="79813"/>
            <a:ext cx="0" cy="737619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Rechteck"/>
          <p:cNvSpPr>
            <a:spLocks noChangeArrowheads="1"/>
          </p:cNvSpPr>
          <p:nvPr userDrawn="1"/>
        </p:nvSpPr>
        <p:spPr bwMode="auto">
          <a:xfrm>
            <a:off x="-165100" y="6381750"/>
            <a:ext cx="9610725" cy="785813"/>
          </a:xfrm>
          <a:prstGeom prst="rect">
            <a:avLst/>
          </a:prstGeom>
          <a:solidFill>
            <a:srgbClr val="A7A7A7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de-DE" altLang="de-DE" smtClean="0"/>
          </a:p>
        </p:txBody>
      </p:sp>
      <p:sp>
        <p:nvSpPr>
          <p:cNvPr id="8" name="Rechteck 7"/>
          <p:cNvSpPr/>
          <p:nvPr userDrawn="1"/>
        </p:nvSpPr>
        <p:spPr>
          <a:xfrm>
            <a:off x="7667625" y="6475413"/>
            <a:ext cx="1512888" cy="33813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9pPr>
          </a:lstStyle>
          <a:p>
            <a:pPr>
              <a:defRPr/>
            </a:pPr>
            <a:r>
              <a:rPr lang="de-D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Seite </a:t>
            </a:r>
            <a:fld id="{34961674-8BFD-4AF9-8F51-344FF4158E9F}" type="slidenum">
              <a:rPr lang="de-DE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‹Nr.›</a:t>
            </a:fld>
            <a:r>
              <a:rPr lang="de-D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27</a:t>
            </a:r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2" y="44624"/>
            <a:ext cx="893986" cy="86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1282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83595-FE72-43B7-AD04-7F11476F95E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57665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8F6B9-46DF-4BD9-B9DF-0A591A2F9E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13461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D9FDE-2BFB-4C67-9021-1E1C41D9D2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260818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6FD49-90AB-451C-BC3F-55883EDA89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80911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451DD-E888-4A12-8EEA-A44FA219E0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83827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D7C69-B04A-465A-BB98-35C72FAD108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37267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330396"/>
            <a:ext cx="9144000" cy="506316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0" y="0"/>
            <a:ext cx="1160330" cy="1124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0396"/>
            <a:ext cx="3368288" cy="506316"/>
          </a:xfrm>
          <a:prstGeom prst="rect">
            <a:avLst/>
          </a:prstGeom>
          <a:effectLst/>
        </p:spPr>
      </p:pic>
      <p:sp>
        <p:nvSpPr>
          <p:cNvPr id="8" name="Textfeld 7"/>
          <p:cNvSpPr txBox="1"/>
          <p:nvPr userDrawn="1"/>
        </p:nvSpPr>
        <p:spPr>
          <a:xfrm>
            <a:off x="3244088" y="1844824"/>
            <a:ext cx="24080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MRSA</a:t>
            </a:r>
            <a:endParaRPr lang="de-DE"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272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A1DD5-9409-4126-8CB4-438BC07253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58825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28036-9303-4B45-B1BB-D948B7B4F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3606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78142-4CBA-4A2B-89A3-4E0C6A1CD68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64238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>
            <a:alpha val="5882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Format des Titel-Masters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Textformatierung des Masters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66805755-E1EF-48D2-A3A4-1BDE26E8FBF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802" r:id="rId8"/>
    <p:sldLayoutId id="2147483798" r:id="rId9"/>
    <p:sldLayoutId id="2147483799" r:id="rId10"/>
    <p:sldLayoutId id="2147483800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undlagen…"/>
          <p:cNvSpPr txBox="1">
            <a:spLocks/>
          </p:cNvSpPr>
          <p:nvPr/>
        </p:nvSpPr>
        <p:spPr>
          <a:xfrm>
            <a:off x="2523306" y="2985542"/>
            <a:ext cx="6153150" cy="31797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rgbClr val="0070C0"/>
              </a:buClr>
              <a:buSzPct val="150000"/>
              <a:defRPr/>
            </a:pPr>
            <a:r>
              <a:rPr lang="de-DE" sz="2400" kern="0" smtClean="0">
                <a:latin typeface="Arial" pitchFamily="34" charset="0"/>
                <a:cs typeface="Arial" pitchFamily="34" charset="0"/>
              </a:rPr>
              <a:t>Begriffe und Grundlagen</a:t>
            </a:r>
          </a:p>
          <a:p>
            <a:pPr eaLnBrk="1" fontAlgn="auto" hangingPunct="1">
              <a:spcAft>
                <a:spcPts val="0"/>
              </a:spcAft>
              <a:buClr>
                <a:srgbClr val="0070C0"/>
              </a:buClr>
              <a:buSzPct val="150000"/>
              <a:defRPr/>
            </a:pPr>
            <a:r>
              <a:rPr lang="de-DE" sz="2400" kern="0" smtClean="0">
                <a:latin typeface="Arial" pitchFamily="34" charset="0"/>
                <a:cs typeface="Arial" pitchFamily="34" charset="0"/>
              </a:rPr>
              <a:t>MRSA Eigenschaften</a:t>
            </a:r>
          </a:p>
          <a:p>
            <a:pPr eaLnBrk="1" fontAlgn="auto" hangingPunct="1">
              <a:spcAft>
                <a:spcPts val="0"/>
              </a:spcAft>
              <a:buClr>
                <a:srgbClr val="0070C0"/>
              </a:buClr>
              <a:buSzPct val="150000"/>
              <a:defRPr/>
            </a:pPr>
            <a:r>
              <a:rPr lang="de-DE" sz="2400" kern="0" smtClean="0">
                <a:latin typeface="Arial" pitchFamily="34" charset="0"/>
                <a:cs typeface="Arial" pitchFamily="34" charset="0"/>
              </a:rPr>
              <a:t>MRSA Sachlagen</a:t>
            </a:r>
          </a:p>
          <a:p>
            <a:pPr eaLnBrk="1" fontAlgn="auto" hangingPunct="1">
              <a:spcAft>
                <a:spcPts val="0"/>
              </a:spcAft>
              <a:buClr>
                <a:srgbClr val="0070C0"/>
              </a:buClr>
              <a:buSzPct val="150000"/>
              <a:defRPr/>
            </a:pPr>
            <a:r>
              <a:rPr lang="de-DE" sz="2400" kern="0" smtClean="0">
                <a:latin typeface="Arial" pitchFamily="34" charset="0"/>
                <a:cs typeface="Arial" pitchFamily="34" charset="0"/>
              </a:rPr>
              <a:t>MRSA Maßnahmen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de-DE" sz="2400" kern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179388" y="3500438"/>
            <a:ext cx="8497887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1800" b="1" dirty="0" smtClean="0">
                <a:solidFill>
                  <a:srgbClr val="067EBB"/>
                </a:solidFill>
                <a:latin typeface="Arial" pitchFamily="34" charset="0"/>
              </a:rPr>
              <a:t>Unterscheidung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err="1" smtClean="0">
                <a:latin typeface="Arial" pitchFamily="34" charset="0"/>
              </a:rPr>
              <a:t>Residentflora</a:t>
            </a:r>
            <a:r>
              <a:rPr lang="de-DE" sz="1800" dirty="0" smtClean="0">
                <a:latin typeface="Arial" pitchFamily="34" charset="0"/>
              </a:rPr>
              <a:t> = die natürlicherweise vorhandenen Mikroorganismen. 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err="1" smtClean="0">
                <a:latin typeface="Arial" pitchFamily="34" charset="0"/>
              </a:rPr>
              <a:t>Transientflora</a:t>
            </a:r>
            <a:r>
              <a:rPr lang="de-DE" sz="1800" dirty="0" smtClean="0">
                <a:latin typeface="Arial" pitchFamily="34" charset="0"/>
              </a:rPr>
              <a:t> = eine in ihrer arten- &amp; mengenmäßigen Zusammensetzung veränderte Flora.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179388" y="1547813"/>
            <a:ext cx="8569325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1800" b="1" dirty="0" smtClean="0">
                <a:solidFill>
                  <a:srgbClr val="067EBB"/>
                </a:solidFill>
                <a:latin typeface="Arial" pitchFamily="34" charset="0"/>
              </a:rPr>
              <a:t>Begriffsdeutung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Als Flora bezeichnet man die natürlicherweise vorhandene Keimbesiedelung des Körpers.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Eine Flora ist auf der Haut, im Nasen-Rachenraum, im Darm und in der Vagina vorhanden.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und Grundlagen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6149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Bedeutung der Flora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Begriffsdeutung und Unterscheidung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9388" y="1547813"/>
            <a:ext cx="5033962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1800" b="1" dirty="0" smtClean="0">
                <a:solidFill>
                  <a:srgbClr val="067EBB"/>
                </a:solidFill>
                <a:latin typeface="Arial" pitchFamily="34" charset="0"/>
              </a:rPr>
              <a:t>Floraanteile können infizieren: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Wenn sie an Orte verschleppt werden, wo sie nicht hingehören (z.B. Katheterisierung).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Wenn sie sich in ihrer natürlichen Zusammensetzung verändern (z.B. auf Grund von Medikamenten).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Wenn das Immunsystem der betreffenden Person nicht intakt ist (z.B. als Folge einer Krebstherapie).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>
                <a:latin typeface="Arial" pitchFamily="34" charset="0"/>
              </a:rPr>
              <a:t>W</a:t>
            </a:r>
            <a:r>
              <a:rPr lang="de-DE" sz="1800" dirty="0" smtClean="0">
                <a:latin typeface="Arial" pitchFamily="34" charset="0"/>
              </a:rPr>
              <a:t>enn künstliche Eintrittspforten vorhanden sind  (z.B. </a:t>
            </a:r>
            <a:r>
              <a:rPr lang="de-DE" sz="1800" dirty="0" err="1" smtClean="0">
                <a:latin typeface="Arial" pitchFamily="34" charset="0"/>
              </a:rPr>
              <a:t>Tracheostoma</a:t>
            </a:r>
            <a:r>
              <a:rPr lang="de-DE" sz="1800" dirty="0" smtClean="0">
                <a:latin typeface="Arial" pitchFamily="34" charset="0"/>
              </a:rPr>
              <a:t>).</a:t>
            </a:r>
          </a:p>
        </p:txBody>
      </p:sp>
      <p:grpSp>
        <p:nvGrpSpPr>
          <p:cNvPr id="7171" name="Group 5"/>
          <p:cNvGrpSpPr>
            <a:grpSpLocks/>
          </p:cNvGrpSpPr>
          <p:nvPr/>
        </p:nvGrpSpPr>
        <p:grpSpPr bwMode="auto">
          <a:xfrm>
            <a:off x="5213350" y="1916113"/>
            <a:ext cx="3703638" cy="2736850"/>
            <a:chOff x="3407" y="1739"/>
            <a:chExt cx="2333" cy="1724"/>
          </a:xfrm>
        </p:grpSpPr>
        <p:sp>
          <p:nvSpPr>
            <p:cNvPr id="7175" name="AutoShape 6"/>
            <p:cNvSpPr>
              <a:spLocks/>
            </p:cNvSpPr>
            <p:nvPr/>
          </p:nvSpPr>
          <p:spPr bwMode="auto">
            <a:xfrm>
              <a:off x="3407" y="1739"/>
              <a:ext cx="218" cy="1724"/>
            </a:xfrm>
            <a:prstGeom prst="rightBrace">
              <a:avLst>
                <a:gd name="adj1" fmla="val 27789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1600">
                <a:latin typeface="Arial" pitchFamily="34" charset="0"/>
              </a:endParaRPr>
            </a:p>
          </p:txBody>
        </p:sp>
        <p:sp>
          <p:nvSpPr>
            <p:cNvPr id="7176" name="Text Box 7"/>
            <p:cNvSpPr txBox="1">
              <a:spLocks noChangeArrowheads="1"/>
            </p:cNvSpPr>
            <p:nvPr/>
          </p:nvSpPr>
          <p:spPr bwMode="auto">
            <a:xfrm>
              <a:off x="3729" y="1961"/>
              <a:ext cx="2011" cy="12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800">
                  <a:latin typeface="Arial" pitchFamily="34" charset="0"/>
                </a:rPr>
                <a:t>Häufige Sachverhalte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800">
                  <a:latin typeface="Arial" pitchFamily="34" charset="0"/>
                </a:rPr>
                <a:t>bei alten und pflegeab-</a:t>
              </a:r>
              <a:br>
                <a:rPr lang="de-DE" altLang="de-DE" sz="1800">
                  <a:latin typeface="Arial" pitchFamily="34" charset="0"/>
                </a:rPr>
              </a:br>
              <a:r>
                <a:rPr lang="de-DE" altLang="de-DE" sz="1800">
                  <a:latin typeface="Arial" pitchFamily="34" charset="0"/>
                </a:rPr>
                <a:t>hängigen Menschen.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DE" altLang="de-DE" sz="1800">
                <a:latin typeface="Arial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800">
                  <a:latin typeface="Arial" pitchFamily="34" charset="0"/>
                </a:rPr>
                <a:t>Die Flora dieser Personen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800">
                  <a:latin typeface="Arial" pitchFamily="34" charset="0"/>
                </a:rPr>
                <a:t>entspricht daher oft nicht</a:t>
              </a:r>
              <a:br>
                <a:rPr lang="de-DE" altLang="de-DE" sz="1800">
                  <a:latin typeface="Arial" pitchFamily="34" charset="0"/>
                </a:rPr>
              </a:br>
              <a:r>
                <a:rPr lang="de-DE" altLang="de-DE" sz="1800">
                  <a:latin typeface="Arial" pitchFamily="34" charset="0"/>
                </a:rPr>
                <a:t>der natürlichen Residentflora</a:t>
              </a:r>
              <a:r>
                <a:rPr lang="de-DE" altLang="de-DE" sz="1600">
                  <a:latin typeface="Arial" pitchFamily="34" charset="0"/>
                </a:rPr>
                <a:t>.</a:t>
              </a:r>
            </a:p>
          </p:txBody>
        </p:sp>
      </p:grpSp>
      <p:sp>
        <p:nvSpPr>
          <p:cNvPr id="7172" name="Rectangle 11"/>
          <p:cNvSpPr>
            <a:spLocks noChangeArrowheads="1"/>
          </p:cNvSpPr>
          <p:nvPr/>
        </p:nvSpPr>
        <p:spPr bwMode="auto">
          <a:xfrm>
            <a:off x="179388" y="5157788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Infektionen können durch eigene und durch fremde Floraanteile verursacht werden.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Gemeint sind Bakterien wie Staphylococcus aureus, Pseudomonas aeruginosa oder Escherischia coli.</a:t>
            </a:r>
          </a:p>
        </p:txBody>
      </p:sp>
      <p:sp>
        <p:nvSpPr>
          <p:cNvPr id="7173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Bedeutung der Flora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Infektionsmöglichkeiten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und Grundlagen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179388" y="1547813"/>
            <a:ext cx="6048375" cy="195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DE" sz="1800" b="1" dirty="0">
                <a:solidFill>
                  <a:srgbClr val="067EBB"/>
                </a:solidFill>
              </a:rPr>
              <a:t>Staphylokokken</a:t>
            </a:r>
          </a:p>
          <a:p>
            <a:pPr>
              <a:buClr>
                <a:srgbClr val="067EBB"/>
              </a:buClr>
              <a:buSzPct val="180000"/>
              <a:defRPr/>
            </a:pPr>
            <a:r>
              <a:rPr lang="de-DE" sz="1800" dirty="0"/>
              <a:t>= sich in Haufen anlagernde, kugelförmige Bakterien.</a:t>
            </a:r>
          </a:p>
          <a:p>
            <a:pPr>
              <a:buClr>
                <a:srgbClr val="067EBB"/>
              </a:buClr>
              <a:buSzPct val="180000"/>
              <a:defRPr/>
            </a:pPr>
            <a:endParaRPr lang="de-DE" sz="800" dirty="0"/>
          </a:p>
          <a:p>
            <a:pPr>
              <a:buClr>
                <a:srgbClr val="067EBB"/>
              </a:buClr>
              <a:buSzPct val="180000"/>
              <a:defRPr/>
            </a:pPr>
            <a:r>
              <a:rPr lang="de-DE" sz="1800" dirty="0"/>
              <a:t>Zu den wichtigsten Arten gehören: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err="1"/>
              <a:t>Staphylococcus</a:t>
            </a:r>
            <a:r>
              <a:rPr lang="de-DE" sz="1800" dirty="0"/>
              <a:t> </a:t>
            </a:r>
            <a:r>
              <a:rPr lang="de-DE" sz="1800" dirty="0" err="1"/>
              <a:t>aureus</a:t>
            </a:r>
            <a:endParaRPr lang="de-DE" sz="1800" dirty="0"/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err="1"/>
              <a:t>Staphylococcus</a:t>
            </a:r>
            <a:r>
              <a:rPr lang="de-DE" sz="1800" dirty="0"/>
              <a:t> </a:t>
            </a:r>
            <a:r>
              <a:rPr lang="de-DE" sz="1800" dirty="0" err="1"/>
              <a:t>epidermidis</a:t>
            </a:r>
            <a:endParaRPr lang="de-DE" sz="1800" dirty="0"/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err="1"/>
              <a:t>Staphylococcus</a:t>
            </a:r>
            <a:r>
              <a:rPr lang="de-DE" sz="1800" dirty="0"/>
              <a:t> </a:t>
            </a:r>
            <a:r>
              <a:rPr lang="de-DE" sz="1800" dirty="0" err="1"/>
              <a:t>saprophyticus</a:t>
            </a:r>
            <a:endParaRPr lang="de-DE" sz="1800" dirty="0"/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152400" y="3500438"/>
            <a:ext cx="8991600" cy="294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marL="187325" indent="-187325">
              <a:spcAft>
                <a:spcPts val="600"/>
              </a:spcAft>
              <a:defRPr/>
            </a:pPr>
            <a:r>
              <a:rPr lang="de-DE" sz="1800" b="1" dirty="0" err="1">
                <a:solidFill>
                  <a:srgbClr val="067EBB"/>
                </a:solidFill>
              </a:rPr>
              <a:t>Staphylococcus</a:t>
            </a:r>
            <a:r>
              <a:rPr lang="de-DE" sz="1800" b="1" dirty="0">
                <a:solidFill>
                  <a:srgbClr val="067EBB"/>
                </a:solidFill>
              </a:rPr>
              <a:t> </a:t>
            </a:r>
            <a:r>
              <a:rPr lang="de-DE" sz="1800" b="1" dirty="0" err="1">
                <a:solidFill>
                  <a:srgbClr val="067EBB"/>
                </a:solidFill>
              </a:rPr>
              <a:t>aureus</a:t>
            </a:r>
            <a:endParaRPr lang="de-DE" sz="1800" b="1" dirty="0">
              <a:solidFill>
                <a:srgbClr val="067EBB"/>
              </a:solidFill>
            </a:endParaRP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/>
              <a:t>Herkunft: </a:t>
            </a:r>
            <a:r>
              <a:rPr lang="de-DE" sz="1800" dirty="0" err="1"/>
              <a:t>Transientflora</a:t>
            </a:r>
            <a:r>
              <a:rPr lang="de-DE" sz="1800" dirty="0"/>
              <a:t> von Mensch &amp; Tier aber auch kontaminierte Materialien.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/>
              <a:t>Robust gegen Austrocknung, auf Flächen lange lebensfähig aber gut </a:t>
            </a:r>
            <a:r>
              <a:rPr lang="de-DE" sz="1800" dirty="0" err="1"/>
              <a:t>desinfizierbar</a:t>
            </a:r>
            <a:r>
              <a:rPr lang="de-DE" sz="1800" dirty="0"/>
              <a:t>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/>
              <a:t>Übertragung durch Kontakte, Lebensmittel, </a:t>
            </a:r>
            <a:r>
              <a:rPr lang="de-DE" sz="1800" dirty="0" err="1"/>
              <a:t>Atemtröpfchen</a:t>
            </a:r>
            <a:r>
              <a:rPr lang="de-DE" sz="1800" dirty="0"/>
              <a:t> etc.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/>
              <a:t>Kann </a:t>
            </a:r>
            <a:r>
              <a:rPr lang="de-DE" sz="1800" dirty="0" err="1"/>
              <a:t>Kolonisationen</a:t>
            </a:r>
            <a:r>
              <a:rPr lang="de-DE" sz="1800" dirty="0"/>
              <a:t> (d. h. symptomlose Besiedelungen), Lebensmittelvergiftungen und verschiedene Infektionen, wie z. B. Abszesse verursachen.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/>
              <a:t>Häufiger Erreger von sog. „Krankenhausinfektionen“ im Zusammenhang mit medizinischen Eingriffen (z. B. Operationen).</a:t>
            </a:r>
          </a:p>
          <a:p>
            <a:pPr marL="285750" indent="-285750"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/>
              <a:t>Von </a:t>
            </a:r>
            <a:r>
              <a:rPr lang="de-DE" sz="1800" dirty="0" err="1"/>
              <a:t>Staphylococcus</a:t>
            </a:r>
            <a:r>
              <a:rPr lang="de-DE" sz="1800" dirty="0"/>
              <a:t> </a:t>
            </a:r>
            <a:r>
              <a:rPr lang="de-DE" sz="1800" dirty="0" err="1"/>
              <a:t>aureus</a:t>
            </a:r>
            <a:r>
              <a:rPr lang="de-DE" sz="1800" dirty="0"/>
              <a:t> gibt es verschiedene Varianten (sog. „Stämme“). Einer dieser Stämme ist MRSA.</a:t>
            </a:r>
          </a:p>
        </p:txBody>
      </p:sp>
      <p:pic>
        <p:nvPicPr>
          <p:cNvPr id="8196" name="Picture 3" descr="mrsa-b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1547813"/>
            <a:ext cx="2325687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Staphylococcus aureus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Bedeutung als Krankheitserreger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und Grundlagen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mrsa-b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613" y="1547813"/>
            <a:ext cx="2325687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79388" y="1547813"/>
            <a:ext cx="17843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MRSA</a:t>
            </a:r>
            <a:r>
              <a:rPr lang="de-DE" altLang="de-DE" sz="1800">
                <a:latin typeface="Arial" pitchFamily="34" charset="0"/>
              </a:rPr>
              <a:t> 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M</a:t>
            </a:r>
            <a:r>
              <a:rPr lang="de-DE" altLang="de-DE" sz="1800">
                <a:latin typeface="Arial" pitchFamily="34" charset="0"/>
              </a:rPr>
              <a:t>ethicillin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R</a:t>
            </a:r>
            <a:r>
              <a:rPr lang="de-DE" altLang="de-DE" sz="1800">
                <a:latin typeface="Arial" pitchFamily="34" charset="0"/>
              </a:rPr>
              <a:t>esistenter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S</a:t>
            </a:r>
            <a:r>
              <a:rPr lang="de-DE" altLang="de-DE" sz="1800">
                <a:latin typeface="Arial" pitchFamily="34" charset="0"/>
              </a:rPr>
              <a:t>taphylococcus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A</a:t>
            </a:r>
            <a:r>
              <a:rPr lang="de-DE" altLang="de-DE" sz="1800">
                <a:latin typeface="Arial" pitchFamily="34" charset="0"/>
              </a:rPr>
              <a:t>ureus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2195513" y="1547813"/>
            <a:ext cx="17843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ORSA</a:t>
            </a:r>
            <a:r>
              <a:rPr lang="de-DE" altLang="de-DE" sz="1800">
                <a:latin typeface="Arial" pitchFamily="34" charset="0"/>
              </a:rPr>
              <a:t> 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O</a:t>
            </a:r>
            <a:r>
              <a:rPr lang="de-DE" altLang="de-DE" sz="1800">
                <a:latin typeface="Arial" pitchFamily="34" charset="0"/>
              </a:rPr>
              <a:t>xacillin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R</a:t>
            </a:r>
            <a:r>
              <a:rPr lang="de-DE" altLang="de-DE" sz="1800">
                <a:latin typeface="Arial" pitchFamily="34" charset="0"/>
              </a:rPr>
              <a:t>esistenter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S</a:t>
            </a:r>
            <a:r>
              <a:rPr lang="de-DE" altLang="de-DE" sz="1800">
                <a:latin typeface="Arial" pitchFamily="34" charset="0"/>
              </a:rPr>
              <a:t>taphylococcus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A</a:t>
            </a:r>
            <a:r>
              <a:rPr lang="de-DE" altLang="de-DE" sz="1800">
                <a:latin typeface="Arial" pitchFamily="34" charset="0"/>
              </a:rPr>
              <a:t>ureus</a:t>
            </a:r>
          </a:p>
        </p:txBody>
      </p:sp>
      <p:sp>
        <p:nvSpPr>
          <p:cNvPr id="9221" name="Text Box 9"/>
          <p:cNvSpPr txBox="1">
            <a:spLocks noChangeArrowheads="1"/>
          </p:cNvSpPr>
          <p:nvPr/>
        </p:nvSpPr>
        <p:spPr bwMode="auto">
          <a:xfrm>
            <a:off x="4140200" y="2035175"/>
            <a:ext cx="2309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067EBB"/>
                </a:solidFill>
                <a:latin typeface="Arial" pitchFamily="34" charset="0"/>
              </a:rPr>
              <a:t>MRSA = ORSA</a:t>
            </a:r>
          </a:p>
        </p:txBody>
      </p:sp>
      <p:sp>
        <p:nvSpPr>
          <p:cNvPr id="9222" name="Rectangle 10"/>
          <p:cNvSpPr>
            <a:spLocks noChangeArrowheads="1"/>
          </p:cNvSpPr>
          <p:nvPr/>
        </p:nvSpPr>
        <p:spPr bwMode="auto">
          <a:xfrm>
            <a:off x="179388" y="3435350"/>
            <a:ext cx="8915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MRSA bzw. ORSA sind Stämme von Staphylococcus aureus.</a:t>
            </a:r>
          </a:p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Herkunft, Robustheit, Übertragung, Desinfektionsfähigkeit und Auswirkungen wie bei anderen Staphylococcus aureus-Stämmen.</a:t>
            </a:r>
          </a:p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Die normalerweise gegen Staphylococcus aureus einsetzbaren Medikamente (Antibiotika) wirken nicht bei MRSA. Man spricht von „Multiresistenz“.</a:t>
            </a:r>
          </a:p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Im Infektionsfall müssen also besondere Medikamente (Reserveantibiotika) eingesetzt werden, so dass die Auswahl stark eingeschränkt ist.</a:t>
            </a:r>
          </a:p>
        </p:txBody>
      </p:sp>
      <p:sp>
        <p:nvSpPr>
          <p:cNvPr id="9223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Begriffsdeutung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MRSA Eigenschaften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Sachlagen       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0"/>
          <p:cNvSpPr>
            <a:spLocks noChangeArrowheads="1"/>
          </p:cNvSpPr>
          <p:nvPr/>
        </p:nvSpPr>
        <p:spPr bwMode="auto">
          <a:xfrm>
            <a:off x="179388" y="1547813"/>
            <a:ext cx="8229600" cy="15128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1600">
              <a:latin typeface="Arial" pitchFamily="34" charset="0"/>
            </a:endParaRPr>
          </a:p>
        </p:txBody>
      </p:sp>
      <p:sp>
        <p:nvSpPr>
          <p:cNvPr id="10243" name="Rectangle 31"/>
          <p:cNvSpPr>
            <a:spLocks noChangeArrowheads="1"/>
          </p:cNvSpPr>
          <p:nvPr/>
        </p:nvSpPr>
        <p:spPr bwMode="auto">
          <a:xfrm>
            <a:off x="179388" y="1547813"/>
            <a:ext cx="8305800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hMRSA bzw. haMRSA (Hospital acquired):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Auftreten in Krankenhäusern &amp; Pflegeeinrichtungen, dort weit verbreitet.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Affinität zu chronischen Wunden, invasiven Zugängen (z. B. Katheter), pflegebedürftigen, behinderten &amp; hinfälligen Personen.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Verursacht eher Kolonisationen als Infektionen.</a:t>
            </a:r>
          </a:p>
        </p:txBody>
      </p:sp>
      <p:sp>
        <p:nvSpPr>
          <p:cNvPr id="10244" name="Rectangle 32"/>
          <p:cNvSpPr>
            <a:spLocks noChangeArrowheads="1"/>
          </p:cNvSpPr>
          <p:nvPr/>
        </p:nvSpPr>
        <p:spPr bwMode="auto">
          <a:xfrm>
            <a:off x="179388" y="4291013"/>
            <a:ext cx="8686800" cy="194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cMRSA bzw. caMRSA bzw. PVL-MRSA (Community acquired):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Auftreten unabhängig von Krankenhäusern &amp; Pflegeeinrichtungen innerhalb der Allgemeinbevölkerung mit Tendenz zum epidemischen Auftreten.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Zusätzlicher Krankheitsfaktor: Panton-Valentine-Leukozidin = PVL.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Kann schwere Pneumonien und Abszesse verursachen.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Bislang relativ wenige Fälle in Deutschland.</a:t>
            </a:r>
          </a:p>
        </p:txBody>
      </p:sp>
      <p:sp>
        <p:nvSpPr>
          <p:cNvPr id="10245" name="Rechteck 1"/>
          <p:cNvSpPr>
            <a:spLocks noChangeArrowheads="1"/>
          </p:cNvSpPr>
          <p:nvPr/>
        </p:nvSpPr>
        <p:spPr bwMode="auto">
          <a:xfrm>
            <a:off x="250825" y="3221038"/>
            <a:ext cx="83534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lMRSA bzw. laMRSA (livestock associated):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Auftreten im Zusammenhang mit der Nutrztierhaltung (z. B. Schweine).</a:t>
            </a:r>
          </a:p>
          <a:p>
            <a:pPr lvl="2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Eigenschaften ähnlich wie hMRSA.</a:t>
            </a:r>
          </a:p>
        </p:txBody>
      </p:sp>
      <p:sp>
        <p:nvSpPr>
          <p:cNvPr id="10246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Unterscheidung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MRSA Eigenschaften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Sachlagen       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3"/>
          <p:cNvSpPr>
            <a:spLocks noChangeArrowheads="1"/>
          </p:cNvSpPr>
          <p:nvPr/>
        </p:nvSpPr>
        <p:spPr bwMode="auto">
          <a:xfrm>
            <a:off x="179388" y="1547813"/>
            <a:ext cx="8686800" cy="447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1">
              <a:spcAft>
                <a:spcPts val="300"/>
              </a:spcAft>
              <a:buClr>
                <a:srgbClr val="067EBB"/>
              </a:buClr>
              <a:buSzPct val="180000"/>
              <a:defRPr/>
            </a:pPr>
            <a:r>
              <a:rPr lang="de-DE" sz="1800"/>
              <a:t>Bei MRSA </a:t>
            </a:r>
            <a:r>
              <a:rPr lang="de-DE" sz="1800" dirty="0"/>
              <a:t>in </a:t>
            </a:r>
            <a:r>
              <a:rPr lang="de-DE" sz="1800"/>
              <a:t>Altenpflegeeinrichtungen handelt es sich fast immer um hMRSA. Folgende Sachlagen sind bei den MRSA-positiven Bewohnern typisch:</a:t>
            </a:r>
          </a:p>
          <a:p>
            <a:pPr marL="285750" lvl="1" indent="-285750"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sz="1800"/>
              <a:t>Es liegt eine MRSA-Kolonisation aber keine Infektion vor. Der MRSA-positive Bewohner ist also nicht krank, sondern nur besiedelt (oft unerkannt).</a:t>
            </a:r>
          </a:p>
          <a:p>
            <a:pPr marL="285750" lvl="1" indent="-285750"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sz="1800"/>
              <a:t>Der MRSA-positive Bewohner ist stark pflegebedürftig und weist chronische Wunden (z. B. „diabetischer Fuß“) und / oder invasive Zugänge (z. B. Harnkatheter) auf.</a:t>
            </a:r>
          </a:p>
          <a:p>
            <a:pPr marL="285750" lvl="1" indent="-285750"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sz="1800"/>
              <a:t>Die MRSA-Kolonisation wurde im Krankenhaus festgestellt (Screening), bestand aber schon vorher.</a:t>
            </a:r>
          </a:p>
          <a:p>
            <a:pPr marL="285750" lvl="1" indent="-285750"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sz="1800"/>
              <a:t>Auch für die Mitbewohner und für das Personal besteht i. d. R. durch MRSA keine Erkrankungsgefahr. </a:t>
            </a:r>
          </a:p>
          <a:p>
            <a:pPr marL="285750" lvl="1" indent="-285750"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sz="1800"/>
              <a:t>MRSA kann aber in den verschiedene Einrichtungen des Gesundheitswesens vor allem durch Kontakte im Zuge medizinisch-pflegerischer Maßnahmen weitergegeben werden.</a:t>
            </a:r>
          </a:p>
          <a:p>
            <a:pPr marL="742950" lvl="2" indent="-285750">
              <a:spcAft>
                <a:spcPts val="300"/>
              </a:spcAft>
              <a:buClr>
                <a:srgbClr val="067EBB"/>
              </a:buClr>
              <a:buSzPct val="100000"/>
              <a:buFont typeface="Arial" pitchFamily="34" charset="0"/>
              <a:buChar char="•"/>
              <a:defRPr/>
            </a:pPr>
            <a:endParaRPr lang="de-DE" sz="1800" dirty="0"/>
          </a:p>
        </p:txBody>
      </p:sp>
      <p:sp>
        <p:nvSpPr>
          <p:cNvPr id="11267" name="Text Box 21"/>
          <p:cNvSpPr txBox="1">
            <a:spLocks noChangeArrowheads="1"/>
          </p:cNvSpPr>
          <p:nvPr/>
        </p:nvSpPr>
        <p:spPr bwMode="auto">
          <a:xfrm>
            <a:off x="250825" y="5676900"/>
            <a:ext cx="79946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  <a:t>Das Vorhandensein von MRSA (Kolonisation) ist nicht gleichbedeutend</a:t>
            </a:r>
            <a:b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</a:br>
            <a: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  <a:t>mit einem Krankheitszustand (Infektion).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243888" y="5013325"/>
            <a:ext cx="93662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9600" dirty="0">
                <a:solidFill>
                  <a:srgbClr val="CC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11269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Sachlagen in Altenpflegeeinrichtungen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Sachlagen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71613"/>
            <a:ext cx="5002212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Verbreitungsfaktoren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Sachlagen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0"/>
          <p:cNvSpPr txBox="1">
            <a:spLocks noChangeArrowheads="1"/>
          </p:cNvSpPr>
          <p:nvPr/>
        </p:nvSpPr>
        <p:spPr bwMode="auto">
          <a:xfrm>
            <a:off x="179388" y="1547813"/>
            <a:ext cx="8424862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Heimvertrag statt Behandlungsvertrag.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Langzeitiges pflegerisch betreutes Wohnen statt kurzfristige medizinische Intervention.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Das Erleben von Gemeinschaft, das Pflegen sozialer Kontakte und die körperliche Nähe gehört zum konzeptionellen Selbstverständnis von Altenpflegeeinrichtungen.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Andere Abrechenbarkeit medizinischer Leistungen.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Verschiedene Hausärzte statt ärztliches Behandlungsteam.</a:t>
            </a:r>
          </a:p>
        </p:txBody>
      </p:sp>
      <p:sp>
        <p:nvSpPr>
          <p:cNvPr id="13315" name="Text Box 21"/>
          <p:cNvSpPr txBox="1">
            <a:spLocks noChangeArrowheads="1"/>
          </p:cNvSpPr>
          <p:nvPr/>
        </p:nvSpPr>
        <p:spPr bwMode="auto">
          <a:xfrm>
            <a:off x="179388" y="5014913"/>
            <a:ext cx="68580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  <a:t>Bei MRSA sind in Pflegeheimen andere Hygienemaßnahmen,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  <a:t>als im Krankenhaus angemessen und notwendig 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172450" y="4581525"/>
            <a:ext cx="93662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9600" dirty="0">
                <a:solidFill>
                  <a:srgbClr val="CC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Sachlagen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13318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Unterschiede Krankenhaus / Altenheim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179388" y="1547813"/>
            <a:ext cx="8424862" cy="489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2857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Kommission für Krankenhaushygiene und Infektionsprävention beim RKI (KRINKO):</a:t>
            </a:r>
          </a:p>
          <a:p>
            <a:pPr lvl="1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altLang="de-DE" sz="1800" dirty="0" smtClean="0"/>
              <a:t>„Empfehlung zur Prävention und Kontrolle von MRSA in medizinischen und pflegerischen Einrichtungen“ (2014)</a:t>
            </a:r>
          </a:p>
          <a:p>
            <a:pPr lvl="1">
              <a:spcAft>
                <a:spcPts val="12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altLang="de-DE" sz="1800" dirty="0" smtClean="0"/>
              <a:t>„Infektionsprävention in Heimen“ (2005)</a:t>
            </a:r>
          </a:p>
          <a:p>
            <a:pPr marL="0" lvl="1" inden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Deutsche Gesellschaft für Krankenhaushygiene e. V. (DGKH):</a:t>
            </a:r>
          </a:p>
          <a:p>
            <a:pPr lvl="1">
              <a:spcAft>
                <a:spcPts val="6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/>
              <a:t>Risikoeinschätzung/-bewertung bei Multiresistenten Erregern in der ambulanten und stationären Kranken- und Altenpflege/ Rehabilitation (2017)</a:t>
            </a:r>
          </a:p>
          <a:p>
            <a:pPr lvl="1">
              <a:spcAft>
                <a:spcPts val="12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/>
              <a:t>Maßnahmenplan beim Auftreten von MRSA (2009)</a:t>
            </a:r>
          </a:p>
          <a:p>
            <a:pPr marL="0" lvl="1" inden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Niedersächsisches Landesgesundheitsamt:</a:t>
            </a:r>
          </a:p>
          <a:p>
            <a:pPr marL="0" lvl="1" inden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dirty="0" smtClean="0"/>
              <a:t>„MRSA: Empfehlungen für Alten- und Pflegeeinrichtungen“ (2017)</a:t>
            </a:r>
          </a:p>
          <a:p>
            <a:pPr marL="0" lvl="1" inden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dirty="0" smtClean="0"/>
              <a:t>„MRSA-Sanierung im niedergelassenen Bereich“ (2014)</a:t>
            </a:r>
          </a:p>
          <a:p>
            <a:pPr marL="0" lvl="1" inden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endParaRPr lang="de-DE" altLang="de-DE" sz="1800" dirty="0" smtClean="0"/>
          </a:p>
          <a:p>
            <a:pPr lvl="1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endParaRPr lang="de-DE" altLang="de-DE" sz="1800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14340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Regelwerke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9"/>
          <p:cNvSpPr txBox="1">
            <a:spLocks noChangeArrowheads="1"/>
          </p:cNvSpPr>
          <p:nvPr/>
        </p:nvSpPr>
        <p:spPr bwMode="auto">
          <a:xfrm>
            <a:off x="179388" y="5661025"/>
            <a:ext cx="678973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  <a:t>Bei verlässlicher Einhaltung der Basishygiene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CC0000"/>
                </a:solidFill>
                <a:latin typeface="Arial" pitchFamily="34" charset="0"/>
              </a:rPr>
              <a:t>begrenzt sich die spezielle Hygiene auf wenige Maßnahmen.</a:t>
            </a:r>
          </a:p>
        </p:txBody>
      </p:sp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179388" y="1547813"/>
            <a:ext cx="79216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800" b="1">
                <a:solidFill>
                  <a:schemeClr val="accent2"/>
                </a:solidFill>
                <a:latin typeface="Arial" pitchFamily="34" charset="0"/>
              </a:rPr>
              <a:t>Allgemeine Maßnahmen (Basishygiene):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Personalhygiene. 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Umgebungshygiene.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Hygienegerechte Durchführung medizinisch-pflegerischer  Maßnahmen.</a:t>
            </a:r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179388" y="3068638"/>
            <a:ext cx="5516562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800" b="1">
                <a:solidFill>
                  <a:srgbClr val="339966"/>
                </a:solidFill>
                <a:latin typeface="Arial" pitchFamily="34" charset="0"/>
              </a:rPr>
              <a:t>Zusätzliche Maßnahmen (spezielle Hygiene):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Sicherung des Informationsflusses.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Fachgerechte Unterbringung von MRSA-Trägern.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Intensivierung der Personalhygiene.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Intensivierung der Desinfektionsmaßnahmen.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Ermittlung und Kontrolle von MRSA.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Sanierung und Therapie von MRSA-Trägern.</a:t>
            </a:r>
          </a:p>
        </p:txBody>
      </p:sp>
      <p:sp>
        <p:nvSpPr>
          <p:cNvPr id="3" name="Kreuz 2"/>
          <p:cNvSpPr/>
          <p:nvPr/>
        </p:nvSpPr>
        <p:spPr bwMode="auto">
          <a:xfrm>
            <a:off x="8172480" y="3789040"/>
            <a:ext cx="720000" cy="720080"/>
          </a:xfrm>
          <a:prstGeom prst="plus">
            <a:avLst>
              <a:gd name="adj" fmla="val 3052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contourW="12700" prstMaterial="metal">
            <a:bevelT w="165100" prst="coolSlant"/>
            <a:contourClr>
              <a:schemeClr val="accent3"/>
            </a:contourClr>
          </a:sp3d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7992078" y="1612509"/>
            <a:ext cx="1275591" cy="155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de-DE" sz="9600" b="1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  <a:cs typeface="AngsanaUPC" pitchFamily="18" charset="-34"/>
                <a:sym typeface="Wingdings" pitchFamily="2" charset="2"/>
              </a:rPr>
              <a:t></a:t>
            </a:r>
            <a:r>
              <a:rPr lang="de-DE" sz="9600" dirty="0"/>
              <a:t> </a:t>
            </a:r>
            <a:endParaRPr lang="de-DE" sz="96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8316913" y="5099050"/>
            <a:ext cx="935037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9600" dirty="0">
                <a:solidFill>
                  <a:srgbClr val="CC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15370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Prinzipielle Vorgehensweise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198438" y="1547813"/>
            <a:ext cx="84772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Meldepflicht: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Einzelfälle von MRSA sind nicht meldepflichtig.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MRSA-Ausbrüche müssen an das Gesundheitsamt gemeldet werden.</a:t>
            </a:r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179388" y="2636838"/>
            <a:ext cx="8640762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Generell zu informieren sind: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Betreuende und behandelnde Personen.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Mitarbeiter des hauswirtschaftlichen Dienstes.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Besucher (wenn Bewohner einverstanden).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Ggf. Einweisung betreffender Bewohner und weiterer Personen in die entsprechenden Hygieneregeln (speziell Durchführung der Händedesinfektion).</a:t>
            </a:r>
          </a:p>
        </p:txBody>
      </p:sp>
      <p:sp>
        <p:nvSpPr>
          <p:cNvPr id="16388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Meldepflicht und Informationsmanagement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"/>
          <p:cNvSpPr txBox="1">
            <a:spLocks noChangeArrowheads="1"/>
          </p:cNvSpPr>
          <p:nvPr/>
        </p:nvSpPr>
        <p:spPr bwMode="auto">
          <a:xfrm>
            <a:off x="179388" y="1547813"/>
            <a:ext cx="5113337" cy="346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Bei Verlegungen und Transporten: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Wohnbereichsleitung informiert weiterbetreuende Institutionen frühzeitig.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Möglichst speziellen Überleitungsbogen verwenden.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Zum Transport Bewohner frisch einkleiden. Kurz vor dem Transport frischer Verband.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Für MRSA-positive Bewohner mit Atemwegs</a:t>
            </a:r>
            <a:r>
              <a:rPr lang="de-DE" altLang="de-DE" sz="1800" u="sng">
                <a:latin typeface="Arial" pitchFamily="34" charset="0"/>
              </a:rPr>
              <a:t>infektionen</a:t>
            </a:r>
            <a:r>
              <a:rPr lang="de-DE" altLang="de-DE" sz="1800">
                <a:latin typeface="Arial" pitchFamily="34" charset="0"/>
              </a:rPr>
              <a:t> Mund-Nasenschutz (nicht nötig bei Kolonisation).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Pflegerische Begleitpersonen tragen Schutzhandschuhe und Schutzkittel.</a:t>
            </a:r>
          </a:p>
        </p:txBody>
      </p:sp>
      <p:pic>
        <p:nvPicPr>
          <p:cNvPr id="17411" name="Picture 16" descr="Zwischenablage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1547813"/>
            <a:ext cx="3221037" cy="4618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Verlegungen und Transporte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/>
          <p:cNvSpPr>
            <a:spLocks noChangeArrowheads="1"/>
          </p:cNvSpPr>
          <p:nvPr/>
        </p:nvSpPr>
        <p:spPr bwMode="auto">
          <a:xfrm>
            <a:off x="111125" y="1628775"/>
            <a:ext cx="2514600" cy="1219200"/>
          </a:xfrm>
          <a:prstGeom prst="flowChartDecision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itchFamily="34" charset="0"/>
              </a:rPr>
              <a:t>MRSA-Infektion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itchFamily="34" charset="0"/>
              </a:rPr>
              <a:t>offene Wunden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itchFamily="34" charset="0"/>
              </a:rPr>
              <a:t>inv. Zugänge?</a:t>
            </a:r>
          </a:p>
        </p:txBody>
      </p:sp>
      <p:grpSp>
        <p:nvGrpSpPr>
          <p:cNvPr id="18435" name="Group 8"/>
          <p:cNvGrpSpPr>
            <a:grpSpLocks/>
          </p:cNvGrpSpPr>
          <p:nvPr/>
        </p:nvGrpSpPr>
        <p:grpSpPr bwMode="auto">
          <a:xfrm>
            <a:off x="2625725" y="1768475"/>
            <a:ext cx="3086100" cy="914400"/>
            <a:chOff x="2856" y="720"/>
            <a:chExt cx="1944" cy="576"/>
          </a:xfrm>
        </p:grpSpPr>
        <p:sp>
          <p:nvSpPr>
            <p:cNvPr id="18464" name="AutoShape 9"/>
            <p:cNvSpPr>
              <a:spLocks noChangeArrowheads="1"/>
            </p:cNvSpPr>
            <p:nvPr/>
          </p:nvSpPr>
          <p:spPr bwMode="auto">
            <a:xfrm>
              <a:off x="3024" y="912"/>
              <a:ext cx="384" cy="192"/>
            </a:xfrm>
            <a:prstGeom prst="flowChartTerminator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itchFamily="34" charset="0"/>
                </a:rPr>
                <a:t>Ja</a:t>
              </a:r>
            </a:p>
          </p:txBody>
        </p:sp>
        <p:sp>
          <p:nvSpPr>
            <p:cNvPr id="18465" name="AutoShape 10"/>
            <p:cNvSpPr>
              <a:spLocks noChangeArrowheads="1"/>
            </p:cNvSpPr>
            <p:nvPr/>
          </p:nvSpPr>
          <p:spPr bwMode="auto">
            <a:xfrm>
              <a:off x="3600" y="720"/>
              <a:ext cx="1200" cy="576"/>
            </a:xfrm>
            <a:prstGeom prst="flowChartDecision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Einzelzimmer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möglich?</a:t>
              </a:r>
            </a:p>
          </p:txBody>
        </p:sp>
        <p:cxnSp>
          <p:nvCxnSpPr>
            <p:cNvPr id="18466" name="AutoShape 11"/>
            <p:cNvCxnSpPr>
              <a:cxnSpLocks noChangeShapeType="1"/>
              <a:stCxn id="18434" idx="3"/>
              <a:endCxn id="18464" idx="1"/>
            </p:cNvCxnSpPr>
            <p:nvPr/>
          </p:nvCxnSpPr>
          <p:spPr bwMode="auto">
            <a:xfrm flipV="1">
              <a:off x="2856" y="1008"/>
              <a:ext cx="168" cy="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67" name="AutoShape 12"/>
            <p:cNvCxnSpPr>
              <a:cxnSpLocks noChangeShapeType="1"/>
              <a:stCxn id="18464" idx="3"/>
              <a:endCxn id="18465" idx="1"/>
            </p:cNvCxnSpPr>
            <p:nvPr/>
          </p:nvCxnSpPr>
          <p:spPr bwMode="auto">
            <a:xfrm>
              <a:off x="3408" y="1008"/>
              <a:ext cx="19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36" name="Group 13"/>
          <p:cNvGrpSpPr>
            <a:grpSpLocks/>
          </p:cNvGrpSpPr>
          <p:nvPr/>
        </p:nvGrpSpPr>
        <p:grpSpPr bwMode="auto">
          <a:xfrm>
            <a:off x="5711825" y="1916113"/>
            <a:ext cx="2984500" cy="606425"/>
            <a:chOff x="3598" y="799"/>
            <a:chExt cx="1880" cy="382"/>
          </a:xfrm>
        </p:grpSpPr>
        <p:sp>
          <p:nvSpPr>
            <p:cNvPr id="18460" name="AutoShape 14"/>
            <p:cNvSpPr>
              <a:spLocks noChangeArrowheads="1"/>
            </p:cNvSpPr>
            <p:nvPr/>
          </p:nvSpPr>
          <p:spPr bwMode="auto">
            <a:xfrm>
              <a:off x="3742" y="898"/>
              <a:ext cx="384" cy="192"/>
            </a:xfrm>
            <a:prstGeom prst="flowChartTerminator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itchFamily="34" charset="0"/>
                </a:rPr>
                <a:t>Ja</a:t>
              </a:r>
            </a:p>
          </p:txBody>
        </p:sp>
        <p:sp>
          <p:nvSpPr>
            <p:cNvPr id="18461" name="AutoShape 15"/>
            <p:cNvSpPr>
              <a:spLocks noChangeArrowheads="1"/>
            </p:cNvSpPr>
            <p:nvPr/>
          </p:nvSpPr>
          <p:spPr bwMode="auto">
            <a:xfrm>
              <a:off x="4422" y="799"/>
              <a:ext cx="1056" cy="382"/>
            </a:xfrm>
            <a:prstGeom prst="flowChartProcess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Unterbringung im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Einzelzimmer</a:t>
              </a:r>
            </a:p>
          </p:txBody>
        </p:sp>
        <p:cxnSp>
          <p:nvCxnSpPr>
            <p:cNvPr id="18462" name="AutoShape 16"/>
            <p:cNvCxnSpPr>
              <a:cxnSpLocks noChangeShapeType="1"/>
              <a:stCxn id="18460" idx="3"/>
              <a:endCxn id="18461" idx="1"/>
            </p:cNvCxnSpPr>
            <p:nvPr/>
          </p:nvCxnSpPr>
          <p:spPr bwMode="auto">
            <a:xfrm flipV="1">
              <a:off x="4132" y="990"/>
              <a:ext cx="284" cy="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63" name="AutoShape 17"/>
            <p:cNvCxnSpPr>
              <a:cxnSpLocks noChangeShapeType="1"/>
              <a:stCxn id="18465" idx="3"/>
              <a:endCxn id="18460" idx="1"/>
            </p:cNvCxnSpPr>
            <p:nvPr/>
          </p:nvCxnSpPr>
          <p:spPr bwMode="auto">
            <a:xfrm>
              <a:off x="3598" y="994"/>
              <a:ext cx="14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37" name="Group 18"/>
          <p:cNvGrpSpPr>
            <a:grpSpLocks/>
          </p:cNvGrpSpPr>
          <p:nvPr/>
        </p:nvGrpSpPr>
        <p:grpSpPr bwMode="auto">
          <a:xfrm>
            <a:off x="4416425" y="2611438"/>
            <a:ext cx="685800" cy="1531937"/>
            <a:chOff x="4008" y="1243"/>
            <a:chExt cx="432" cy="965"/>
          </a:xfrm>
        </p:grpSpPr>
        <p:sp>
          <p:nvSpPr>
            <p:cNvPr id="18457" name="AutoShape 19"/>
            <p:cNvSpPr>
              <a:spLocks noChangeArrowheads="1"/>
            </p:cNvSpPr>
            <p:nvPr/>
          </p:nvSpPr>
          <p:spPr bwMode="auto">
            <a:xfrm>
              <a:off x="4008" y="1480"/>
              <a:ext cx="432" cy="192"/>
            </a:xfrm>
            <a:prstGeom prst="flowChartTerminator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itchFamily="34" charset="0"/>
                </a:rPr>
                <a:t>Nein</a:t>
              </a:r>
            </a:p>
          </p:txBody>
        </p:sp>
        <p:cxnSp>
          <p:nvCxnSpPr>
            <p:cNvPr id="18458" name="AutoShape 20"/>
            <p:cNvCxnSpPr>
              <a:cxnSpLocks noChangeShapeType="1"/>
              <a:stCxn id="18465" idx="2"/>
              <a:endCxn id="18457" idx="0"/>
            </p:cNvCxnSpPr>
            <p:nvPr/>
          </p:nvCxnSpPr>
          <p:spPr bwMode="auto">
            <a:xfrm>
              <a:off x="4224" y="1243"/>
              <a:ext cx="0" cy="23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59" name="AutoShape 21"/>
            <p:cNvCxnSpPr>
              <a:cxnSpLocks noChangeShapeType="1"/>
              <a:stCxn id="18457" idx="2"/>
              <a:endCxn id="18451" idx="0"/>
            </p:cNvCxnSpPr>
            <p:nvPr/>
          </p:nvCxnSpPr>
          <p:spPr bwMode="auto">
            <a:xfrm>
              <a:off x="4224" y="1672"/>
              <a:ext cx="0" cy="53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38" name="Group 22"/>
          <p:cNvGrpSpPr>
            <a:grpSpLocks/>
          </p:cNvGrpSpPr>
          <p:nvPr/>
        </p:nvGrpSpPr>
        <p:grpSpPr bwMode="auto">
          <a:xfrm>
            <a:off x="1025525" y="5210175"/>
            <a:ext cx="4572000" cy="762000"/>
            <a:chOff x="1872" y="2880"/>
            <a:chExt cx="2880" cy="480"/>
          </a:xfrm>
        </p:grpSpPr>
        <p:sp>
          <p:nvSpPr>
            <p:cNvPr id="18453" name="AutoShape 23"/>
            <p:cNvSpPr>
              <a:spLocks noChangeArrowheads="1"/>
            </p:cNvSpPr>
            <p:nvPr/>
          </p:nvSpPr>
          <p:spPr bwMode="auto">
            <a:xfrm>
              <a:off x="1872" y="3024"/>
              <a:ext cx="432" cy="192"/>
            </a:xfrm>
            <a:prstGeom prst="flowChartTerminator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itchFamily="34" charset="0"/>
                </a:rPr>
                <a:t>Nein</a:t>
              </a:r>
            </a:p>
          </p:txBody>
        </p:sp>
        <p:sp>
          <p:nvSpPr>
            <p:cNvPr id="18454" name="Rectangle 24"/>
            <p:cNvSpPr>
              <a:spLocks noChangeArrowheads="1"/>
            </p:cNvSpPr>
            <p:nvPr/>
          </p:nvSpPr>
          <p:spPr bwMode="auto">
            <a:xfrm>
              <a:off x="3696" y="2880"/>
              <a:ext cx="1056" cy="48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Unterbringung im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Mehrbettzimmer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möglich</a:t>
              </a:r>
            </a:p>
          </p:txBody>
        </p:sp>
        <p:cxnSp>
          <p:nvCxnSpPr>
            <p:cNvPr id="18455" name="AutoShape 25"/>
            <p:cNvCxnSpPr>
              <a:cxnSpLocks noChangeShapeType="1"/>
              <a:stCxn id="18446" idx="2"/>
              <a:endCxn id="18453" idx="0"/>
            </p:cNvCxnSpPr>
            <p:nvPr/>
          </p:nvCxnSpPr>
          <p:spPr bwMode="auto">
            <a:xfrm>
              <a:off x="2088" y="2880"/>
              <a:ext cx="0" cy="14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56" name="AutoShape 26"/>
            <p:cNvCxnSpPr>
              <a:cxnSpLocks noChangeShapeType="1"/>
              <a:stCxn id="18453" idx="3"/>
              <a:endCxn id="18454" idx="1"/>
            </p:cNvCxnSpPr>
            <p:nvPr/>
          </p:nvCxnSpPr>
          <p:spPr bwMode="auto">
            <a:xfrm>
              <a:off x="2310" y="3120"/>
              <a:ext cx="138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39" name="Group 27"/>
          <p:cNvGrpSpPr>
            <a:grpSpLocks/>
          </p:cNvGrpSpPr>
          <p:nvPr/>
        </p:nvGrpSpPr>
        <p:grpSpPr bwMode="auto">
          <a:xfrm>
            <a:off x="2701925" y="4143375"/>
            <a:ext cx="2895600" cy="762000"/>
            <a:chOff x="3840" y="2208"/>
            <a:chExt cx="1824" cy="480"/>
          </a:xfrm>
        </p:grpSpPr>
        <p:sp>
          <p:nvSpPr>
            <p:cNvPr id="18449" name="AutoShape 28"/>
            <p:cNvSpPr>
              <a:spLocks noChangeArrowheads="1"/>
            </p:cNvSpPr>
            <p:nvPr/>
          </p:nvSpPr>
          <p:spPr bwMode="auto">
            <a:xfrm>
              <a:off x="3984" y="2352"/>
              <a:ext cx="384" cy="192"/>
            </a:xfrm>
            <a:prstGeom prst="flowChartTerminator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itchFamily="34" charset="0"/>
                </a:rPr>
                <a:t>Ja</a:t>
              </a:r>
            </a:p>
          </p:txBody>
        </p:sp>
        <p:cxnSp>
          <p:nvCxnSpPr>
            <p:cNvPr id="18450" name="AutoShape 29"/>
            <p:cNvCxnSpPr>
              <a:cxnSpLocks noChangeShapeType="1"/>
              <a:stCxn id="18446" idx="3"/>
              <a:endCxn id="18449" idx="1"/>
            </p:cNvCxnSpPr>
            <p:nvPr/>
          </p:nvCxnSpPr>
          <p:spPr bwMode="auto">
            <a:xfrm flipV="1">
              <a:off x="3840" y="2448"/>
              <a:ext cx="14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51" name="AutoShape 30"/>
            <p:cNvSpPr>
              <a:spLocks noChangeArrowheads="1"/>
            </p:cNvSpPr>
            <p:nvPr/>
          </p:nvSpPr>
          <p:spPr bwMode="auto">
            <a:xfrm>
              <a:off x="4608" y="2208"/>
              <a:ext cx="1056" cy="480"/>
            </a:xfrm>
            <a:prstGeom prst="flowChartProcess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Unterbringung mit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geeignetem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Mitbewohner</a:t>
              </a:r>
            </a:p>
          </p:txBody>
        </p:sp>
        <p:cxnSp>
          <p:nvCxnSpPr>
            <p:cNvPr id="18452" name="AutoShape 31"/>
            <p:cNvCxnSpPr>
              <a:cxnSpLocks noChangeShapeType="1"/>
              <a:stCxn id="18449" idx="3"/>
              <a:endCxn id="18451" idx="1"/>
            </p:cNvCxnSpPr>
            <p:nvPr/>
          </p:nvCxnSpPr>
          <p:spPr bwMode="auto">
            <a:xfrm>
              <a:off x="4368" y="2448"/>
              <a:ext cx="24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40" name="Group 32"/>
          <p:cNvGrpSpPr>
            <a:grpSpLocks/>
          </p:cNvGrpSpPr>
          <p:nvPr/>
        </p:nvGrpSpPr>
        <p:grpSpPr bwMode="auto">
          <a:xfrm>
            <a:off x="34925" y="2847975"/>
            <a:ext cx="2667000" cy="2362200"/>
            <a:chOff x="1248" y="1392"/>
            <a:chExt cx="1680" cy="1488"/>
          </a:xfrm>
        </p:grpSpPr>
        <p:grpSp>
          <p:nvGrpSpPr>
            <p:cNvPr id="18444" name="Group 33"/>
            <p:cNvGrpSpPr>
              <a:grpSpLocks/>
            </p:cNvGrpSpPr>
            <p:nvPr/>
          </p:nvGrpSpPr>
          <p:grpSpPr bwMode="auto">
            <a:xfrm>
              <a:off x="1872" y="1392"/>
              <a:ext cx="432" cy="336"/>
              <a:chOff x="1872" y="1392"/>
              <a:chExt cx="432" cy="336"/>
            </a:xfrm>
          </p:grpSpPr>
          <p:sp>
            <p:nvSpPr>
              <p:cNvPr id="18447" name="AutoShape 34"/>
              <p:cNvSpPr>
                <a:spLocks noChangeArrowheads="1"/>
              </p:cNvSpPr>
              <p:nvPr/>
            </p:nvSpPr>
            <p:spPr bwMode="auto">
              <a:xfrm>
                <a:off x="1872" y="1536"/>
                <a:ext cx="432" cy="192"/>
              </a:xfrm>
              <a:prstGeom prst="flowChartTerminator">
                <a:avLst/>
              </a:prstGeom>
              <a:solidFill>
                <a:srgbClr val="00FF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DE" altLang="de-DE" sz="1600">
                    <a:latin typeface="Arial" pitchFamily="34" charset="0"/>
                  </a:rPr>
                  <a:t>Nein</a:t>
                </a:r>
              </a:p>
            </p:txBody>
          </p:sp>
          <p:cxnSp>
            <p:nvCxnSpPr>
              <p:cNvPr id="18448" name="AutoShape 35"/>
              <p:cNvCxnSpPr>
                <a:cxnSpLocks noChangeShapeType="1"/>
                <a:stCxn id="18434" idx="2"/>
                <a:endCxn id="18447" idx="0"/>
              </p:cNvCxnSpPr>
              <p:nvPr/>
            </p:nvCxnSpPr>
            <p:spPr bwMode="auto">
              <a:xfrm>
                <a:off x="2088" y="1392"/>
                <a:ext cx="0" cy="14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8445" name="AutoShape 36"/>
            <p:cNvCxnSpPr>
              <a:cxnSpLocks noChangeShapeType="1"/>
              <a:stCxn id="18447" idx="2"/>
              <a:endCxn id="18446" idx="0"/>
            </p:cNvCxnSpPr>
            <p:nvPr/>
          </p:nvCxnSpPr>
          <p:spPr bwMode="auto">
            <a:xfrm>
              <a:off x="2088" y="1734"/>
              <a:ext cx="0" cy="27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46" name="AutoShape 37"/>
            <p:cNvSpPr>
              <a:spLocks noChangeArrowheads="1"/>
            </p:cNvSpPr>
            <p:nvPr/>
          </p:nvSpPr>
          <p:spPr bwMode="auto">
            <a:xfrm>
              <a:off x="1248" y="2016"/>
              <a:ext cx="1680" cy="864"/>
            </a:xfrm>
            <a:prstGeom prst="flowChartDecision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hat Mitbew.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Atemwegsinf.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offene Wunden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de-DE" sz="1400">
                  <a:latin typeface="Arial" pitchFamily="34" charset="0"/>
                </a:rPr>
                <a:t>inv. Zugänge?</a:t>
              </a:r>
            </a:p>
          </p:txBody>
        </p:sp>
      </p:grpSp>
      <p:sp>
        <p:nvSpPr>
          <p:cNvPr id="18441" name="Text Box 38"/>
          <p:cNvSpPr txBox="1">
            <a:spLocks noChangeArrowheads="1"/>
          </p:cNvSpPr>
          <p:nvPr/>
        </p:nvSpPr>
        <p:spPr bwMode="auto">
          <a:xfrm>
            <a:off x="5711825" y="2708275"/>
            <a:ext cx="3249613" cy="348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Keine Isolierung wie im Krankenhaus. Teilnahme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am Gemeinschaftsleben ist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möglich.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Unterbringung wird dem Risiko angepasst, welches vom MRSA-positiven Bewohner ausgeht, bzw. welches für die Mitbewohner besteht.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Bei mehreren MRSA-Trägern ist eine Zusammenlegung sinnvoll.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18443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Unterbringung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9"/>
          <p:cNvSpPr txBox="1">
            <a:spLocks noChangeArrowheads="1"/>
          </p:cNvSpPr>
          <p:nvPr/>
        </p:nvSpPr>
        <p:spPr bwMode="auto">
          <a:xfrm>
            <a:off x="179388" y="2274888"/>
            <a:ext cx="5924550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044575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Verzicht auf Handschmuck bei Pflegenden und Betreuenden.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Situationsgerechte Durchführung der Händedesinfektion, d.h.: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Zum Dienstbeginn und zum Dienstende.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 aseptisch durchzuführenden Arbeiten.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 Kontakt mit infektionsgefährdeten Bewohnern.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 und nach Kontakt mit Wunden, Tracheostoma, PEG etc. (auch wenn dabei Handschuhe getragen wurden).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Nach Kontakt mit potentiell infektiösen Materialien (z.B. nach der Mundpflege, Inkontinenzversorgung etc.).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Nach dem Toilettengang, Naseputzen etc.</a:t>
            </a:r>
          </a:p>
        </p:txBody>
      </p:sp>
      <p:sp>
        <p:nvSpPr>
          <p:cNvPr id="19459" name="Line 43"/>
          <p:cNvSpPr>
            <a:spLocks noChangeShapeType="1"/>
          </p:cNvSpPr>
          <p:nvPr/>
        </p:nvSpPr>
        <p:spPr bwMode="auto">
          <a:xfrm>
            <a:off x="0" y="2205038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460" name="Line 44"/>
          <p:cNvSpPr>
            <a:spLocks noChangeShapeType="1"/>
          </p:cNvSpPr>
          <p:nvPr/>
        </p:nvSpPr>
        <p:spPr bwMode="auto">
          <a:xfrm>
            <a:off x="6103938" y="1901825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461" name="Rectangle 45"/>
          <p:cNvSpPr>
            <a:spLocks noChangeArrowheads="1"/>
          </p:cNvSpPr>
          <p:nvPr/>
        </p:nvSpPr>
        <p:spPr bwMode="auto">
          <a:xfrm>
            <a:off x="6156325" y="2274888"/>
            <a:ext cx="28194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Keine Betreuung von MRSA-positiven Bewohnern durch uneingewiesenes Personal oder Perso-nen mit chronischen Hautveränderungen.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Händedesinfektion auch nach sonstigen Kontakten mit MRSA-positiven Bewohnern oder MRSA-kontami-nierten Materialien. 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04321" y="937147"/>
            <a:ext cx="1275591" cy="155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de-DE" sz="7200" b="1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  <a:cs typeface="AngsanaUPC" pitchFamily="18" charset="-34"/>
                <a:sym typeface="Wingdings" pitchFamily="2" charset="2"/>
              </a:rPr>
              <a:t></a:t>
            </a:r>
            <a:r>
              <a:rPr lang="de-DE" sz="9600" dirty="0"/>
              <a:t> </a:t>
            </a:r>
            <a:endParaRPr lang="de-DE" sz="96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0" name="Kreuz 9"/>
          <p:cNvSpPr/>
          <p:nvPr/>
        </p:nvSpPr>
        <p:spPr bwMode="auto">
          <a:xfrm>
            <a:off x="7308304" y="1412776"/>
            <a:ext cx="720000" cy="720080"/>
          </a:xfrm>
          <a:prstGeom prst="plus">
            <a:avLst>
              <a:gd name="adj" fmla="val 3052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contourW="12700" prstMaterial="metal">
            <a:bevelT w="165100" prst="coolSlant"/>
            <a:contourClr>
              <a:schemeClr val="accent3"/>
            </a:contourClr>
          </a:sp3d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19467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Personalhygiene I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6"/>
          <p:cNvSpPr>
            <a:spLocks noChangeShapeType="1"/>
          </p:cNvSpPr>
          <p:nvPr/>
        </p:nvSpPr>
        <p:spPr bwMode="auto">
          <a:xfrm>
            <a:off x="0" y="2205038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3" name="Line 7"/>
          <p:cNvSpPr>
            <a:spLocks noChangeShapeType="1"/>
          </p:cNvSpPr>
          <p:nvPr/>
        </p:nvSpPr>
        <p:spPr bwMode="auto">
          <a:xfrm>
            <a:off x="6105525" y="1900238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4" name="Text Box 12"/>
          <p:cNvSpPr txBox="1">
            <a:spLocks noChangeArrowheads="1"/>
          </p:cNvSpPr>
          <p:nvPr/>
        </p:nvSpPr>
        <p:spPr bwMode="auto">
          <a:xfrm>
            <a:off x="195263" y="2284413"/>
            <a:ext cx="5924550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044575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Situationsgerechte Nutzung von Persönlicher Schutzausrüstung (PSA), d.h.: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Schutzhandschuhe bei allen Tätigkeiten, bei denen ein Handkontakt mit infektiösen Substanzen möglich ist (z.B. Intimpflege).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Sterile Handschuhe bei aseptisch durchzufüh-renden Arbeiten (z.B. Verbandwechsel).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Flüssigkeitsdichte Schürzen bzw. langärmlige Schutzkittel bei Tätigkeiten mit Kontaminationsgefahr (z.B. Versorgung Inkontinenter).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Mund-Nasenschutzmasken bei pflegerischen Arbeiten mit Gefahr einer aerogenen Übertragung (z.B. Absaugen der Atemwege).</a:t>
            </a:r>
          </a:p>
        </p:txBody>
      </p:sp>
      <p:sp>
        <p:nvSpPr>
          <p:cNvPr id="20485" name="Text Box 13"/>
          <p:cNvSpPr txBox="1">
            <a:spLocks noChangeArrowheads="1"/>
          </p:cNvSpPr>
          <p:nvPr/>
        </p:nvSpPr>
        <p:spPr bwMode="auto">
          <a:xfrm>
            <a:off x="6156325" y="2284413"/>
            <a:ext cx="2879725" cy="316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Verwendung von zimmergebundenen, täglich zu wechseln-den, langärmligen Schutzkitteln bei der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pflegerischen Versorgung und bei Körperkontakten.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Verwendung von Mund- Nasenschutz-masken auch bei der Mundpflege.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04321" y="937147"/>
            <a:ext cx="1275591" cy="155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de-DE" sz="7200" b="1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  <a:cs typeface="AngsanaUPC" pitchFamily="18" charset="-34"/>
                <a:sym typeface="Wingdings" pitchFamily="2" charset="2"/>
              </a:rPr>
              <a:t></a:t>
            </a:r>
            <a:r>
              <a:rPr lang="de-DE" sz="9600" dirty="0"/>
              <a:t> </a:t>
            </a:r>
            <a:endParaRPr lang="de-DE" sz="96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3" name="Kreuz 12"/>
          <p:cNvSpPr/>
          <p:nvPr/>
        </p:nvSpPr>
        <p:spPr bwMode="auto">
          <a:xfrm>
            <a:off x="7308304" y="1412776"/>
            <a:ext cx="720000" cy="720080"/>
          </a:xfrm>
          <a:prstGeom prst="plus">
            <a:avLst>
              <a:gd name="adj" fmla="val 3052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contourW="12700" prstMaterial="metal">
            <a:bevelT w="165100" prst="coolSlant"/>
            <a:contourClr>
              <a:schemeClr val="accent3"/>
            </a:contourClr>
          </a:sp3d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0491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Personalhygiene II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5"/>
          <p:cNvSpPr txBox="1">
            <a:spLocks noChangeArrowheads="1"/>
          </p:cNvSpPr>
          <p:nvPr/>
        </p:nvSpPr>
        <p:spPr bwMode="auto">
          <a:xfrm>
            <a:off x="304800" y="1547813"/>
            <a:ext cx="8299450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Nach wie vor gilt: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Das Tragen von PSA erfolgt immer situativ. D.h. sie wird kurz vor der Maßnahme angelegt und unmittelbar nach erfolgter Maßnahme bzw. Situation wieder abgelegt.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Die Entsorgung von PSA erfolgt am Ort ihres Gebrauchs.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101013" y="1643063"/>
            <a:ext cx="935037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9600" dirty="0">
                <a:solidFill>
                  <a:srgbClr val="CC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1509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Personalhygiene III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8"/>
          <p:cNvSpPr txBox="1">
            <a:spLocks noChangeArrowheads="1"/>
          </p:cNvSpPr>
          <p:nvPr/>
        </p:nvSpPr>
        <p:spPr bwMode="auto">
          <a:xfrm>
            <a:off x="179388" y="2359025"/>
            <a:ext cx="5924550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Unterhalts- und Grundreinigung mit gewohntem Leistungsumfang unter Anwendung der gewohnten Methoden und in den gewohnten Intervallen.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Gleiches gilt für die Aufbereitung von Steckbecken, Urinflaschen und Medizinprodukten.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Schmutzwäsche und Abfälle werden nach den Vorgaben des Hygieneplanes entsorgt.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Pflegeutensilien sollen möglichst bewohnerbezogen verwendet werden.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Gemeinschaftlich benutzte Sanitäreinrichtungen (Wannen, Duschen etc.) werden nach Gebrauch gemäß den Vorgaben des Reinigungs- und Desinfektionsplanes wischdesinfiziert.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Desinfektion auch nach Kontamination (Blut, Erbrochenes, Fäzes).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Schlussdesinfektion des Zimmers nach Bewohnerwechsel.</a:t>
            </a:r>
          </a:p>
        </p:txBody>
      </p:sp>
      <p:sp>
        <p:nvSpPr>
          <p:cNvPr id="22531" name="Text Box 9"/>
          <p:cNvSpPr txBox="1">
            <a:spLocks noChangeArrowheads="1"/>
          </p:cNvSpPr>
          <p:nvPr/>
        </p:nvSpPr>
        <p:spPr bwMode="auto">
          <a:xfrm>
            <a:off x="6134100" y="2286000"/>
            <a:ext cx="3009900" cy="416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Zimmer von MRSA-positiven Bewohnern werden stets zum Schluss und mit frischen Utensilien und Lösungen gereinigt.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Schmutzwäsche und Abfälle werden im Zimmer gesam-melt und sollen das Zimmer nur in geschlossenen Säcken verlassen.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Möglichst nur 60° Wäsche verwenden.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Besteck und Geschirr mögl. zum Schluss abräumen.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600">
                <a:latin typeface="Arial" pitchFamily="34" charset="0"/>
              </a:rPr>
              <a:t>Pflegerische Arbeiten im Zimmer und mögl. zum Schluss durchführen.</a:t>
            </a:r>
          </a:p>
        </p:txBody>
      </p:sp>
      <p:sp>
        <p:nvSpPr>
          <p:cNvPr id="22532" name="Line 6"/>
          <p:cNvSpPr>
            <a:spLocks noChangeShapeType="1"/>
          </p:cNvSpPr>
          <p:nvPr/>
        </p:nvSpPr>
        <p:spPr bwMode="auto">
          <a:xfrm>
            <a:off x="0" y="2205038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2533" name="Line 7"/>
          <p:cNvSpPr>
            <a:spLocks noChangeShapeType="1"/>
          </p:cNvSpPr>
          <p:nvPr/>
        </p:nvSpPr>
        <p:spPr bwMode="auto">
          <a:xfrm>
            <a:off x="6105525" y="1900238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04321" y="937147"/>
            <a:ext cx="1275591" cy="155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de-DE" sz="7200" b="1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  <a:cs typeface="AngsanaUPC" pitchFamily="18" charset="-34"/>
                <a:sym typeface="Wingdings" pitchFamily="2" charset="2"/>
              </a:rPr>
              <a:t></a:t>
            </a:r>
            <a:r>
              <a:rPr lang="de-DE" sz="9600" dirty="0"/>
              <a:t> </a:t>
            </a:r>
            <a:endParaRPr lang="de-DE" sz="96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2" name="Kreuz 11"/>
          <p:cNvSpPr/>
          <p:nvPr/>
        </p:nvSpPr>
        <p:spPr bwMode="auto">
          <a:xfrm>
            <a:off x="7308304" y="1412776"/>
            <a:ext cx="720000" cy="720080"/>
          </a:xfrm>
          <a:prstGeom prst="plus">
            <a:avLst>
              <a:gd name="adj" fmla="val 3052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contourW="12700" prstMaterial="metal">
            <a:bevelT w="165100" prst="coolSlant"/>
            <a:contourClr>
              <a:schemeClr val="accent3"/>
            </a:contourClr>
          </a:sp3d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2539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 bei MRSA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Umgebungshygiene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99"/>
          <p:cNvSpPr>
            <a:spLocks noChangeArrowheads="1"/>
          </p:cNvSpPr>
          <p:nvPr/>
        </p:nvSpPr>
        <p:spPr bwMode="auto">
          <a:xfrm>
            <a:off x="179388" y="1547813"/>
            <a:ext cx="8578850" cy="53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rgbClr val="067EBB"/>
              </a:buClr>
              <a:buSzPct val="180000"/>
              <a:buFontTx/>
              <a:buNone/>
              <a:defRPr/>
            </a:pPr>
            <a:r>
              <a:rPr lang="de-DE" altLang="de-DE" sz="1800" dirty="0" smtClean="0">
                <a:latin typeface="Arial" pitchFamily="34" charset="0"/>
              </a:rPr>
              <a:t>Als MRSA-Sanierung (auch MRSA-</a:t>
            </a:r>
            <a:r>
              <a:rPr lang="de-DE" altLang="de-DE" sz="1800" dirty="0" err="1" smtClean="0">
                <a:latin typeface="Arial" pitchFamily="34" charset="0"/>
              </a:rPr>
              <a:t>Eradikation</a:t>
            </a:r>
            <a:r>
              <a:rPr lang="de-DE" altLang="de-DE" sz="1800" dirty="0" smtClean="0">
                <a:latin typeface="Arial" pitchFamily="34" charset="0"/>
              </a:rPr>
              <a:t> oder –Eliminierung genannt) bezeichnet man die Entfernung von MRSA mit Hilfe antibiotischer und antiseptischer Substanzen von Häuten, Schleimhäuten und Wundflächen.</a:t>
            </a:r>
          </a:p>
          <a:p>
            <a:pPr marL="285750" lvl="1" indent="-28575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>
                <a:latin typeface="Arial" pitchFamily="34" charset="0"/>
              </a:rPr>
              <a:t>Eine Sanierung umfasst: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defRPr/>
            </a:pPr>
            <a:r>
              <a:rPr lang="de-DE" altLang="de-DE" sz="1800" dirty="0" smtClean="0">
                <a:latin typeface="Arial" pitchFamily="34" charset="0"/>
              </a:rPr>
              <a:t>Sicherung von Ausgangsbefunden.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defRPr/>
            </a:pPr>
            <a:r>
              <a:rPr lang="de-DE" altLang="de-DE" sz="1800" dirty="0" smtClean="0">
                <a:latin typeface="Arial" pitchFamily="34" charset="0"/>
              </a:rPr>
              <a:t>Durchführung der Sanierungshandlung (5 Tage).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defRPr/>
            </a:pPr>
            <a:r>
              <a:rPr lang="de-DE" altLang="de-DE" sz="1800" dirty="0" smtClean="0">
                <a:latin typeface="Arial" pitchFamily="34" charset="0"/>
              </a:rPr>
              <a:t>Pause (mind. 3 Tage).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rgbClr val="067EBB"/>
              </a:buClr>
              <a:defRPr/>
            </a:pPr>
            <a:r>
              <a:rPr lang="de-DE" altLang="de-DE" sz="1800" dirty="0" smtClean="0">
                <a:latin typeface="Arial" pitchFamily="34" charset="0"/>
              </a:rPr>
              <a:t>Kontrollabstriche.</a:t>
            </a:r>
          </a:p>
          <a:p>
            <a:pPr marL="285750" lvl="1" indent="-2857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>
                <a:latin typeface="Arial" pitchFamily="34" charset="0"/>
              </a:rPr>
              <a:t>Die Durchführung der Sanierung außerhalb von Krankenhäusern richtet sich nach den aktuellen Vorgaben der jeweiligen Kassenärztlichen Vereinigung. </a:t>
            </a:r>
          </a:p>
          <a:p>
            <a:pPr marL="285750" lvl="1" indent="-28575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>
                <a:latin typeface="Arial" pitchFamily="34" charset="0"/>
              </a:rPr>
              <a:t>Detaillierte Informationen unter: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defRPr/>
            </a:pPr>
            <a:r>
              <a:rPr lang="de-DE" altLang="de-DE" sz="1800" dirty="0" smtClean="0">
                <a:latin typeface="Arial" pitchFamily="34" charset="0"/>
              </a:rPr>
              <a:t>www.mrsa-netzwerke.niedersachsen.de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defRPr/>
            </a:pPr>
            <a:r>
              <a:rPr lang="de-DE" altLang="de-DE" sz="1800" dirty="0" smtClean="0">
                <a:latin typeface="Arial" pitchFamily="34" charset="0"/>
              </a:rPr>
              <a:t>http://www.kbv.de/40441.html </a:t>
            </a:r>
          </a:p>
          <a:p>
            <a:pPr>
              <a:buFont typeface="Wingdings" pitchFamily="2" charset="2"/>
              <a:buChar char="Ø"/>
              <a:defRPr/>
            </a:pPr>
            <a:endParaRPr lang="de-DE" altLang="de-DE" sz="1800" dirty="0" smtClean="0">
              <a:latin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3556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Begriffserläuterung und Prinzip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179388" y="1547813"/>
            <a:ext cx="4038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A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Screening</a:t>
            </a:r>
            <a:r>
              <a:rPr lang="de-DE" altLang="de-DE" sz="1800">
                <a:latin typeface="Arial" pitchFamily="34" charset="0"/>
              </a:rPr>
              <a:t> 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Sanierungseignung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Ausgangsbefunde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B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Behandlung</a:t>
            </a:r>
            <a:r>
              <a:rPr lang="de-DE" altLang="de-DE" sz="1800">
                <a:latin typeface="Arial" pitchFamily="34" charset="0"/>
              </a:rPr>
              <a:t> (5 Tage):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Nasensalbe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antisept. Mundpflege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antisept. Ganzwaschung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begleitende Maßnahmen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C / mind. 3 Tage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Pause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D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Tg. bis 4 Wo.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E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Mo. bis 6 Mo. nach Phase B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11 Mo. bis 13 Mo.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F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Frei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Beendigung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4580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Sanierungsschema und Phasen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4500563" y="1547813"/>
            <a:ext cx="4316412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Mit jedem sanierungshemmenden Faktor sinkt die Sanierungseignung: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Dialysepflichtigkeit.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Invasive Zugänge (Harndrainage, PEG, Tracheostoma, etc.).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Laufende antibiotische Therapie.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Hautulkus, Haut- und Weichgewebeinfektion.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Atopisches Ekzem, Psoriasis etc.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Offene (sezernierende) Wunden.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(beruflich) direkter Kontakt zu Tieren in der landwirtschaftlichen Tiermast.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Wenn keine verwertbaren Klinikbefunde vorliegen müssen Ausgangsbefunde gesichert werden: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Rachen-Nasenabstrich (1 Tupfer).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ggf. Wundabstrich (Insertionsstellen).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ggf. Urinbefund.</a:t>
            </a:r>
          </a:p>
        </p:txBody>
      </p:sp>
      <p:sp>
        <p:nvSpPr>
          <p:cNvPr id="25603" name="Rectangle 7"/>
          <p:cNvSpPr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chemeClr val="bg1"/>
                </a:solidFill>
                <a:latin typeface="Arial" pitchFamily="34" charset="0"/>
              </a:rPr>
              <a:t>Nicht jeder MRSA-positive Bewohner ist für eine MRSA-Sanierung geeignet.</a:t>
            </a: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79388" y="1547813"/>
            <a:ext cx="4038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A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Screening</a:t>
            </a:r>
            <a:r>
              <a:rPr lang="de-DE" altLang="de-DE" sz="1800">
                <a:latin typeface="Arial" pitchFamily="34" charset="0"/>
              </a:rPr>
              <a:t> 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Sanierungseignung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Ausgangsbefunde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B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Behandlung</a:t>
            </a:r>
            <a:r>
              <a:rPr lang="de-DE" altLang="de-DE" sz="1800">
                <a:latin typeface="Arial" pitchFamily="34" charset="0"/>
              </a:rPr>
              <a:t> (5 Tage):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Nasensalbe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antisept. Mundpflege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antisept. Ganzwaschung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begleitende Maßnahmen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C / mind. 3 Tage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Pause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D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Tg. bis 4 Wo.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E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Mo. bis 6 Mo. nach Phase B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11 Mo. bis 13 Mo.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F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Frei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Beendigung</a:t>
            </a:r>
          </a:p>
        </p:txBody>
      </p:sp>
      <p:sp>
        <p:nvSpPr>
          <p:cNvPr id="25605" name="Rechteck 1"/>
          <p:cNvSpPr>
            <a:spLocks noChangeArrowheads="1"/>
          </p:cNvSpPr>
          <p:nvPr/>
        </p:nvSpPr>
        <p:spPr bwMode="auto">
          <a:xfrm>
            <a:off x="107950" y="2420938"/>
            <a:ext cx="4464050" cy="388778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5607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Phase A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179388" y="1547813"/>
            <a:ext cx="4038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A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Screening</a:t>
            </a:r>
            <a:r>
              <a:rPr lang="de-DE" altLang="de-DE" sz="1800">
                <a:latin typeface="Arial" pitchFamily="34" charset="0"/>
              </a:rPr>
              <a:t> 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Sanierungseignung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Ausgangsbefunde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B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Behandlung</a:t>
            </a:r>
            <a:r>
              <a:rPr lang="de-DE" altLang="de-DE" sz="1800">
                <a:latin typeface="Arial" pitchFamily="34" charset="0"/>
              </a:rPr>
              <a:t> (5 Tage):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Nasensalbe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antisept. Mundpflege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antisept. Ganzwaschung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begleitende Maßnahmen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C / mind. 3 Tage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Pause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D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Tg. bis 4 Wo.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E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Mo. bis 6 Mo. nach Phase B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11 Mo. bis 13 Mo.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F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Frei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Beendigung</a:t>
            </a:r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257175" y="3860800"/>
            <a:ext cx="3960813" cy="2447925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de-DE" altLang="de-DE"/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250825" y="1555750"/>
            <a:ext cx="3960813" cy="865188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de-DE" altLang="de-DE"/>
          </a:p>
        </p:txBody>
      </p:sp>
      <p:sp>
        <p:nvSpPr>
          <p:cNvPr id="26629" name="Rectangle 8"/>
          <p:cNvSpPr>
            <a:spLocks noChangeArrowheads="1"/>
          </p:cNvSpPr>
          <p:nvPr/>
        </p:nvSpPr>
        <p:spPr bwMode="auto">
          <a:xfrm>
            <a:off x="4500563" y="1557338"/>
            <a:ext cx="4495800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Materialbeschaffung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Planung der Organisation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Applikation Nasensalbe (3x)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Antiseptische Mundpflege (3x)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Antiseptische Ganzwaschung (1x)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Begleitende Maßnahmen (1x):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Nach Ganzwaschung Patient mit frischer Leibwäsche einkleiden.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Bett vor erneuter Benutzung komplett frisch beziehen.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Benutzte Utensilien, wie Waschschalen oder Kämme desinfizieren.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Aufbereitung benutzter Textilien mögl. bei 60°C oder höher.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Ggf. Desinfektion der Umgebung.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Personalhygiernische Maßnahmen.</a:t>
            </a:r>
          </a:p>
          <a:p>
            <a:pPr>
              <a:lnSpc>
                <a:spcPct val="90000"/>
              </a:lnSpc>
            </a:pPr>
            <a:endParaRPr lang="de-DE" altLang="de-DE" sz="1800">
              <a:latin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6631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Phase B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79388" y="1547813"/>
            <a:ext cx="4038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A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Screening</a:t>
            </a:r>
            <a:r>
              <a:rPr lang="de-DE" altLang="de-DE" sz="1800">
                <a:latin typeface="Arial" pitchFamily="34" charset="0"/>
              </a:rPr>
              <a:t> 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Sanierungseignung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Ausgangsbefunde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B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Behandlung</a:t>
            </a:r>
            <a:r>
              <a:rPr lang="de-DE" altLang="de-DE" sz="1800">
                <a:latin typeface="Arial" pitchFamily="34" charset="0"/>
              </a:rPr>
              <a:t> (5 Tage):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Nasensalbe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antisept. Mundpflege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antisept. Ganzwaschung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begleitende Maßnahmen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C / mind. 3 Tage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Pause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D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Tg. bis 4 Wo.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E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Mo. bis 6 Mo. nach Phase B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11 Mo. bis 13 Mo.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F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Frei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Beendigung</a:t>
            </a:r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250825" y="1411288"/>
            <a:ext cx="3960813" cy="2449512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de-DE" altLang="de-DE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4500563" y="1547813"/>
            <a:ext cx="4643437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Innerhalb der Pause erfolgen keine Behandlungsmaßnahmen.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Der betreffende Bewohner gilt in dieser Zeit zumindest bis zum Vorliegen des ersten Kontrollabstrichs weiterhin als MRSA-positiv.</a:t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79388" y="4219575"/>
            <a:ext cx="3960812" cy="2162175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de-DE" altLang="de-DE"/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7655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Phase C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179388" y="1547813"/>
            <a:ext cx="4038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A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Screening</a:t>
            </a:r>
            <a:r>
              <a:rPr lang="de-DE" altLang="de-DE" sz="1800">
                <a:latin typeface="Arial" pitchFamily="34" charset="0"/>
              </a:rPr>
              <a:t> 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Sanierungseignung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Ausgangsbefunde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B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Behandlung</a:t>
            </a:r>
            <a:r>
              <a:rPr lang="de-DE" altLang="de-DE" sz="1800">
                <a:latin typeface="Arial" pitchFamily="34" charset="0"/>
              </a:rPr>
              <a:t> (5 Tage):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Nasensalbe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antisept. Mundpflege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antisept. Ganzwaschung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begleitende Maßnahmen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C / mind. 3 Tage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Pause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D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Tg. bis 4 Wo.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E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Mo. bis 6 Mo. nach Phase B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11 Mo. bis 13 Mo.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F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Frei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Beendigung</a:t>
            </a:r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250825" y="1411288"/>
            <a:ext cx="3960813" cy="2809875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de-DE" altLang="de-DE"/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4500563" y="1547813"/>
            <a:ext cx="4643437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Abstriche der Erfolgskontrollen (insgesamt 3 Termine) analog zu den Ausgangsbefunden: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Rachen-Nasenabstrich (1 Tupfer).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ggf. Wundabstrich (Insertionsstellen).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ggf. Urinbefund.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Abstriche negativ: Pat. = vorläufig MRSA-frei. Vorerst Einstellung der besonderen Hygienemaßnahmen.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Alle 3 Erfolgskontrollen negativ: Pat. = dauerhaft MRSA-frei.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Bei Aufnahme in ein Krankenhaus ist dennoch darauf hinzuweisen, dass eine positive MRSA-Anamnese vorliegt.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8678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Phasen D - F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179388" y="1547813"/>
            <a:ext cx="4038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A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Screening</a:t>
            </a:r>
            <a:r>
              <a:rPr lang="de-DE" altLang="de-DE" sz="1800">
                <a:latin typeface="Arial" pitchFamily="34" charset="0"/>
              </a:rPr>
              <a:t> 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Sanierungseignung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Ausgangsbefunde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B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Behandlung</a:t>
            </a:r>
            <a:r>
              <a:rPr lang="de-DE" altLang="de-DE" sz="1800">
                <a:latin typeface="Arial" pitchFamily="34" charset="0"/>
              </a:rPr>
              <a:t> (5 Tage):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Nasensalbe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x tgl. antisept. Mundpflege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antisept. Ganzwaschung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 x tgl. begleitende Maßnahmen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C / mind. 3 Tage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Pause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D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Tg. bis 4 Wo.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E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Erfolgskontrolle II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3 Mo. bis 6 Mo. nach Phase B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11 Mo. bis 13 Mo. nach Phase B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Phase F / </a:t>
            </a:r>
            <a:r>
              <a:rPr lang="de-DE" altLang="de-DE" sz="1800">
                <a:solidFill>
                  <a:srgbClr val="067EBB"/>
                </a:solidFill>
                <a:latin typeface="Arial" pitchFamily="34" charset="0"/>
              </a:rPr>
              <a:t>Frei</a:t>
            </a:r>
            <a:r>
              <a:rPr lang="de-DE" altLang="de-DE" sz="1800">
                <a:latin typeface="Arial" pitchFamily="34" charset="0"/>
              </a:rPr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Beendigung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250825" y="1412875"/>
            <a:ext cx="3960813" cy="489585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de-DE" altLang="de-DE"/>
          </a:p>
        </p:txBody>
      </p:sp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4500563" y="1547813"/>
            <a:ext cx="4643437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2857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Weiterführung bzw. Wiederaufnahme der besonderen Hygienemaßnahmen.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Keine weiteren Kontrollabstriche.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Durchführung einer weiteren Sanierung: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sofern keine sanierungshemmenden Faktoren vorliegen bzw.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sofern eine plausible Ursache für den Misserfolg ermittelt und beseitigt werden konnte.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evtl. nach Sanierungsbehandlung von Kontaktpersonen.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Häufige Gründe für Misserfolge: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Sanierungshemmende Faktoren bei Behandlungsbeginn.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Rekolonisation durch inkonsequentes Vorgehen, Kontaktpersonen oder Tätigkeit in Landwirtschaft.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</a:pPr>
            <a:r>
              <a:rPr lang="de-DE" altLang="de-DE" sz="1600">
                <a:latin typeface="Arial" pitchFamily="34" charset="0"/>
              </a:rPr>
              <a:t>Neubesiedelung mit neuem MRSA.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51520" y="99471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cs typeface="Arial" pitchFamily="34" charset="0"/>
                <a:sym typeface="Times New Roman"/>
              </a:rPr>
              <a:t>Begriffe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und Grundlagen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MRSA Eigenschaften       MRSA Sachlagen       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MRSA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Maßnahmen</a:t>
            </a:r>
          </a:p>
        </p:txBody>
      </p:sp>
      <p:sp>
        <p:nvSpPr>
          <p:cNvPr id="29702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MRSA-Sanierung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Vorgehen bei positiven Kontrollabstrichen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3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3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30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30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30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30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30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30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30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PEOPL087"/>
          <p:cNvPicPr>
            <a:picLocks noChangeAspect="1" noChangeArrowheads="1"/>
          </p:cNvPicPr>
          <p:nvPr/>
        </p:nvPicPr>
        <p:blipFill>
          <a:blip r:embed="rId3" cstate="print">
            <a:lum bright="60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1196975"/>
            <a:ext cx="491331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9" descr="PEOPL086"/>
          <p:cNvPicPr>
            <a:picLocks noChangeAspect="1" noChangeArrowheads="1"/>
          </p:cNvPicPr>
          <p:nvPr/>
        </p:nvPicPr>
        <p:blipFill>
          <a:blip r:embed="rId4" cstate="print">
            <a:lum bright="60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6538"/>
            <a:ext cx="4281488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282575" y="1477963"/>
            <a:ext cx="3562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336600"/>
                </a:solidFill>
                <a:latin typeface="Arial" pitchFamily="34" charset="0"/>
              </a:rPr>
              <a:t>„Heutzutage haben mehr als 20% der</a:t>
            </a:r>
            <a:br>
              <a:rPr lang="de-DE" altLang="de-DE" sz="1600">
                <a:solidFill>
                  <a:srgbClr val="336600"/>
                </a:solidFill>
                <a:latin typeface="Arial" pitchFamily="34" charset="0"/>
              </a:rPr>
            </a:br>
            <a:r>
              <a:rPr lang="de-DE" altLang="de-DE" sz="1600">
                <a:solidFill>
                  <a:srgbClr val="336600"/>
                </a:solidFill>
                <a:latin typeface="Arial" pitchFamily="34" charset="0"/>
              </a:rPr>
              <a:t>Allgemeinbevölkerung MRSA“</a:t>
            </a:r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282575" y="2316163"/>
            <a:ext cx="37560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336600"/>
                </a:solidFill>
                <a:latin typeface="Arial" pitchFamily="34" charset="0"/>
              </a:rPr>
              <a:t>„MRSA-Träger sollten im Heim nicht am Gemeinschaftsleben teilnehmen.“</a:t>
            </a:r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282575" y="3443288"/>
            <a:ext cx="40608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336600"/>
                </a:solidFill>
                <a:latin typeface="Arial" pitchFamily="34" charset="0"/>
              </a:rPr>
              <a:t>„Bei MRSA-Trägern sollten regelmäßig Kontrollabstriche durchgeführt werden.“</a:t>
            </a:r>
          </a:p>
        </p:txBody>
      </p:sp>
      <p:sp>
        <p:nvSpPr>
          <p:cNvPr id="159757" name="Rectangle 13"/>
          <p:cNvSpPr>
            <a:spLocks noChangeArrowheads="1"/>
          </p:cNvSpPr>
          <p:nvPr/>
        </p:nvSpPr>
        <p:spPr bwMode="auto">
          <a:xfrm>
            <a:off x="282575" y="4497388"/>
            <a:ext cx="38322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336600"/>
                </a:solidFill>
                <a:latin typeface="Arial" pitchFamily="34" charset="0"/>
              </a:rPr>
              <a:t>„Jede Pflegekraft ist im hohen Maße gefährdet selbst MRSA-Träger zu werden.“</a:t>
            </a:r>
          </a:p>
        </p:txBody>
      </p:sp>
      <p:sp>
        <p:nvSpPr>
          <p:cNvPr id="159758" name="Rectangle 14"/>
          <p:cNvSpPr>
            <a:spLocks noChangeArrowheads="1"/>
          </p:cNvSpPr>
          <p:nvPr/>
        </p:nvSpPr>
        <p:spPr bwMode="auto">
          <a:xfrm>
            <a:off x="4625975" y="1412875"/>
            <a:ext cx="42132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990033"/>
                </a:solidFill>
                <a:latin typeface="Arial" pitchFamily="34" charset="0"/>
              </a:rPr>
              <a:t>„Es stimmt, dass ca. 20% Staphylococcus aureus-Träger sind, was aber nicht gleichbedeutend mit MRSA ist.“</a:t>
            </a:r>
          </a:p>
        </p:txBody>
      </p:sp>
      <p:sp>
        <p:nvSpPr>
          <p:cNvPr id="159759" name="Rectangle 15"/>
          <p:cNvSpPr>
            <a:spLocks noChangeArrowheads="1"/>
          </p:cNvSpPr>
          <p:nvPr/>
        </p:nvSpPr>
        <p:spPr bwMode="auto">
          <a:xfrm>
            <a:off x="4625975" y="2251075"/>
            <a:ext cx="44418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990033"/>
                </a:solidFill>
                <a:latin typeface="Arial" pitchFamily="34" charset="0"/>
              </a:rPr>
              <a:t>„Schon auf Grund des Heimvertrages kann die Teilnahme nicht einfach versagt werden. Über-tragen wird vor allem durch pflegerische und weniger durch gesellschaftliche Kontakte.</a:t>
            </a:r>
          </a:p>
        </p:txBody>
      </p:sp>
      <p:sp>
        <p:nvSpPr>
          <p:cNvPr id="159760" name="Rectangle 16"/>
          <p:cNvSpPr>
            <a:spLocks noChangeArrowheads="1"/>
          </p:cNvSpPr>
          <p:nvPr/>
        </p:nvSpPr>
        <p:spPr bwMode="auto">
          <a:xfrm>
            <a:off x="4625975" y="3362325"/>
            <a:ext cx="43656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990033"/>
                </a:solidFill>
                <a:latin typeface="Arial" pitchFamily="34" charset="0"/>
              </a:rPr>
              <a:t>„Bringt keinen Informationsgewinn. Wenn sich ein Bewohner als MRSA-Träger erwiesen hat ist nicht anzunehmen, dass er diesen Status ohne eine Sanierung verliert“.</a:t>
            </a:r>
          </a:p>
        </p:txBody>
      </p:sp>
      <p:sp>
        <p:nvSpPr>
          <p:cNvPr id="159761" name="Rectangle 17"/>
          <p:cNvSpPr>
            <a:spLocks noChangeArrowheads="1"/>
          </p:cNvSpPr>
          <p:nvPr/>
        </p:nvSpPr>
        <p:spPr bwMode="auto">
          <a:xfrm>
            <a:off x="4625975" y="4460875"/>
            <a:ext cx="45180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990033"/>
                </a:solidFill>
                <a:latin typeface="Arial" pitchFamily="34" charset="0"/>
              </a:rPr>
              <a:t>„Ein Unterschied zur Allgemeinbevölkerung ist vorhanden aber gering. Maßgeblich ist der indikationsgerechte Gebrauch von PSA.“</a:t>
            </a:r>
          </a:p>
        </p:txBody>
      </p:sp>
      <p:sp>
        <p:nvSpPr>
          <p:cNvPr id="159762" name="Rectangle 18"/>
          <p:cNvSpPr>
            <a:spLocks noChangeArrowheads="1"/>
          </p:cNvSpPr>
          <p:nvPr/>
        </p:nvSpPr>
        <p:spPr bwMode="auto">
          <a:xfrm>
            <a:off x="282575" y="5411788"/>
            <a:ext cx="38322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336600"/>
                </a:solidFill>
                <a:latin typeface="Arial" pitchFamily="34" charset="0"/>
              </a:rPr>
              <a:t>„Durch meinen Umgang mit MRSA-positiven Bewohnern gefährde ich meine Kinder und weitere Angehörige.“</a:t>
            </a:r>
          </a:p>
        </p:txBody>
      </p:sp>
      <p:sp>
        <p:nvSpPr>
          <p:cNvPr id="159763" name="Rectangle 19"/>
          <p:cNvSpPr>
            <a:spLocks noChangeArrowheads="1"/>
          </p:cNvSpPr>
          <p:nvPr/>
        </p:nvSpPr>
        <p:spPr bwMode="auto">
          <a:xfrm>
            <a:off x="4625975" y="5299075"/>
            <a:ext cx="46704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altLang="de-DE" sz="1600">
                <a:solidFill>
                  <a:srgbClr val="990033"/>
                </a:solidFill>
                <a:latin typeface="Arial" pitchFamily="34" charset="0"/>
              </a:rPr>
              <a:t>„Normalerweise nicht. Eine Gefährdung wäre denkbar, wenn man selbst MRSA-Träger ist und risikobehaftete Angehörige betreut. Kinder gehören normalerweise nicht dazu.“</a:t>
            </a:r>
          </a:p>
        </p:txBody>
      </p:sp>
      <p:sp>
        <p:nvSpPr>
          <p:cNvPr id="30734" name="Bedeutung der Flora"/>
          <p:cNvSpPr txBox="1">
            <a:spLocks/>
          </p:cNvSpPr>
          <p:nvPr/>
        </p:nvSpPr>
        <p:spPr bwMode="auto">
          <a:xfrm>
            <a:off x="2916238" y="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Zum Schluss: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  <a:sym typeface="Merriweather Regular"/>
              </a:rPr>
              <a:t>Häufige Irrtümer zu MRSA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4" grpId="0" autoUpdateAnimBg="0"/>
      <p:bldP spid="159755" grpId="0" autoUpdateAnimBg="0"/>
      <p:bldP spid="159756" grpId="0" autoUpdateAnimBg="0"/>
      <p:bldP spid="159757" grpId="0" autoUpdateAnimBg="0"/>
      <p:bldP spid="159758" grpId="0" autoUpdateAnimBg="0"/>
      <p:bldP spid="159759" grpId="0" autoUpdateAnimBg="0"/>
      <p:bldP spid="159760" grpId="0" autoUpdateAnimBg="0"/>
      <p:bldP spid="159761" grpId="0" autoUpdateAnimBg="0"/>
      <p:bldP spid="159762" grpId="0" autoUpdateAnimBg="0"/>
      <p:bldP spid="159763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/>
        </p:nvSpPr>
        <p:spPr>
          <a:xfrm>
            <a:off x="179512" y="1750164"/>
            <a:ext cx="86547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Vielen Dank</a:t>
            </a:r>
          </a:p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für Ihre Aufmerksamkeit!</a:t>
            </a:r>
          </a:p>
          <a:p>
            <a:pPr algn="ctr"/>
            <a:endParaRPr lang="de-DE" sz="4000"/>
          </a:p>
          <a:p>
            <a:pPr algn="ctr"/>
            <a:r>
              <a:rPr lang="de-DE" sz="3200" smtClean="0"/>
              <a:t>Zeit für Fragen, Diskussionen und Anregungen</a:t>
            </a:r>
            <a:endParaRPr lang="de-DE" sz="3200"/>
          </a:p>
        </p:txBody>
      </p:sp>
    </p:spTree>
    <p:extLst>
      <p:ext uri="{BB962C8B-B14F-4D97-AF65-F5344CB8AC3E}">
        <p14:creationId xmlns:p14="http://schemas.microsoft.com/office/powerpoint/2010/main" val="4202399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2868</Words>
  <Application>Microsoft Office PowerPoint</Application>
  <PresentationFormat>Bildschirmpräsentation (4:3)</PresentationFormat>
  <Paragraphs>438</Paragraphs>
  <Slides>27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5" baseType="lpstr">
      <vt:lpstr>Arial</vt:lpstr>
      <vt:lpstr>Times New Roman</vt:lpstr>
      <vt:lpstr>Helvetica</vt:lpstr>
      <vt:lpstr>Merriweather Regular</vt:lpstr>
      <vt:lpstr>Merriweather Bold</vt:lpstr>
      <vt:lpstr>Arial Rounded MT Bold</vt:lpstr>
      <vt:lpstr>Wingdings</vt:lpstr>
      <vt:lpstr>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Fam. Bergen</dc:creator>
  <cp:lastModifiedBy>Bergen, Peter</cp:lastModifiedBy>
  <cp:revision>104</cp:revision>
  <dcterms:created xsi:type="dcterms:W3CDTF">2004-05-01T08:41:23Z</dcterms:created>
  <dcterms:modified xsi:type="dcterms:W3CDTF">2018-02-07T09:47:28Z</dcterms:modified>
</cp:coreProperties>
</file>