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56" r:id="rId2"/>
    <p:sldId id="258" r:id="rId3"/>
    <p:sldId id="269" r:id="rId4"/>
    <p:sldId id="270" r:id="rId5"/>
    <p:sldId id="271" r:id="rId6"/>
    <p:sldId id="272" r:id="rId7"/>
    <p:sldId id="287" r:id="rId8"/>
    <p:sldId id="273" r:id="rId9"/>
    <p:sldId id="275" r:id="rId10"/>
    <p:sldId id="274" r:id="rId11"/>
    <p:sldId id="288" r:id="rId12"/>
    <p:sldId id="289" r:id="rId13"/>
    <p:sldId id="276" r:id="rId14"/>
    <p:sldId id="277" r:id="rId15"/>
    <p:sldId id="279" r:id="rId16"/>
    <p:sldId id="278" r:id="rId17"/>
    <p:sldId id="285" r:id="rId18"/>
    <p:sldId id="283" r:id="rId19"/>
    <p:sldId id="290" r:id="rId20"/>
  </p:sldIdLst>
  <p:sldSz cx="9144000" cy="6858000" type="screen4x3"/>
  <p:notesSz cx="6858000" cy="9144000"/>
  <p:defaultTextStyle>
    <a:defPPr>
      <a:defRPr lang="de-DE"/>
    </a:defPPr>
    <a:lvl1pPr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1pPr>
    <a:lvl2pPr marL="4572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2pPr>
    <a:lvl3pPr marL="9144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3pPr>
    <a:lvl4pPr marL="13716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4pPr>
    <a:lvl5pPr marL="18288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5pPr>
    <a:lvl6pPr marL="22860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6pPr>
    <a:lvl7pPr marL="27432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7pPr>
    <a:lvl8pPr marL="32004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8pPr>
    <a:lvl9pPr marL="36576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6600"/>
    <a:srgbClr val="CC0000"/>
    <a:srgbClr val="067EBB"/>
    <a:srgbClr val="005D96"/>
    <a:srgbClr val="00339A"/>
    <a:srgbClr val="0060A8"/>
    <a:srgbClr val="5353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CDD"/>
          </a:solidFill>
        </a:fill>
      </a:tcStyle>
    </a:wholeTbl>
    <a:band2H>
      <a:tcTxStyle/>
      <a:tcStyle>
        <a:tcBdr/>
        <a:fill>
          <a:solidFill>
            <a:srgbClr val="E6F6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930" y="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Shape 49"/>
          <p:cNvSpPr>
            <a:spLocks noGrp="1" noRot="1" noChangeAspect="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4579" name="Shape 50"/>
          <p:cNvSpPr>
            <a:spLocks noGrp="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ltLang="de-DE" smtClean="0">
              <a:sym typeface="Times New Roman" pitchFamily="18" charset="0"/>
            </a:endParaRPr>
          </a:p>
        </p:txBody>
      </p:sp>
    </p:spTree>
    <p:extLst>
      <p:ext uri="{BB962C8B-B14F-4D97-AF65-F5344CB8AC3E}">
        <p14:creationId xmlns:p14="http://schemas.microsoft.com/office/powerpoint/2010/main" val="20396674"/>
      </p:ext>
    </p:extLst>
  </p:cSld>
  <p:clrMap bg1="lt1" tx1="dk1" bg2="lt2" tx2="dk2" accent1="accent1" accent2="accent2" accent3="accent3" accent4="accent4" accent5="accent5" accent6="accent6" hlink="hlink" folHlink="folHlink"/>
  <p:notesStyle>
    <a:lvl1pPr algn="l" rtl="0" eaLnBrk="0" fontAlgn="base" hangingPunct="0">
      <a:spcBef>
        <a:spcPts val="400"/>
      </a:spcBef>
      <a:spcAft>
        <a:spcPct val="0"/>
      </a:spcAft>
      <a:defRPr sz="1200">
        <a:solidFill>
          <a:schemeClr val="tx1"/>
        </a:solidFill>
        <a:latin typeface="+mj-lt"/>
        <a:ea typeface="+mj-ea"/>
        <a:cs typeface="+mj-cs"/>
        <a:sym typeface="Times New Roman" pitchFamily="18" charset="0"/>
      </a:defRPr>
    </a:lvl1pPr>
    <a:lvl2pPr marL="742950" indent="-285750" algn="l" rtl="0" eaLnBrk="0" fontAlgn="base" hangingPunct="0">
      <a:spcBef>
        <a:spcPts val="400"/>
      </a:spcBef>
      <a:spcAft>
        <a:spcPct val="0"/>
      </a:spcAft>
      <a:defRPr sz="1200">
        <a:solidFill>
          <a:schemeClr val="tx1"/>
        </a:solidFill>
        <a:latin typeface="+mj-lt"/>
        <a:ea typeface="+mj-ea"/>
        <a:cs typeface="+mj-cs"/>
        <a:sym typeface="Times New Roman" pitchFamily="18" charset="0"/>
      </a:defRPr>
    </a:lvl2pPr>
    <a:lvl3pPr marL="1143000" indent="-228600" algn="l" rtl="0" eaLnBrk="0" fontAlgn="base" hangingPunct="0">
      <a:spcBef>
        <a:spcPts val="400"/>
      </a:spcBef>
      <a:spcAft>
        <a:spcPct val="0"/>
      </a:spcAft>
      <a:defRPr sz="1200">
        <a:solidFill>
          <a:schemeClr val="tx1"/>
        </a:solidFill>
        <a:latin typeface="+mj-lt"/>
        <a:ea typeface="+mj-ea"/>
        <a:cs typeface="+mj-cs"/>
        <a:sym typeface="Times New Roman" pitchFamily="18" charset="0"/>
      </a:defRPr>
    </a:lvl3pPr>
    <a:lvl4pPr marL="1600200" indent="-228600" algn="l" rtl="0" eaLnBrk="0" fontAlgn="base" hangingPunct="0">
      <a:spcBef>
        <a:spcPts val="400"/>
      </a:spcBef>
      <a:spcAft>
        <a:spcPct val="0"/>
      </a:spcAft>
      <a:defRPr sz="1200">
        <a:solidFill>
          <a:schemeClr val="tx1"/>
        </a:solidFill>
        <a:latin typeface="+mj-lt"/>
        <a:ea typeface="+mj-ea"/>
        <a:cs typeface="+mj-cs"/>
        <a:sym typeface="Times New Roman" pitchFamily="18" charset="0"/>
      </a:defRPr>
    </a:lvl4pPr>
    <a:lvl5pPr marL="2057400" indent="-228600" algn="l" rtl="0" eaLnBrk="0" fontAlgn="base" hangingPunct="0">
      <a:spcBef>
        <a:spcPts val="400"/>
      </a:spcBef>
      <a:spcAft>
        <a:spcPct val="0"/>
      </a:spcAft>
      <a:defRPr sz="1200">
        <a:solidFill>
          <a:schemeClr val="tx1"/>
        </a:solidFill>
        <a:latin typeface="+mj-lt"/>
        <a:ea typeface="+mj-ea"/>
        <a:cs typeface="+mj-cs"/>
        <a:sym typeface="Times New Roman" pitchFamily="18" charset="0"/>
      </a:defRPr>
    </a:lvl5pPr>
    <a:lvl6pPr indent="1143000" latinLnBrk="0">
      <a:spcBef>
        <a:spcPts val="400"/>
      </a:spcBef>
      <a:defRPr sz="1200">
        <a:latin typeface="+mj-lt"/>
        <a:ea typeface="+mj-ea"/>
        <a:cs typeface="+mj-cs"/>
        <a:sym typeface="Times New Roman"/>
      </a:defRPr>
    </a:lvl6pPr>
    <a:lvl7pPr indent="1371600" latinLnBrk="0">
      <a:spcBef>
        <a:spcPts val="400"/>
      </a:spcBef>
      <a:defRPr sz="1200">
        <a:latin typeface="+mj-lt"/>
        <a:ea typeface="+mj-ea"/>
        <a:cs typeface="+mj-cs"/>
        <a:sym typeface="Times New Roman"/>
      </a:defRPr>
    </a:lvl7pPr>
    <a:lvl8pPr indent="1600200" latinLnBrk="0">
      <a:spcBef>
        <a:spcPts val="400"/>
      </a:spcBef>
      <a:defRPr sz="1200">
        <a:latin typeface="+mj-lt"/>
        <a:ea typeface="+mj-ea"/>
        <a:cs typeface="+mj-cs"/>
        <a:sym typeface="Times New Roman"/>
      </a:defRPr>
    </a:lvl8pPr>
    <a:lvl9pPr indent="1828800" latinLnBrk="0">
      <a:spcBef>
        <a:spcPts val="400"/>
      </a:spcBef>
      <a:defRPr sz="1200">
        <a:latin typeface="+mj-lt"/>
        <a:ea typeface="+mj-ea"/>
        <a:cs typeface="+mj-cs"/>
        <a:sym typeface="Times New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tartseite">
    <p:bg>
      <p:bgRef idx="1002">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0670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ext">
    <p:bg>
      <p:bgPr>
        <a:solidFill>
          <a:srgbClr val="DDDDDD">
            <a:alpha val="58823"/>
          </a:srgbClr>
        </a:solidFill>
        <a:effectLst/>
      </p:bgPr>
    </p:bg>
    <p:spTree>
      <p:nvGrpSpPr>
        <p:cNvPr id="1" name=""/>
        <p:cNvGrpSpPr/>
        <p:nvPr/>
      </p:nvGrpSpPr>
      <p:grpSpPr>
        <a:xfrm>
          <a:off x="0" y="0"/>
          <a:ext cx="0" cy="0"/>
          <a:chOff x="0" y="0"/>
          <a:chExt cx="0" cy="0"/>
        </a:xfrm>
      </p:grpSpPr>
      <p:sp>
        <p:nvSpPr>
          <p:cNvPr id="4" name="Rechteck"/>
          <p:cNvSpPr>
            <a:spLocks noChangeArrowheads="1"/>
          </p:cNvSpPr>
          <p:nvPr/>
        </p:nvSpPr>
        <p:spPr bwMode="auto">
          <a:xfrm>
            <a:off x="-165100" y="6381750"/>
            <a:ext cx="9610725" cy="785813"/>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1pPr>
            <a:lvl2pPr marL="742950" indent="-28575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2pPr>
            <a:lvl3pPr marL="11430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3pPr>
            <a:lvl4pPr marL="16002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4pPr>
            <a:lvl5pPr marL="20574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5pPr>
            <a:lvl6pPr marL="25146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6pPr>
            <a:lvl7pPr marL="29718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7pPr>
            <a:lvl8pPr marL="34290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8pPr>
            <a:lvl9pPr marL="38862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9pPr>
          </a:lstStyle>
          <a:p>
            <a:pPr eaLnBrk="1">
              <a:defRPr/>
            </a:pPr>
            <a:endParaRPr lang="de-DE" altLang="de-DE" smtClean="0"/>
          </a:p>
        </p:txBody>
      </p:sp>
      <p:sp>
        <p:nvSpPr>
          <p:cNvPr id="5" name="Rechteck"/>
          <p:cNvSpPr>
            <a:spLocks noChangeArrowheads="1"/>
          </p:cNvSpPr>
          <p:nvPr userDrawn="1"/>
        </p:nvSpPr>
        <p:spPr bwMode="auto">
          <a:xfrm>
            <a:off x="-239713" y="-193675"/>
            <a:ext cx="9610726" cy="1174750"/>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1pPr>
            <a:lvl2pPr marL="742950" indent="-28575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2pPr>
            <a:lvl3pPr marL="11430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3pPr>
            <a:lvl4pPr marL="16002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4pPr>
            <a:lvl5pPr marL="20574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5pPr>
            <a:lvl6pPr marL="25146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6pPr>
            <a:lvl7pPr marL="29718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7pPr>
            <a:lvl8pPr marL="34290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8pPr>
            <a:lvl9pPr marL="38862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9pPr>
          </a:lstStyle>
          <a:p>
            <a:pPr eaLnBrk="1">
              <a:defRPr/>
            </a:pPr>
            <a:endParaRPr lang="de-DE" altLang="de-DE" smtClean="0"/>
          </a:p>
        </p:txBody>
      </p:sp>
      <p:sp>
        <p:nvSpPr>
          <p:cNvPr id="7" name="Rechteck"/>
          <p:cNvSpPr/>
          <p:nvPr userDrawn="1"/>
        </p:nvSpPr>
        <p:spPr>
          <a:xfrm>
            <a:off x="-247650" y="981075"/>
            <a:ext cx="9610725" cy="368300"/>
          </a:xfrm>
          <a:prstGeom prst="rect">
            <a:avLst/>
          </a:prstGeom>
          <a:solidFill>
            <a:schemeClr val="bg2">
              <a:lumMod val="20000"/>
              <a:lumOff val="80000"/>
              <a:alpha val="82000"/>
            </a:schemeClr>
          </a:solidFill>
          <a:ln w="12700">
            <a:miter lim="400000"/>
          </a:ln>
        </p:spPr>
        <p:txBody>
          <a:bodyPr lIns="45719" rIns="45719"/>
          <a:lstStyle/>
          <a:p>
            <a:pPr fontAlgn="auto" hangingPunct="0">
              <a:spcBef>
                <a:spcPts val="0"/>
              </a:spcBef>
              <a:spcAft>
                <a:spcPts val="0"/>
              </a:spcAft>
              <a:defRPr/>
            </a:pPr>
            <a:endParaRPr kern="0">
              <a:latin typeface="+mj-lt"/>
              <a:ea typeface="+mj-ea"/>
              <a:cs typeface="+mj-cs"/>
              <a:sym typeface="Times New Roman"/>
            </a:endParaRPr>
          </a:p>
        </p:txBody>
      </p:sp>
      <p:cxnSp>
        <p:nvCxnSpPr>
          <p:cNvPr id="8" name="Gerade Verbindung 7"/>
          <p:cNvCxnSpPr/>
          <p:nvPr userDrawn="1"/>
        </p:nvCxnSpPr>
        <p:spPr>
          <a:xfrm>
            <a:off x="2987824" y="171101"/>
            <a:ext cx="0" cy="737619"/>
          </a:xfrm>
          <a:prstGeom prst="line">
            <a:avLst/>
          </a:prstGeom>
          <a:noFill/>
          <a:ln w="25400" cap="flat">
            <a:solidFill>
              <a:schemeClr val="bg1"/>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9" name="Rechteck 8"/>
          <p:cNvSpPr/>
          <p:nvPr userDrawn="1"/>
        </p:nvSpPr>
        <p:spPr>
          <a:xfrm>
            <a:off x="1243562" y="171101"/>
            <a:ext cx="1672254" cy="646331"/>
          </a:xfrm>
          <a:prstGeom prst="rect">
            <a:avLst/>
          </a:prstGeom>
          <a:noFill/>
        </p:spPr>
        <p:txBody>
          <a:bodyPr wrap="none">
            <a:spAutoFit/>
          </a:bodyPr>
          <a:lstStyle/>
          <a:p>
            <a:pPr algn="ctr" fontAlgn="auto" hangingPunct="0">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pitchFamily="34" charset="0"/>
                <a:ea typeface="+mj-ea"/>
                <a:cs typeface="Arial" pitchFamily="34" charset="0"/>
                <a:sym typeface="Times New Roman"/>
              </a:rPr>
              <a:t>Hygiene bei</a:t>
            </a:r>
          </a:p>
          <a:p>
            <a:pPr algn="ctr" fontAlgn="auto" hangingPunct="0">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pitchFamily="34" charset="0"/>
                <a:ea typeface="+mj-ea"/>
                <a:cs typeface="Arial" pitchFamily="34" charset="0"/>
                <a:sym typeface="Times New Roman"/>
              </a:rPr>
              <a:t>MRGN</a:t>
            </a:r>
          </a:p>
        </p:txBody>
      </p:sp>
      <p:sp>
        <p:nvSpPr>
          <p:cNvPr id="26" name="Textebene 1…"/>
          <p:cNvSpPr txBox="1">
            <a:spLocks noGrp="1"/>
          </p:cNvSpPr>
          <p:nvPr>
            <p:ph type="body" sz="half" idx="1"/>
          </p:nvPr>
        </p:nvSpPr>
        <p:spPr>
          <a:xfrm>
            <a:off x="1564167" y="2377489"/>
            <a:ext cx="6152687" cy="3179201"/>
          </a:xfrm>
          <a:prstGeom prst="rect">
            <a:avLst/>
          </a:prstGeom>
        </p:spPr>
        <p:txBody>
          <a:bodyPr/>
          <a:lstStyle>
            <a:lvl1pPr>
              <a:buClr>
                <a:srgbClr val="A7A7A7"/>
              </a:buClr>
              <a:buSzPct val="180000"/>
              <a:buChar char="•"/>
              <a:defRPr sz="2400">
                <a:solidFill>
                  <a:srgbClr val="535353"/>
                </a:solidFill>
              </a:defRPr>
            </a:lvl1pPr>
            <a:lvl2pPr>
              <a:defRPr sz="2400">
                <a:solidFill>
                  <a:srgbClr val="535353"/>
                </a:solidFill>
              </a:defRPr>
            </a:lvl2pPr>
            <a:lvl3pPr>
              <a:defRPr sz="2400">
                <a:solidFill>
                  <a:srgbClr val="535353"/>
                </a:solidFill>
              </a:defRPr>
            </a:lvl3pPr>
            <a:lvl4pPr>
              <a:defRPr sz="2400">
                <a:solidFill>
                  <a:srgbClr val="535353"/>
                </a:solidFill>
              </a:defRPr>
            </a:lvl4pPr>
            <a:lvl5pPr>
              <a:defRPr sz="2400">
                <a:solidFill>
                  <a:srgbClr val="535353"/>
                </a:solidFill>
              </a:defRPr>
            </a:lvl5pPr>
          </a:lstStyle>
          <a:p>
            <a:r>
              <a:rPr dirty="0" err="1"/>
              <a:t>Textebene</a:t>
            </a:r>
            <a:r>
              <a:rPr dirty="0"/>
              <a:t> 1</a:t>
            </a:r>
          </a:p>
          <a:p>
            <a:pPr lvl="1"/>
            <a:r>
              <a:rPr dirty="0" err="1"/>
              <a:t>Textebene</a:t>
            </a:r>
            <a:r>
              <a:rPr dirty="0"/>
              <a:t> 2</a:t>
            </a:r>
          </a:p>
          <a:p>
            <a:pPr lvl="2"/>
            <a:r>
              <a:rPr dirty="0" err="1"/>
              <a:t>Textebene</a:t>
            </a:r>
            <a:r>
              <a:rPr dirty="0"/>
              <a:t> 3</a:t>
            </a:r>
          </a:p>
          <a:p>
            <a:pPr lvl="3"/>
            <a:r>
              <a:rPr dirty="0" err="1"/>
              <a:t>Textebene</a:t>
            </a:r>
            <a:r>
              <a:rPr dirty="0"/>
              <a:t> 4</a:t>
            </a:r>
          </a:p>
          <a:p>
            <a:pPr lvl="4"/>
            <a:r>
              <a:rPr dirty="0" err="1"/>
              <a:t>Textebene</a:t>
            </a:r>
            <a:r>
              <a:rPr dirty="0"/>
              <a:t> 5</a:t>
            </a:r>
          </a:p>
        </p:txBody>
      </p:sp>
      <p:sp>
        <p:nvSpPr>
          <p:cNvPr id="27" name="Titeltext"/>
          <p:cNvSpPr txBox="1">
            <a:spLocks noGrp="1"/>
          </p:cNvSpPr>
          <p:nvPr>
            <p:ph type="title"/>
          </p:nvPr>
        </p:nvSpPr>
        <p:spPr>
          <a:xfrm>
            <a:off x="1456266" y="659341"/>
            <a:ext cx="7018702" cy="1508126"/>
          </a:xfrm>
          <a:prstGeom prst="rect">
            <a:avLst/>
          </a:prstGeom>
          <a:effectLst/>
        </p:spPr>
        <p:txBody>
          <a:bodyPr/>
          <a:lstStyle>
            <a:lvl1pPr>
              <a:defRPr>
                <a:solidFill>
                  <a:srgbClr val="535353"/>
                </a:solidFill>
                <a:latin typeface="Merriweather Bold"/>
                <a:ea typeface="Merriweather Bold"/>
                <a:cs typeface="Merriweather Bold"/>
                <a:sym typeface="Merriweather Bold"/>
              </a:defRPr>
            </a:lvl1pPr>
          </a:lstStyle>
          <a:p>
            <a:r>
              <a:rPr dirty="0" err="1"/>
              <a:t>Titeltext</a:t>
            </a:r>
            <a:endParaRPr dirty="0"/>
          </a:p>
        </p:txBody>
      </p:sp>
      <p:sp>
        <p:nvSpPr>
          <p:cNvPr id="10" name="Foliennummernplatzhalter 1"/>
          <p:cNvSpPr>
            <a:spLocks noGrp="1"/>
          </p:cNvSpPr>
          <p:nvPr>
            <p:ph type="sldNum" sz="quarter" idx="10"/>
          </p:nvPr>
        </p:nvSpPr>
        <p:spPr>
          <a:xfrm>
            <a:off x="7812088" y="6505575"/>
            <a:ext cx="1246187" cy="352425"/>
          </a:xfrm>
          <a:prstGeom prst="rect">
            <a:avLst/>
          </a:prstGeom>
        </p:spPr>
        <p:txBody>
          <a:bodyPr/>
          <a:lstStyle>
            <a:lvl1pPr marL="0" marR="0" indent="0" algn="ctr" defTabSz="914400" rtl="0" eaLnBrk="1" fontAlgn="base" latinLnBrk="0" hangingPunct="0">
              <a:lnSpc>
                <a:spcPct val="100000"/>
              </a:lnSpc>
              <a:spcBef>
                <a:spcPct val="0"/>
              </a:spcBef>
              <a:spcAft>
                <a:spcPct val="0"/>
              </a:spcAft>
              <a:buClrTx/>
              <a:buSzTx/>
              <a:buFontTx/>
              <a:buNone/>
              <a:tabLst/>
              <a:defRPr sz="1400">
                <a:solidFill>
                  <a:schemeClr val="bg1"/>
                </a:solidFill>
                <a:latin typeface="Merriweather Regular"/>
                <a:cs typeface="Merriweather Regular"/>
              </a:defRPr>
            </a:lvl1pPr>
          </a:lstStyle>
          <a:p>
            <a:pPr>
              <a:defRPr/>
            </a:pPr>
            <a:r>
              <a:rPr lang="de-DE">
                <a:latin typeface="Arial" pitchFamily="34" charset="0"/>
                <a:cs typeface="Arial" pitchFamily="34" charset="0"/>
              </a:rPr>
              <a:t>Seite </a:t>
            </a:r>
            <a:fld id="{CA5587F3-597E-418C-AB37-0A1949D3037F}" type="slidenum">
              <a:rPr lang="de-DE">
                <a:latin typeface="Arial" pitchFamily="34" charset="0"/>
                <a:cs typeface="Arial" pitchFamily="34" charset="0"/>
              </a:rPr>
              <a:pPr>
                <a:defRPr/>
              </a:pPr>
              <a:t>‹Nr.›</a:t>
            </a:fld>
            <a:r>
              <a:rPr lang="de-DE">
                <a:latin typeface="Arial" pitchFamily="34" charset="0"/>
                <a:cs typeface="Arial" pitchFamily="34" charset="0"/>
              </a:rPr>
              <a:t> / 21</a:t>
            </a:r>
          </a:p>
          <a:p>
            <a:pPr>
              <a:defRPr/>
            </a:pPr>
            <a:endParaRPr lang="de-DE"/>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72" y="44624"/>
            <a:ext cx="893986" cy="866546"/>
          </a:xfrm>
          <a:prstGeom prst="rect">
            <a:avLst/>
          </a:prstGeom>
        </p:spPr>
      </p:pic>
    </p:spTree>
    <p:extLst>
      <p:ext uri="{BB962C8B-B14F-4D97-AF65-F5344CB8AC3E}">
        <p14:creationId xmlns:p14="http://schemas.microsoft.com/office/powerpoint/2010/main" val="240464398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hteck 8"/>
          <p:cNvSpPr/>
          <p:nvPr userDrawn="1"/>
        </p:nvSpPr>
        <p:spPr bwMode="auto">
          <a:xfrm>
            <a:off x="0" y="330396"/>
            <a:ext cx="9144000" cy="506316"/>
          </a:xfrm>
          <a:prstGeom prst="rect">
            <a:avLst/>
          </a:prstGeom>
          <a:solidFill>
            <a:srgbClr val="0070C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pic>
        <p:nvPicPr>
          <p:cNvPr id="10" name="Grafik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310" y="0"/>
            <a:ext cx="1160330" cy="1124744"/>
          </a:xfrm>
          <a:prstGeom prst="rect">
            <a:avLst/>
          </a:prstGeom>
          <a:effectLst>
            <a:outerShdw blurRad="50800" dist="38100" dir="2700000" algn="tl" rotWithShape="0">
              <a:prstClr val="black">
                <a:alpha val="40000"/>
              </a:prstClr>
            </a:outerShdw>
          </a:effectLst>
        </p:spPr>
      </p:pic>
      <p:pic>
        <p:nvPicPr>
          <p:cNvPr id="11" name="Grafik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80112" y="330396"/>
            <a:ext cx="3368288" cy="506316"/>
          </a:xfrm>
          <a:prstGeom prst="rect">
            <a:avLst/>
          </a:prstGeom>
          <a:effectLst/>
        </p:spPr>
      </p:pic>
      <p:sp>
        <p:nvSpPr>
          <p:cNvPr id="12" name="Textfeld 11"/>
          <p:cNvSpPr txBox="1"/>
          <p:nvPr userDrawn="1"/>
        </p:nvSpPr>
        <p:spPr>
          <a:xfrm>
            <a:off x="3259864" y="1844824"/>
            <a:ext cx="2536272" cy="1015663"/>
          </a:xfrm>
          <a:prstGeom prst="rect">
            <a:avLst/>
          </a:prstGeom>
          <a:noFill/>
        </p:spPr>
        <p:txBody>
          <a:bodyPr wrap="none" rtlCol="0">
            <a:spAutoFit/>
          </a:bodyPr>
          <a:lstStyle/>
          <a:p>
            <a:r>
              <a:rPr lang="de-DE" sz="600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MRGN</a:t>
            </a:r>
            <a:endParaRPr lang="de-DE" sz="600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Lst>
  <p:transition>
    <p:fade/>
  </p:transition>
  <p:hf hdr="0" ftr="0" dt="0"/>
  <p:txStyles>
    <p:titleStyle>
      <a:lvl1pPr algn="l" rtl="0" eaLnBrk="0" fontAlgn="base" hangingPunct="0">
        <a:spcBef>
          <a:spcPct val="0"/>
        </a:spcBef>
        <a:spcAft>
          <a:spcPct val="0"/>
        </a:spcAft>
        <a:defRPr sz="4400">
          <a:solidFill>
            <a:srgbClr val="FFFFFF"/>
          </a:solidFill>
          <a:latin typeface="Merriweather UltraBold"/>
          <a:ea typeface="Merriweather UltraBold"/>
          <a:cs typeface="Merriweather UltraBold"/>
          <a:sym typeface="Merriweather UltraBold"/>
        </a:defRPr>
      </a:lvl1pPr>
      <a:lvl2pPr algn="l" rtl="0" eaLnBrk="0" fontAlgn="base" hangingPunct="0">
        <a:spcBef>
          <a:spcPct val="0"/>
        </a:spcBef>
        <a:spcAft>
          <a:spcPct val="0"/>
        </a:spcAft>
        <a:defRPr sz="4400">
          <a:solidFill>
            <a:srgbClr val="FFFFFF"/>
          </a:solidFill>
          <a:latin typeface="Merriweather UltraBold"/>
          <a:ea typeface="Merriweather UltraBold"/>
          <a:cs typeface="Merriweather UltraBold"/>
          <a:sym typeface="Merriweather UltraBold"/>
        </a:defRPr>
      </a:lvl2pPr>
      <a:lvl3pPr algn="l" rtl="0" eaLnBrk="0" fontAlgn="base" hangingPunct="0">
        <a:spcBef>
          <a:spcPct val="0"/>
        </a:spcBef>
        <a:spcAft>
          <a:spcPct val="0"/>
        </a:spcAft>
        <a:defRPr sz="4400">
          <a:solidFill>
            <a:srgbClr val="FFFFFF"/>
          </a:solidFill>
          <a:latin typeface="Merriweather UltraBold"/>
          <a:ea typeface="Merriweather UltraBold"/>
          <a:cs typeface="Merriweather UltraBold"/>
          <a:sym typeface="Merriweather UltraBold"/>
        </a:defRPr>
      </a:lvl3pPr>
      <a:lvl4pPr algn="l" rtl="0" eaLnBrk="0" fontAlgn="base" hangingPunct="0">
        <a:spcBef>
          <a:spcPct val="0"/>
        </a:spcBef>
        <a:spcAft>
          <a:spcPct val="0"/>
        </a:spcAft>
        <a:defRPr sz="4400">
          <a:solidFill>
            <a:srgbClr val="FFFFFF"/>
          </a:solidFill>
          <a:latin typeface="Merriweather UltraBold"/>
          <a:ea typeface="Merriweather UltraBold"/>
          <a:cs typeface="Merriweather UltraBold"/>
          <a:sym typeface="Merriweather UltraBold"/>
        </a:defRPr>
      </a:lvl4pPr>
      <a:lvl5pPr algn="l" rtl="0" eaLnBrk="0" fontAlgn="base" hangingPunct="0">
        <a:spcBef>
          <a:spcPct val="0"/>
        </a:spcBef>
        <a:spcAft>
          <a:spcPct val="0"/>
        </a:spcAft>
        <a:defRPr sz="4400">
          <a:solidFill>
            <a:srgbClr val="FFFFFF"/>
          </a:solidFill>
          <a:latin typeface="Merriweather UltraBold"/>
          <a:ea typeface="Merriweather UltraBold"/>
          <a:cs typeface="Merriweather UltraBold"/>
          <a:sym typeface="Merriweather UltraBold"/>
        </a:defRPr>
      </a:lvl5pPr>
      <a:lvl6pPr marL="0" marR="0" indent="457200" algn="l"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erriweather UltraBold"/>
          <a:ea typeface="Merriweather UltraBold"/>
          <a:cs typeface="Merriweather UltraBold"/>
          <a:sym typeface="Merriweather UltraBold"/>
        </a:defRPr>
      </a:lvl6pPr>
      <a:lvl7pPr marL="0" marR="0" indent="914400" algn="l"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erriweather UltraBold"/>
          <a:ea typeface="Merriweather UltraBold"/>
          <a:cs typeface="Merriweather UltraBold"/>
          <a:sym typeface="Merriweather UltraBold"/>
        </a:defRPr>
      </a:lvl7pPr>
      <a:lvl8pPr marL="0" marR="0" indent="1371600" algn="l"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erriweather UltraBold"/>
          <a:ea typeface="Merriweather UltraBold"/>
          <a:cs typeface="Merriweather UltraBold"/>
          <a:sym typeface="Merriweather UltraBold"/>
        </a:defRPr>
      </a:lvl8pPr>
      <a:lvl9pPr marL="0" marR="0" indent="1828800" algn="l"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erriweather UltraBold"/>
          <a:ea typeface="Merriweather UltraBold"/>
          <a:cs typeface="Merriweather UltraBold"/>
          <a:sym typeface="Merriweather UltraBold"/>
        </a:defRPr>
      </a:lvl9pPr>
    </p:titleStyle>
    <p:bodyStyle>
      <a:lvl1pPr marL="342900" indent="-342900"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1pPr>
      <a:lvl2pPr marL="782638" indent="-325438"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2pPr>
      <a:lvl3pPr marL="1219200" indent="-304800"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3pPr>
      <a:lvl4pPr marL="1736725" indent="-365125"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4pPr>
      <a:lvl5pPr marL="2235200" indent="-406400"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9pPr>
    </p:bodyStyle>
    <p:otherStyle>
      <a:lvl1pPr marL="0" marR="0" indent="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1pPr>
      <a:lvl2pPr marL="0" marR="0" indent="45720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2pPr>
      <a:lvl3pPr marL="0" marR="0" indent="91440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3pPr>
      <a:lvl4pPr marL="0" marR="0" indent="137160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4pPr>
      <a:lvl5pPr marL="0" marR="0" indent="182880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5pPr>
      <a:lvl6pPr marL="0" marR="0" indent="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6pPr>
      <a:lvl7pPr marL="0" marR="0" indent="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7pPr>
      <a:lvl8pPr marL="0" marR="0" indent="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8pPr>
      <a:lvl9pPr marL="0" marR="0" indent="0" algn="ctr" defTabSz="9144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erriweather Regular"/>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rundlagen…"/>
          <p:cNvSpPr txBox="1">
            <a:spLocks/>
          </p:cNvSpPr>
          <p:nvPr/>
        </p:nvSpPr>
        <p:spPr>
          <a:xfrm>
            <a:off x="2915816" y="3072987"/>
            <a:ext cx="3888556" cy="1521147"/>
          </a:xfrm>
          <a:prstGeom prst="rect">
            <a:avLst/>
          </a:prstGeom>
        </p:spPr>
        <p:txBody>
          <a:bodyPr/>
          <a:lstStyle>
            <a:lvl1pPr marL="342900" indent="-342900"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1pPr>
            <a:lvl2pPr marL="782638" indent="-325438"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2pPr>
            <a:lvl3pPr marL="1219200" indent="-304800"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3pPr>
            <a:lvl4pPr marL="1736725" indent="-365125"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4pPr>
            <a:lvl5pPr marL="2235200" indent="-406400" algn="l" rtl="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erriweather Regular"/>
                <a:ea typeface="Merriweather Regular"/>
                <a:cs typeface="Merriweather Regular"/>
                <a:sym typeface="Merriweather Regular"/>
              </a:defRPr>
            </a:lvl9pPr>
          </a:lstStyle>
          <a:p>
            <a:pPr eaLnBrk="1" fontAlgn="auto" hangingPunct="1">
              <a:spcAft>
                <a:spcPts val="0"/>
              </a:spcAft>
              <a:buClr>
                <a:srgbClr val="0060A8"/>
              </a:buClr>
              <a:buSzPct val="150000"/>
              <a:buFont typeface="Arial" panose="020B0604020202020204" pitchFamily="34" charset="0"/>
              <a:buChar char="•"/>
              <a:defRPr/>
            </a:pPr>
            <a:r>
              <a:rPr lang="de-DE" sz="2400" kern="0" smtClean="0">
                <a:solidFill>
                  <a:schemeClr val="bg1"/>
                </a:solidFill>
                <a:latin typeface="Arial" pitchFamily="34" charset="0"/>
                <a:cs typeface="Arial" pitchFamily="34" charset="0"/>
              </a:rPr>
              <a:t>Begriffe und Grundlagen</a:t>
            </a:r>
          </a:p>
          <a:p>
            <a:pPr eaLnBrk="1" fontAlgn="auto" hangingPunct="1">
              <a:spcAft>
                <a:spcPts val="0"/>
              </a:spcAft>
              <a:buClr>
                <a:srgbClr val="0060A8"/>
              </a:buClr>
              <a:buSzPct val="150000"/>
              <a:buFont typeface="Arial" panose="020B0604020202020204" pitchFamily="34" charset="0"/>
              <a:buChar char="•"/>
              <a:defRPr/>
            </a:pPr>
            <a:r>
              <a:rPr lang="de-DE" sz="2400" kern="0" smtClean="0">
                <a:solidFill>
                  <a:schemeClr val="bg1"/>
                </a:solidFill>
                <a:latin typeface="Arial" pitchFamily="34" charset="0"/>
                <a:cs typeface="Arial" pitchFamily="34" charset="0"/>
              </a:rPr>
              <a:t>MRGN Eigenschaften</a:t>
            </a:r>
          </a:p>
          <a:p>
            <a:pPr eaLnBrk="1" fontAlgn="auto" hangingPunct="1">
              <a:spcAft>
                <a:spcPts val="0"/>
              </a:spcAft>
              <a:buClr>
                <a:srgbClr val="0060A8"/>
              </a:buClr>
              <a:buSzPct val="150000"/>
              <a:buFont typeface="Arial" panose="020B0604020202020204" pitchFamily="34" charset="0"/>
              <a:buChar char="•"/>
              <a:defRPr/>
            </a:pPr>
            <a:r>
              <a:rPr lang="de-DE" sz="2400" kern="0" smtClean="0">
                <a:solidFill>
                  <a:schemeClr val="bg1"/>
                </a:solidFill>
                <a:latin typeface="Arial" pitchFamily="34" charset="0"/>
                <a:cs typeface="Arial" pitchFamily="34" charset="0"/>
              </a:rPr>
              <a:t>MRGN Maßnahmen</a:t>
            </a:r>
          </a:p>
          <a:p>
            <a:pPr eaLnBrk="1" fontAlgn="auto" hangingPunct="1">
              <a:spcAft>
                <a:spcPts val="0"/>
              </a:spcAft>
              <a:buClr>
                <a:srgbClr val="0060A8"/>
              </a:buClr>
              <a:buSzPct val="150000"/>
              <a:buFont typeface="Arial" panose="020B0604020202020204" pitchFamily="34" charset="0"/>
              <a:buChar char="•"/>
              <a:defRPr/>
            </a:pPr>
            <a:endParaRPr lang="de-DE" sz="2400" kern="0" dirty="0">
              <a:solidFill>
                <a:schemeClr val="bg1"/>
              </a:solidFill>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natürlicherweise vorhandene Keimbesiedelung des Körpers…"/>
          <p:cNvSpPr txBox="1">
            <a:spLocks noGrp="1"/>
          </p:cNvSpPr>
          <p:nvPr>
            <p:ph type="body" sz="half" idx="1"/>
          </p:nvPr>
        </p:nvSpPr>
        <p:spPr>
          <a:xfrm>
            <a:off x="179388" y="1547813"/>
            <a:ext cx="8496300" cy="4473575"/>
          </a:xfrm>
        </p:spPr>
        <p:txBody>
          <a:bodyPr/>
          <a:lstStyle/>
          <a:p>
            <a:pPr eaLnBrk="1" fontAlgn="auto" hangingPunct="1">
              <a:spcAft>
                <a:spcPts val="600"/>
              </a:spcAft>
              <a:buClr>
                <a:srgbClr val="067EBB"/>
              </a:buClr>
              <a:buFont typeface="Arial" pitchFamily="34" charset="0"/>
              <a:buChar char="•"/>
              <a:defRPr/>
            </a:pPr>
            <a:r>
              <a:rPr lang="de-DE" altLang="de-DE" sz="1800" dirty="0" smtClean="0">
                <a:solidFill>
                  <a:schemeClr val="bg1"/>
                </a:solidFill>
                <a:latin typeface="Arial" pitchFamily="34" charset="0"/>
                <a:cs typeface="Arial" pitchFamily="34" charset="0"/>
              </a:rPr>
              <a:t>Als Flora </a:t>
            </a:r>
            <a:r>
              <a:rPr lang="de-DE" altLang="de-DE" sz="1800" dirty="0">
                <a:solidFill>
                  <a:schemeClr val="bg1"/>
                </a:solidFill>
                <a:latin typeface="Arial" pitchFamily="34" charset="0"/>
                <a:cs typeface="Arial" pitchFamily="34" charset="0"/>
              </a:rPr>
              <a:t>bezeichnet man die natürlicherweise vorhandene Keimbesiedelung des Körpers</a:t>
            </a:r>
            <a:r>
              <a:rPr lang="de-DE" altLang="de-DE" sz="1800" dirty="0" smtClean="0">
                <a:solidFill>
                  <a:schemeClr val="bg1"/>
                </a:solidFill>
                <a:latin typeface="Arial" pitchFamily="34" charset="0"/>
                <a:cs typeface="Arial" pitchFamily="34" charset="0"/>
              </a:rPr>
              <a:t>.</a:t>
            </a:r>
            <a:endParaRPr lang="de-DE" altLang="de-DE" sz="1000" dirty="0" smtClean="0">
              <a:solidFill>
                <a:schemeClr val="bg1"/>
              </a:solidFill>
              <a:latin typeface="Arial" pitchFamily="34" charset="0"/>
              <a:cs typeface="Arial" pitchFamily="34" charset="0"/>
            </a:endParaRPr>
          </a:p>
          <a:p>
            <a:pPr eaLnBrk="1" fontAlgn="auto" hangingPunct="1">
              <a:spcAft>
                <a:spcPts val="600"/>
              </a:spcAft>
              <a:buClr>
                <a:srgbClr val="067EBB"/>
              </a:buClr>
              <a:buFont typeface="Arial" pitchFamily="34" charset="0"/>
              <a:buChar char="•"/>
              <a:defRPr/>
            </a:pPr>
            <a:r>
              <a:rPr lang="de-DE" altLang="de-DE" sz="1800" dirty="0" smtClean="0">
                <a:solidFill>
                  <a:schemeClr val="bg1"/>
                </a:solidFill>
                <a:latin typeface="Arial" pitchFamily="34" charset="0"/>
                <a:cs typeface="Arial" pitchFamily="34" charset="0"/>
              </a:rPr>
              <a:t>Eine </a:t>
            </a:r>
            <a:r>
              <a:rPr lang="de-DE" altLang="de-DE" sz="1800" dirty="0">
                <a:solidFill>
                  <a:schemeClr val="bg1"/>
                </a:solidFill>
                <a:latin typeface="Arial" pitchFamily="34" charset="0"/>
                <a:cs typeface="Arial" pitchFamily="34" charset="0"/>
              </a:rPr>
              <a:t>Flora ist auf der Haut, im Nasen-Rachenraum, im Darm und in der Vagina vorhanden</a:t>
            </a:r>
            <a:r>
              <a:rPr lang="de-DE" altLang="de-DE" sz="1800" dirty="0" smtClean="0">
                <a:solidFill>
                  <a:schemeClr val="bg1"/>
                </a:solidFill>
                <a:latin typeface="Arial" pitchFamily="34" charset="0"/>
                <a:cs typeface="Arial" pitchFamily="34" charset="0"/>
              </a:rPr>
              <a:t>.</a:t>
            </a:r>
          </a:p>
          <a:p>
            <a:pPr eaLnBrk="1" fontAlgn="auto" hangingPunct="1">
              <a:spcAft>
                <a:spcPts val="600"/>
              </a:spcAft>
              <a:buClr>
                <a:srgbClr val="067EBB"/>
              </a:buClr>
              <a:buFont typeface="Arial" pitchFamily="34" charset="0"/>
              <a:buChar char="•"/>
              <a:defRPr/>
            </a:pPr>
            <a:endParaRPr lang="de-DE" altLang="de-DE" sz="1800" dirty="0">
              <a:solidFill>
                <a:schemeClr val="bg1"/>
              </a:solidFill>
              <a:latin typeface="Arial" pitchFamily="34" charset="0"/>
              <a:cs typeface="Arial" pitchFamily="34" charset="0"/>
            </a:endParaRPr>
          </a:p>
          <a:p>
            <a:pPr marL="0" indent="0" eaLnBrk="1" fontAlgn="auto" hangingPunct="1">
              <a:spcAft>
                <a:spcPts val="600"/>
              </a:spcAft>
              <a:buClr>
                <a:srgbClr val="067EBB"/>
              </a:buClr>
              <a:buFontTx/>
              <a:buNone/>
              <a:defRPr/>
            </a:pPr>
            <a:endParaRPr lang="de-DE" altLang="de-DE" sz="1000" dirty="0" smtClean="0">
              <a:solidFill>
                <a:schemeClr val="bg1"/>
              </a:solidFill>
              <a:latin typeface="Arial" pitchFamily="34" charset="0"/>
              <a:cs typeface="Arial" pitchFamily="34" charset="0"/>
            </a:endParaRPr>
          </a:p>
          <a:p>
            <a:pPr eaLnBrk="1" fontAlgn="auto" hangingPunct="1">
              <a:spcAft>
                <a:spcPts val="600"/>
              </a:spcAft>
              <a:buClr>
                <a:srgbClr val="067EBB"/>
              </a:buClr>
              <a:buFont typeface="Arial" pitchFamily="34" charset="0"/>
              <a:buChar char="•"/>
              <a:defRPr/>
            </a:pPr>
            <a:r>
              <a:rPr lang="de-DE" altLang="de-DE" sz="1800" dirty="0" err="1">
                <a:solidFill>
                  <a:schemeClr val="bg1"/>
                </a:solidFill>
                <a:latin typeface="Arial" pitchFamily="34" charset="0"/>
                <a:cs typeface="Arial" pitchFamily="34" charset="0"/>
              </a:rPr>
              <a:t>Residentflora</a:t>
            </a:r>
            <a:r>
              <a:rPr lang="de-DE" altLang="de-DE" sz="1800" dirty="0">
                <a:solidFill>
                  <a:schemeClr val="bg1"/>
                </a:solidFill>
                <a:latin typeface="Arial" pitchFamily="34" charset="0"/>
                <a:cs typeface="Arial" pitchFamily="34" charset="0"/>
              </a:rPr>
              <a:t> = die natürlicherweise vorhandenen Mikroorganismen. </a:t>
            </a:r>
          </a:p>
          <a:p>
            <a:pPr eaLnBrk="1" fontAlgn="auto" hangingPunct="1">
              <a:spcAft>
                <a:spcPts val="0"/>
              </a:spcAft>
              <a:buClr>
                <a:srgbClr val="067EBB"/>
              </a:buClr>
              <a:buFont typeface="Arial" pitchFamily="34" charset="0"/>
              <a:buChar char="•"/>
              <a:defRPr/>
            </a:pPr>
            <a:r>
              <a:rPr lang="de-DE" altLang="de-DE" sz="1800" dirty="0" err="1">
                <a:solidFill>
                  <a:schemeClr val="bg1"/>
                </a:solidFill>
                <a:latin typeface="Arial" pitchFamily="34" charset="0"/>
                <a:cs typeface="Arial" pitchFamily="34" charset="0"/>
              </a:rPr>
              <a:t>Transientflora</a:t>
            </a:r>
            <a:r>
              <a:rPr lang="de-DE" altLang="de-DE" sz="1800" dirty="0">
                <a:solidFill>
                  <a:schemeClr val="bg1"/>
                </a:solidFill>
                <a:latin typeface="Arial" pitchFamily="34" charset="0"/>
                <a:cs typeface="Arial" pitchFamily="34" charset="0"/>
              </a:rPr>
              <a:t> = eine in ihrer arten- &amp; mengenmäßigen Zusammensetzung veränderte Flora.</a:t>
            </a:r>
          </a:p>
          <a:p>
            <a:pPr marL="0" indent="0" eaLnBrk="1" fontAlgn="auto" hangingPunct="1">
              <a:spcAft>
                <a:spcPts val="600"/>
              </a:spcAft>
              <a:buClr>
                <a:srgbClr val="067EBB"/>
              </a:buClr>
              <a:buFontTx/>
              <a:buNone/>
              <a:defRPr/>
            </a:pPr>
            <a:endParaRPr lang="de-DE" altLang="de-DE" dirty="0">
              <a:solidFill>
                <a:schemeClr val="bg1"/>
              </a:solidFill>
              <a:latin typeface="Arial" pitchFamily="34" charset="0"/>
              <a:cs typeface="Arial" pitchFamily="34" charset="0"/>
            </a:endParaRPr>
          </a:p>
        </p:txBody>
      </p:sp>
      <p:sp>
        <p:nvSpPr>
          <p:cNvPr id="10" name="Textfeld 9"/>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b="1" kern="0" dirty="0">
                <a:solidFill>
                  <a:srgbClr val="067EBB"/>
                </a:solidFill>
                <a:latin typeface="Arial" pitchFamily="34" charset="0"/>
                <a:ea typeface="+mj-ea"/>
                <a:cs typeface="Arial" pitchFamily="34" charset="0"/>
                <a:sym typeface="Times New Roman"/>
              </a:rPr>
              <a:t>Begriffe und Grundlagen	</a:t>
            </a:r>
            <a:r>
              <a:rPr lang="de-DE" sz="1400" kern="0" dirty="0">
                <a:latin typeface="Arial" pitchFamily="34" charset="0"/>
                <a:ea typeface="+mj-ea"/>
                <a:cs typeface="Arial" pitchFamily="34" charset="0"/>
                <a:sym typeface="Times New Roman"/>
              </a:rPr>
              <a:t>MRGN Eigenschaften		MRGN Maßnahmen</a:t>
            </a:r>
          </a:p>
        </p:txBody>
      </p:sp>
      <p:sp>
        <p:nvSpPr>
          <p:cNvPr id="5124" name="Bedeutung der Flora"/>
          <p:cNvSpPr txBox="1">
            <a:spLocks/>
          </p:cNvSpPr>
          <p:nvPr/>
        </p:nvSpPr>
        <p:spPr bwMode="auto">
          <a:xfrm>
            <a:off x="3133030" y="0"/>
            <a:ext cx="575945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Bedeutung der Flora</a:t>
            </a:r>
          </a:p>
          <a:p>
            <a:pPr eaLnBrk="1">
              <a:spcBef>
                <a:spcPct val="0"/>
              </a:spcBef>
              <a:buSzTx/>
              <a:buFontTx/>
              <a:buNone/>
            </a:pPr>
            <a:r>
              <a:rPr lang="de-DE" altLang="de-DE" sz="2000">
                <a:solidFill>
                  <a:schemeClr val="bg1"/>
                </a:solidFill>
                <a:latin typeface="Arial" pitchFamily="34" charset="0"/>
                <a:ea typeface="Merriweather Bold"/>
                <a:cs typeface="Arial" pitchFamily="34" charset="0"/>
                <a:sym typeface="Merriweather Bold"/>
              </a:rPr>
              <a:t>Begriffsdeutung und Unterscheidung</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5125" name="Rechteck 5"/>
          <p:cNvSpPr>
            <a:spLocks noChangeArrowheads="1"/>
          </p:cNvSpPr>
          <p:nvPr/>
        </p:nvSpPr>
        <p:spPr bwMode="auto">
          <a:xfrm>
            <a:off x="7885113" y="645318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ED135338-6484-44E6-AC8D-9D9E89AD6C02}"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2</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180000" y="1548000"/>
            <a:ext cx="5245000" cy="53245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hangingPunct="0">
              <a:spcBef>
                <a:spcPts val="0"/>
              </a:spcBef>
              <a:spcAft>
                <a:spcPts val="600"/>
              </a:spcAft>
              <a:defRPr/>
            </a:pPr>
            <a:r>
              <a:rPr lang="de-DE" altLang="de-DE" sz="1800" kern="0" dirty="0">
                <a:solidFill>
                  <a:schemeClr val="bg1"/>
                </a:solidFill>
                <a:latin typeface="Arial" pitchFamily="34" charset="0"/>
                <a:ea typeface="Merriweather Bold"/>
                <a:cs typeface="Arial" pitchFamily="34" charset="0"/>
                <a:sym typeface="Merriweather Bold"/>
              </a:rPr>
              <a:t>Floraanteile können infizieren:</a:t>
            </a:r>
            <a:endParaRPr lang="de-DE" altLang="de-DE" sz="1000" kern="0" dirty="0">
              <a:solidFill>
                <a:schemeClr val="bg1"/>
              </a:solidFill>
              <a:latin typeface="Arial" pitchFamily="34" charset="0"/>
              <a:ea typeface="Merriweather Bold"/>
              <a:cs typeface="Arial" pitchFamily="34" charset="0"/>
              <a:sym typeface="Merriweather Bold"/>
            </a:endParaRPr>
          </a:p>
          <a:p>
            <a:pPr marL="285750" indent="-285750" fontAlgn="auto" hangingPunct="0">
              <a:spcBef>
                <a:spcPts val="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wenn sie an Orte verschleppt werden, wo sie nicht hingehören (z. B. Katheterisierung).</a:t>
            </a:r>
          </a:p>
          <a:p>
            <a:pPr marL="285750" indent="-285750" fontAlgn="auto" hangingPunct="0">
              <a:spcBef>
                <a:spcPts val="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wenn sie sich in ihrer natürlichen Zusammensetzung verändern (z. B. auf Grund von Medikamenten).</a:t>
            </a:r>
          </a:p>
          <a:p>
            <a:pPr marL="285750" indent="-285750" fontAlgn="auto" hangingPunct="0">
              <a:spcBef>
                <a:spcPts val="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wenn das Immunsystem der betreffenden Person nicht intakt ist (z. B. als Folge einer Krebstherapie).</a:t>
            </a:r>
          </a:p>
          <a:p>
            <a:pPr marL="285750" indent="-285750" fontAlgn="auto" hangingPunct="0">
              <a:spcBef>
                <a:spcPts val="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wenn künstliche Eintrittspforten vorhanden sind (z. B. </a:t>
            </a:r>
            <a:r>
              <a:rPr lang="de-DE" altLang="de-DE" sz="1800" kern="0" dirty="0" err="1">
                <a:solidFill>
                  <a:schemeClr val="bg1"/>
                </a:solidFill>
                <a:latin typeface="Arial" pitchFamily="34" charset="0"/>
                <a:ea typeface="+mj-ea"/>
                <a:cs typeface="Arial" pitchFamily="34" charset="0"/>
                <a:sym typeface="Times New Roman"/>
              </a:rPr>
              <a:t>Tracheostoma</a:t>
            </a:r>
            <a:r>
              <a:rPr lang="de-DE" altLang="de-DE" sz="1800" kern="0" dirty="0">
                <a:solidFill>
                  <a:schemeClr val="bg1"/>
                </a:solidFill>
                <a:latin typeface="Arial" pitchFamily="34" charset="0"/>
                <a:ea typeface="+mj-ea"/>
                <a:cs typeface="Arial" pitchFamily="34" charset="0"/>
                <a:sym typeface="Times New Roman"/>
              </a:rPr>
              <a:t>).</a:t>
            </a:r>
          </a:p>
          <a:p>
            <a:pPr marL="285750" indent="-285750" fontAlgn="auto" hangingPunct="0">
              <a:spcBef>
                <a:spcPts val="0"/>
              </a:spcBef>
              <a:spcAft>
                <a:spcPts val="60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Infektionen können durch eigene und durch fremde Floraanteile verursacht werden.</a:t>
            </a:r>
          </a:p>
          <a:p>
            <a:pPr marL="285750" indent="-285750" fontAlgn="auto" hangingPunct="0">
              <a:spcBef>
                <a:spcPts val="0"/>
              </a:spcBef>
              <a:spcAft>
                <a:spcPts val="60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Mögliche Verursacher sind Bakterien wie </a:t>
            </a:r>
            <a:r>
              <a:rPr lang="de-DE" altLang="de-DE" sz="1800" kern="0" dirty="0" err="1">
                <a:solidFill>
                  <a:schemeClr val="bg1"/>
                </a:solidFill>
                <a:latin typeface="Arial" pitchFamily="34" charset="0"/>
                <a:ea typeface="+mj-ea"/>
                <a:cs typeface="Arial" pitchFamily="34" charset="0"/>
                <a:sym typeface="Times New Roman"/>
              </a:rPr>
              <a:t>Staphylococcus</a:t>
            </a:r>
            <a:r>
              <a:rPr lang="de-DE" altLang="de-DE" sz="1800" kern="0" dirty="0">
                <a:solidFill>
                  <a:schemeClr val="bg1"/>
                </a:solidFill>
                <a:latin typeface="Arial" pitchFamily="34" charset="0"/>
                <a:ea typeface="+mj-ea"/>
                <a:cs typeface="Arial" pitchFamily="34" charset="0"/>
                <a:sym typeface="Times New Roman"/>
              </a:rPr>
              <a:t> </a:t>
            </a:r>
            <a:r>
              <a:rPr lang="de-DE" altLang="de-DE" sz="1800" kern="0" dirty="0" err="1">
                <a:solidFill>
                  <a:schemeClr val="bg1"/>
                </a:solidFill>
                <a:latin typeface="Arial" pitchFamily="34" charset="0"/>
                <a:ea typeface="+mj-ea"/>
                <a:cs typeface="Arial" pitchFamily="34" charset="0"/>
                <a:sym typeface="Times New Roman"/>
              </a:rPr>
              <a:t>aureus</a:t>
            </a:r>
            <a:r>
              <a:rPr lang="de-DE" altLang="de-DE" sz="1800" kern="0" dirty="0">
                <a:solidFill>
                  <a:schemeClr val="bg1"/>
                </a:solidFill>
                <a:latin typeface="Arial" pitchFamily="34" charset="0"/>
                <a:ea typeface="+mj-ea"/>
                <a:cs typeface="Arial" pitchFamily="34" charset="0"/>
                <a:sym typeface="Times New Roman"/>
              </a:rPr>
              <a:t>, </a:t>
            </a:r>
            <a:r>
              <a:rPr lang="de-DE" altLang="de-DE" sz="1800" kern="0" dirty="0" err="1">
                <a:solidFill>
                  <a:schemeClr val="bg1"/>
                </a:solidFill>
                <a:latin typeface="Arial" pitchFamily="34" charset="0"/>
                <a:ea typeface="+mj-ea"/>
                <a:cs typeface="Arial" pitchFamily="34" charset="0"/>
                <a:sym typeface="Times New Roman"/>
              </a:rPr>
              <a:t>Enterobacter</a:t>
            </a:r>
            <a:r>
              <a:rPr lang="de-DE" altLang="de-DE" sz="1800" kern="0" dirty="0">
                <a:solidFill>
                  <a:schemeClr val="bg1"/>
                </a:solidFill>
                <a:latin typeface="Arial" pitchFamily="34" charset="0"/>
                <a:ea typeface="+mj-ea"/>
                <a:cs typeface="Arial" pitchFamily="34" charset="0"/>
                <a:sym typeface="Times New Roman"/>
              </a:rPr>
              <a:t> oder </a:t>
            </a:r>
            <a:r>
              <a:rPr lang="de-DE" altLang="de-DE" sz="1800" kern="0" dirty="0" err="1">
                <a:solidFill>
                  <a:schemeClr val="bg1"/>
                </a:solidFill>
                <a:latin typeface="Arial" pitchFamily="34" charset="0"/>
                <a:ea typeface="+mj-ea"/>
                <a:cs typeface="Arial" pitchFamily="34" charset="0"/>
                <a:sym typeface="Times New Roman"/>
              </a:rPr>
              <a:t>Escherischia</a:t>
            </a:r>
            <a:r>
              <a:rPr lang="de-DE" altLang="de-DE" sz="1800" kern="0" dirty="0">
                <a:solidFill>
                  <a:schemeClr val="bg1"/>
                </a:solidFill>
                <a:latin typeface="Arial" pitchFamily="34" charset="0"/>
                <a:ea typeface="+mj-ea"/>
                <a:cs typeface="Arial" pitchFamily="34" charset="0"/>
                <a:sym typeface="Times New Roman"/>
              </a:rPr>
              <a:t> coli.</a:t>
            </a:r>
          </a:p>
          <a:p>
            <a:pPr fontAlgn="auto" hangingPunct="0">
              <a:spcBef>
                <a:spcPts val="0"/>
              </a:spcBef>
              <a:spcAft>
                <a:spcPts val="600"/>
              </a:spcAft>
              <a:defRPr/>
            </a:pPr>
            <a:endParaRPr lang="de-DE" altLang="de-DE" kern="0" dirty="0">
              <a:latin typeface="+mj-lt"/>
              <a:ea typeface="+mj-ea"/>
              <a:cs typeface="+mj-cs"/>
              <a:sym typeface="Times New Roman"/>
            </a:endParaRPr>
          </a:p>
          <a:p>
            <a:pPr fontAlgn="auto" hangingPunct="0">
              <a:spcBef>
                <a:spcPts val="0"/>
              </a:spcBef>
              <a:spcAft>
                <a:spcPts val="0"/>
              </a:spcAft>
              <a:defRPr/>
            </a:pPr>
            <a:endParaRPr lang="de-DE" kern="0" dirty="0">
              <a:latin typeface="+mj-lt"/>
              <a:ea typeface="+mj-ea"/>
              <a:cs typeface="+mj-cs"/>
              <a:sym typeface="Times New Roman"/>
            </a:endParaRPr>
          </a:p>
        </p:txBody>
      </p:sp>
      <p:sp>
        <p:nvSpPr>
          <p:cNvPr id="8" name="AutoShape 6"/>
          <p:cNvSpPr>
            <a:spLocks/>
          </p:cNvSpPr>
          <p:nvPr/>
        </p:nvSpPr>
        <p:spPr bwMode="auto">
          <a:xfrm>
            <a:off x="5580063" y="1971675"/>
            <a:ext cx="647700" cy="3186113"/>
          </a:xfrm>
          <a:prstGeom prst="rightBrace">
            <a:avLst>
              <a:gd name="adj1" fmla="val 27798"/>
              <a:gd name="adj2" fmla="val 50000"/>
            </a:avLst>
          </a:prstGeom>
          <a:noFill/>
          <a:ln w="28575">
            <a:solidFill>
              <a:schemeClr val="tx1">
                <a:lumMod val="65000"/>
                <a:lumOff val="3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hangingPunct="0">
              <a:spcBef>
                <a:spcPts val="0"/>
              </a:spcBef>
              <a:spcAft>
                <a:spcPts val="0"/>
              </a:spcAft>
              <a:defRPr/>
            </a:pPr>
            <a:endParaRPr lang="de-DE" altLang="de-DE" kern="0">
              <a:solidFill>
                <a:schemeClr val="tx1"/>
              </a:solidFill>
              <a:latin typeface="+mj-lt"/>
              <a:ea typeface="+mj-ea"/>
              <a:cs typeface="+mj-cs"/>
              <a:sym typeface="Times New Roman"/>
            </a:endParaRPr>
          </a:p>
        </p:txBody>
      </p:sp>
      <p:sp>
        <p:nvSpPr>
          <p:cNvPr id="6148" name="Text Box 7"/>
          <p:cNvSpPr txBox="1">
            <a:spLocks noChangeArrowheads="1"/>
          </p:cNvSpPr>
          <p:nvPr/>
        </p:nvSpPr>
        <p:spPr bwMode="auto">
          <a:xfrm>
            <a:off x="6373813" y="2151063"/>
            <a:ext cx="2592387" cy="2862262"/>
          </a:xfrm>
          <a:prstGeom prst="rect">
            <a:avLst/>
          </a:prstGeom>
          <a:solidFill>
            <a:srgbClr val="FFFF00">
              <a:alpha val="7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1800">
                <a:solidFill>
                  <a:schemeClr val="tx1"/>
                </a:solidFill>
                <a:latin typeface="Arial" pitchFamily="34" charset="0"/>
                <a:sym typeface="Times New Roman" pitchFamily="18" charset="0"/>
              </a:rPr>
              <a:t>Häufige Sachverhalte</a:t>
            </a:r>
          </a:p>
          <a:p>
            <a:pPr eaLnBrk="1">
              <a:spcBef>
                <a:spcPct val="0"/>
              </a:spcBef>
              <a:buSzTx/>
              <a:buFontTx/>
              <a:buNone/>
            </a:pPr>
            <a:r>
              <a:rPr lang="de-DE" altLang="de-DE" sz="1800">
                <a:solidFill>
                  <a:schemeClr val="tx1"/>
                </a:solidFill>
                <a:latin typeface="Arial" pitchFamily="34" charset="0"/>
                <a:sym typeface="Times New Roman" pitchFamily="18" charset="0"/>
              </a:rPr>
              <a:t>bei alten und pflegeabhängigen Menschen.</a:t>
            </a:r>
          </a:p>
          <a:p>
            <a:pPr eaLnBrk="1">
              <a:spcBef>
                <a:spcPct val="0"/>
              </a:spcBef>
              <a:buSzTx/>
              <a:buFontTx/>
              <a:buNone/>
            </a:pPr>
            <a:endParaRPr lang="de-DE" altLang="de-DE" sz="1800">
              <a:solidFill>
                <a:schemeClr val="tx1"/>
              </a:solidFill>
              <a:latin typeface="Arial" pitchFamily="34" charset="0"/>
              <a:sym typeface="Times New Roman" pitchFamily="18" charset="0"/>
            </a:endParaRPr>
          </a:p>
          <a:p>
            <a:pPr eaLnBrk="1">
              <a:spcBef>
                <a:spcPct val="0"/>
              </a:spcBef>
              <a:buSzTx/>
              <a:buFontTx/>
              <a:buNone/>
            </a:pPr>
            <a:r>
              <a:rPr lang="de-DE" altLang="de-DE" sz="1800">
                <a:solidFill>
                  <a:schemeClr val="tx1"/>
                </a:solidFill>
                <a:latin typeface="Arial" pitchFamily="34" charset="0"/>
                <a:sym typeface="Times New Roman" pitchFamily="18" charset="0"/>
              </a:rPr>
              <a:t>Die Flora dieser Personen entspricht daher oft nicht der natürlichen Residentflora.</a:t>
            </a:r>
          </a:p>
        </p:txBody>
      </p:sp>
      <p:sp>
        <p:nvSpPr>
          <p:cNvPr id="12" name="Textfeld 11"/>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b="1" kern="0" dirty="0">
                <a:solidFill>
                  <a:srgbClr val="067EBB"/>
                </a:solidFill>
                <a:latin typeface="Arial" pitchFamily="34" charset="0"/>
                <a:ea typeface="+mj-ea"/>
                <a:cs typeface="Arial" pitchFamily="34" charset="0"/>
                <a:sym typeface="Times New Roman"/>
              </a:rPr>
              <a:t>Begriffe und Grundlagen	</a:t>
            </a:r>
            <a:r>
              <a:rPr lang="de-DE" sz="1400" kern="0" dirty="0">
                <a:latin typeface="Arial" pitchFamily="34" charset="0"/>
                <a:ea typeface="+mj-ea"/>
                <a:cs typeface="Arial" pitchFamily="34" charset="0"/>
                <a:sym typeface="Times New Roman"/>
              </a:rPr>
              <a:t>MRGN Eigenschaften		MRGN Maßnahmen</a:t>
            </a:r>
          </a:p>
        </p:txBody>
      </p:sp>
      <p:sp>
        <p:nvSpPr>
          <p:cNvPr id="6150" name="Bedeutung der Flora"/>
          <p:cNvSpPr txBox="1">
            <a:spLocks/>
          </p:cNvSpPr>
          <p:nvPr/>
        </p:nvSpPr>
        <p:spPr bwMode="auto">
          <a:xfrm>
            <a:off x="3133030" y="0"/>
            <a:ext cx="575945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Bedeutung der Flora</a:t>
            </a:r>
          </a:p>
          <a:p>
            <a:pPr eaLnBrk="1">
              <a:spcBef>
                <a:spcPct val="0"/>
              </a:spcBef>
              <a:buSzTx/>
              <a:buFontTx/>
              <a:buNone/>
            </a:pPr>
            <a:r>
              <a:rPr lang="de-DE" altLang="de-DE" sz="2000">
                <a:solidFill>
                  <a:schemeClr val="bg1"/>
                </a:solidFill>
                <a:latin typeface="Arial" pitchFamily="34" charset="0"/>
                <a:ea typeface="Merriweather Bold"/>
                <a:cs typeface="Arial" pitchFamily="34" charset="0"/>
                <a:sym typeface="Merriweather Bold"/>
              </a:rPr>
              <a:t>Möglichkeiten der Infektion</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6151" name="Rechteck 8"/>
          <p:cNvSpPr>
            <a:spLocks noChangeArrowheads="1"/>
          </p:cNvSpPr>
          <p:nvPr/>
        </p:nvSpPr>
        <p:spPr bwMode="auto">
          <a:xfrm>
            <a:off x="7885113" y="645318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B9784F1B-9800-4E25-8500-F86D439EDEA7}"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3</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feld 13"/>
          <p:cNvSpPr txBox="1"/>
          <p:nvPr/>
        </p:nvSpPr>
        <p:spPr>
          <a:xfrm>
            <a:off x="179511" y="1548000"/>
            <a:ext cx="6082043" cy="56015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Um Bakterien einzuteilen und unter dem Mikroskop sichtbar zu machen, färbt man sie ein.</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Ein wichtiges Färbeverfahren ist die Gramfärbung (benannt nach Christian Gram).</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Sie erlaubt eine Einteilung in: </a:t>
            </a:r>
            <a:br>
              <a:rPr lang="de-DE" altLang="de-DE" sz="1800" kern="0" dirty="0">
                <a:solidFill>
                  <a:schemeClr val="bg1"/>
                </a:solidFill>
                <a:latin typeface="Arial" charset="0"/>
                <a:ea typeface="+mj-ea"/>
                <a:cs typeface="+mj-cs"/>
                <a:sym typeface="Times New Roman"/>
              </a:rPr>
            </a:br>
            <a:r>
              <a:rPr lang="de-DE" altLang="de-DE" sz="1800" kern="0" dirty="0">
                <a:solidFill>
                  <a:schemeClr val="bg1"/>
                </a:solidFill>
                <a:latin typeface="Arial" charset="0"/>
                <a:ea typeface="+mj-ea"/>
                <a:cs typeface="+mj-cs"/>
                <a:sym typeface="Times New Roman"/>
              </a:rPr>
              <a:t>- Grampositiv (blaue Einfärbung)</a:t>
            </a:r>
            <a:br>
              <a:rPr lang="de-DE" altLang="de-DE" sz="1800" kern="0" dirty="0">
                <a:solidFill>
                  <a:schemeClr val="bg1"/>
                </a:solidFill>
                <a:latin typeface="Arial" charset="0"/>
                <a:ea typeface="+mj-ea"/>
                <a:cs typeface="+mj-cs"/>
                <a:sym typeface="Times New Roman"/>
              </a:rPr>
            </a:br>
            <a:r>
              <a:rPr lang="de-DE" altLang="de-DE" sz="1800" kern="0" dirty="0">
                <a:solidFill>
                  <a:schemeClr val="bg1"/>
                </a:solidFill>
                <a:latin typeface="Arial" charset="0"/>
                <a:ea typeface="+mj-ea"/>
                <a:cs typeface="+mj-cs"/>
                <a:sym typeface="Times New Roman"/>
              </a:rPr>
              <a:t>- Gramnegativ (rote Einfärbung)</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Bei den gramnegativen Bakterien handelt es sich stäbchenförmige Bakterien, die meist feuchtigkeitsliebend sind; also spricht man von „gramnegativen Stäbchen“.</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Viele bakterielle Bestandteile der Darmflora gehören zu dieser Gruppe.</a:t>
            </a:r>
          </a:p>
          <a:p>
            <a:pPr fontAlgn="auto" hangingPunct="0">
              <a:spcBef>
                <a:spcPts val="0"/>
              </a:spcBef>
              <a:spcAft>
                <a:spcPts val="600"/>
              </a:spcAft>
              <a:defRPr/>
            </a:pPr>
            <a:endParaRPr lang="de-DE" altLang="de-DE" kern="0" dirty="0">
              <a:latin typeface="+mj-lt"/>
              <a:ea typeface="+mj-ea"/>
              <a:cs typeface="+mj-cs"/>
              <a:sym typeface="Times New Roman"/>
            </a:endParaRPr>
          </a:p>
          <a:p>
            <a:pPr fontAlgn="auto" hangingPunct="0">
              <a:spcBef>
                <a:spcPts val="0"/>
              </a:spcBef>
              <a:spcAft>
                <a:spcPts val="0"/>
              </a:spcAft>
              <a:defRPr/>
            </a:pPr>
            <a:endParaRPr lang="de-DE" kern="0" dirty="0">
              <a:latin typeface="+mj-lt"/>
              <a:ea typeface="+mj-ea"/>
              <a:cs typeface="+mj-cs"/>
              <a:sym typeface="Times New Roman"/>
            </a:endParaRPr>
          </a:p>
        </p:txBody>
      </p:sp>
      <p:sp>
        <p:nvSpPr>
          <p:cNvPr id="7171" name="Rechteck 14"/>
          <p:cNvSpPr>
            <a:spLocks noChangeArrowheads="1"/>
          </p:cNvSpPr>
          <p:nvPr/>
        </p:nvSpPr>
        <p:spPr bwMode="auto">
          <a:xfrm>
            <a:off x="6759575" y="4381500"/>
            <a:ext cx="2147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600">
                <a:latin typeface="Arial" pitchFamily="34" charset="0"/>
                <a:ea typeface="Helvetica" pitchFamily="34" charset="0"/>
                <a:cs typeface="Arial" pitchFamily="34" charset="0"/>
                <a:sym typeface="Times New Roman" pitchFamily="18" charset="0"/>
              </a:rPr>
              <a:t>Von Y tambe - Y tambe's file, CC BY-SA 3.0, https://commons.wikimedia.org/w/index.php?curid=9999296</a:t>
            </a:r>
          </a:p>
        </p:txBody>
      </p:sp>
      <p:pic>
        <p:nvPicPr>
          <p:cNvPr id="7172" name="Grafik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2125663"/>
            <a:ext cx="2289175"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b="1" kern="0" dirty="0">
                <a:solidFill>
                  <a:srgbClr val="067EBB"/>
                </a:solidFill>
                <a:latin typeface="Arial" pitchFamily="34" charset="0"/>
                <a:ea typeface="+mj-ea"/>
                <a:cs typeface="Arial" pitchFamily="34" charset="0"/>
                <a:sym typeface="Times New Roman"/>
              </a:rPr>
              <a:t>Begriffe und Grundlagen	</a:t>
            </a:r>
            <a:r>
              <a:rPr lang="de-DE" sz="1400" kern="0" dirty="0">
                <a:latin typeface="Arial" pitchFamily="34" charset="0"/>
                <a:ea typeface="+mj-ea"/>
                <a:cs typeface="Arial" pitchFamily="34" charset="0"/>
                <a:sym typeface="Times New Roman"/>
              </a:rPr>
              <a:t>MRGN Eigenschaften		MRGN Maßnahmen</a:t>
            </a:r>
          </a:p>
        </p:txBody>
      </p:sp>
      <p:sp>
        <p:nvSpPr>
          <p:cNvPr id="7174" name="Bedeutung der Flora"/>
          <p:cNvSpPr txBox="1">
            <a:spLocks/>
          </p:cNvSpPr>
          <p:nvPr/>
        </p:nvSpPr>
        <p:spPr bwMode="auto">
          <a:xfrm>
            <a:off x="3133030" y="0"/>
            <a:ext cx="575945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Gramnegative Stäbchen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Definition</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7175" name="Rechteck 7"/>
          <p:cNvSpPr>
            <a:spLocks noChangeArrowheads="1"/>
          </p:cNvSpPr>
          <p:nvPr/>
        </p:nvSpPr>
        <p:spPr bwMode="auto">
          <a:xfrm>
            <a:off x="7885113" y="645318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E4FF64D3-185F-4862-8B55-0F1073E729FB}"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4</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Bedeutung der Flora"/>
          <p:cNvSpPr txBox="1">
            <a:spLocks/>
          </p:cNvSpPr>
          <p:nvPr/>
        </p:nvSpPr>
        <p:spPr bwMode="auto">
          <a:xfrm>
            <a:off x="3133030" y="0"/>
            <a:ext cx="575945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Gramnegative Stäbchen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Eigenschaften</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7" name="Textfeld 6"/>
          <p:cNvSpPr txBox="1"/>
          <p:nvPr/>
        </p:nvSpPr>
        <p:spPr>
          <a:xfrm>
            <a:off x="179511" y="1548000"/>
            <a:ext cx="8784977" cy="53245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Somit ist der Begriff „gramnegative Stäbchen“ eine Sammelbezeichnung für unterschiedliche Bakterien, die im Darm oder in der unbelebten feuchten Umgebung zu finden sind.</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Im Normalfall sind die weitaus meisten gramnegativen Stäbchen nützlich bzw. harmlos.</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Wie andere Florabestandteile auch (z. B. Staphylokokken), können gramnegative Stäbchen vor allem im Zusammenhang mit invasiven medizinischen Maßnahmen Infektionen (sog. „nosokomiale Infektionen“) verursachen.</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Wie immer in solchen Fällen erfolgt die Übertragung i. d. R. über direkte und indirekte Kontakte im Zuge medizinisch-pflegerischer Maßnahmen.</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Disponiert sind also Personen mit nicht intakter Haut oder Schleimhaut, mit einem Device oder einer besonderen Immunschwäche.</a:t>
            </a:r>
          </a:p>
          <a:p>
            <a:pPr fontAlgn="auto" hangingPunct="0">
              <a:spcBef>
                <a:spcPts val="0"/>
              </a:spcBef>
              <a:spcAft>
                <a:spcPts val="600"/>
              </a:spcAft>
              <a:defRPr/>
            </a:pPr>
            <a:endParaRPr lang="de-DE" altLang="de-DE" kern="0" dirty="0">
              <a:latin typeface="+mj-lt"/>
              <a:ea typeface="+mj-ea"/>
              <a:cs typeface="+mj-cs"/>
              <a:sym typeface="Times New Roman"/>
            </a:endParaRPr>
          </a:p>
          <a:p>
            <a:pPr fontAlgn="auto" hangingPunct="0">
              <a:spcBef>
                <a:spcPts val="0"/>
              </a:spcBef>
              <a:spcAft>
                <a:spcPts val="0"/>
              </a:spcAft>
              <a:defRPr/>
            </a:pPr>
            <a:endParaRPr lang="de-DE" kern="0" dirty="0">
              <a:latin typeface="+mj-lt"/>
              <a:ea typeface="+mj-ea"/>
              <a:cs typeface="+mj-cs"/>
              <a:sym typeface="Times New Roman"/>
            </a:endParaRPr>
          </a:p>
        </p:txBody>
      </p:sp>
      <p:sp>
        <p:nvSpPr>
          <p:cNvPr id="6" name="Textfeld 5"/>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b="1" kern="0" dirty="0">
                <a:solidFill>
                  <a:srgbClr val="067EBB"/>
                </a:solidFill>
                <a:latin typeface="Arial" pitchFamily="34" charset="0"/>
                <a:ea typeface="+mj-ea"/>
                <a:cs typeface="Arial" pitchFamily="34" charset="0"/>
                <a:sym typeface="Times New Roman"/>
              </a:rPr>
              <a:t>Begriffe und Grundlagen	</a:t>
            </a:r>
            <a:r>
              <a:rPr lang="de-DE" sz="1400" kern="0" dirty="0">
                <a:latin typeface="Arial" pitchFamily="34" charset="0"/>
                <a:ea typeface="+mj-ea"/>
                <a:cs typeface="Arial" pitchFamily="34" charset="0"/>
                <a:sym typeface="Times New Roman"/>
              </a:rPr>
              <a:t>MRGN Eigenschaften		MRGN Maßnahmen</a:t>
            </a:r>
          </a:p>
        </p:txBody>
      </p:sp>
      <p:sp>
        <p:nvSpPr>
          <p:cNvPr id="8197" name="Rechteck 7"/>
          <p:cNvSpPr>
            <a:spLocks noChangeArrowheads="1"/>
          </p:cNvSpPr>
          <p:nvPr/>
        </p:nvSpPr>
        <p:spPr bwMode="auto">
          <a:xfrm>
            <a:off x="7885113" y="645318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ECD02DEF-15A6-41F5-AF70-B2E7213A8C4E}"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5</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edeutung der Flora"/>
          <p:cNvSpPr txBox="1">
            <a:spLocks/>
          </p:cNvSpPr>
          <p:nvPr/>
        </p:nvSpPr>
        <p:spPr bwMode="auto">
          <a:xfrm>
            <a:off x="3133030" y="53975"/>
            <a:ext cx="57594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MRGN Eigenschaften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Erläuterung MRGN und ESBL</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7" name="Textfeld 6"/>
          <p:cNvSpPr txBox="1"/>
          <p:nvPr/>
        </p:nvSpPr>
        <p:spPr>
          <a:xfrm>
            <a:off x="179511" y="1548000"/>
            <a:ext cx="8784977" cy="29546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marL="285750" indent="-285750" fontAlgn="auto" hangingPunct="0">
              <a:spcAft>
                <a:spcPts val="600"/>
              </a:spcAft>
              <a:buClr>
                <a:srgbClr val="067EBB"/>
              </a:buClr>
              <a:buSzPct val="180000"/>
              <a:buFont typeface="Arial" pitchFamily="34" charset="0"/>
              <a:buChar char="•"/>
              <a:defRPr/>
            </a:pPr>
            <a:r>
              <a:rPr lang="de-DE" altLang="de-DE" sz="1800" b="1" kern="0" dirty="0">
                <a:solidFill>
                  <a:schemeClr val="bg1"/>
                </a:solidFill>
                <a:latin typeface="Arial" charset="0"/>
                <a:ea typeface="+mj-ea"/>
                <a:cs typeface="+mj-cs"/>
                <a:sym typeface="Times New Roman"/>
              </a:rPr>
              <a:t>MRGN</a:t>
            </a:r>
            <a:r>
              <a:rPr lang="de-DE" altLang="de-DE" sz="1800" kern="0" dirty="0">
                <a:solidFill>
                  <a:schemeClr val="bg1"/>
                </a:solidFill>
                <a:latin typeface="Arial" charset="0"/>
                <a:ea typeface="+mj-ea"/>
                <a:cs typeface="+mj-cs"/>
                <a:sym typeface="Times New Roman"/>
              </a:rPr>
              <a:t> = </a:t>
            </a:r>
            <a:r>
              <a:rPr lang="de-DE" altLang="de-DE" sz="1800" b="1" kern="0" dirty="0" err="1">
                <a:solidFill>
                  <a:schemeClr val="bg1"/>
                </a:solidFill>
                <a:latin typeface="Arial" charset="0"/>
                <a:ea typeface="+mj-ea"/>
                <a:cs typeface="+mj-cs"/>
                <a:sym typeface="Times New Roman"/>
              </a:rPr>
              <a:t>M</a:t>
            </a:r>
            <a:r>
              <a:rPr lang="de-DE" altLang="de-DE" sz="1800" kern="0" dirty="0" err="1">
                <a:solidFill>
                  <a:schemeClr val="bg1"/>
                </a:solidFill>
                <a:latin typeface="Arial" charset="0"/>
                <a:ea typeface="+mj-ea"/>
                <a:cs typeface="+mj-cs"/>
                <a:sym typeface="Times New Roman"/>
              </a:rPr>
              <a:t>ulti</a:t>
            </a:r>
            <a:r>
              <a:rPr lang="de-DE" altLang="de-DE" sz="1800" b="1" kern="0" dirty="0" err="1">
                <a:solidFill>
                  <a:schemeClr val="bg1"/>
                </a:solidFill>
                <a:latin typeface="Arial" charset="0"/>
                <a:ea typeface="+mj-ea"/>
                <a:cs typeface="+mj-cs"/>
                <a:sym typeface="Times New Roman"/>
              </a:rPr>
              <a:t>R</a:t>
            </a:r>
            <a:r>
              <a:rPr lang="de-DE" altLang="de-DE" sz="1800" kern="0" dirty="0" err="1">
                <a:solidFill>
                  <a:schemeClr val="bg1"/>
                </a:solidFill>
                <a:latin typeface="Arial" charset="0"/>
                <a:ea typeface="+mj-ea"/>
                <a:cs typeface="+mj-cs"/>
                <a:sym typeface="Times New Roman"/>
              </a:rPr>
              <a:t>esistente</a:t>
            </a:r>
            <a:r>
              <a:rPr lang="de-DE" altLang="de-DE" sz="1800" kern="0" dirty="0">
                <a:solidFill>
                  <a:schemeClr val="bg1"/>
                </a:solidFill>
                <a:latin typeface="Arial" charset="0"/>
                <a:ea typeface="+mj-ea"/>
                <a:cs typeface="+mj-cs"/>
                <a:sym typeface="Times New Roman"/>
              </a:rPr>
              <a:t> </a:t>
            </a:r>
            <a:r>
              <a:rPr lang="de-DE" altLang="de-DE" sz="1800" b="1" kern="0" dirty="0" err="1">
                <a:solidFill>
                  <a:schemeClr val="bg1"/>
                </a:solidFill>
                <a:latin typeface="Arial" charset="0"/>
                <a:ea typeface="+mj-ea"/>
                <a:cs typeface="+mj-cs"/>
                <a:sym typeface="Times New Roman"/>
              </a:rPr>
              <a:t>G</a:t>
            </a:r>
            <a:r>
              <a:rPr lang="de-DE" altLang="de-DE" sz="1800" kern="0" dirty="0" err="1">
                <a:solidFill>
                  <a:schemeClr val="bg1"/>
                </a:solidFill>
                <a:latin typeface="Arial" charset="0"/>
                <a:ea typeface="+mj-ea"/>
                <a:cs typeface="+mj-cs"/>
                <a:sym typeface="Times New Roman"/>
              </a:rPr>
              <a:t>ram</a:t>
            </a:r>
            <a:r>
              <a:rPr lang="de-DE" altLang="de-DE" sz="1800" b="1" kern="0" dirty="0" err="1">
                <a:solidFill>
                  <a:schemeClr val="bg1"/>
                </a:solidFill>
                <a:latin typeface="Arial" charset="0"/>
                <a:ea typeface="+mj-ea"/>
                <a:cs typeface="+mj-cs"/>
                <a:sym typeface="Times New Roman"/>
              </a:rPr>
              <a:t>N</a:t>
            </a:r>
            <a:r>
              <a:rPr lang="de-DE" altLang="de-DE" sz="1800" kern="0" dirty="0" err="1">
                <a:solidFill>
                  <a:schemeClr val="bg1"/>
                </a:solidFill>
                <a:latin typeface="Arial" charset="0"/>
                <a:ea typeface="+mj-ea"/>
                <a:cs typeface="+mj-cs"/>
                <a:sym typeface="Times New Roman"/>
              </a:rPr>
              <a:t>egative</a:t>
            </a:r>
            <a:r>
              <a:rPr lang="de-DE" altLang="de-DE" sz="1800" kern="0" dirty="0">
                <a:solidFill>
                  <a:schemeClr val="bg1"/>
                </a:solidFill>
                <a:latin typeface="Arial" charset="0"/>
                <a:ea typeface="+mj-ea"/>
                <a:cs typeface="+mj-cs"/>
                <a:sym typeface="Times New Roman"/>
              </a:rPr>
              <a:t> Stäbchenbakterien</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Es geht also um unterschiedliche gramnegative Stäbchenbakterien, die gegen die meisten normalerweise wirksamen Antibiotika immun geworden sind. </a:t>
            </a:r>
          </a:p>
          <a:p>
            <a:pPr fontAlgn="auto" hangingPunct="0">
              <a:spcAft>
                <a:spcPts val="600"/>
              </a:spcAft>
              <a:buClr>
                <a:srgbClr val="067EBB"/>
              </a:buClr>
              <a:buSzPct val="180000"/>
              <a:defRPr/>
            </a:pPr>
            <a:endParaRPr lang="de-DE" altLang="de-DE" sz="800" kern="0" dirty="0">
              <a:solidFill>
                <a:schemeClr val="bg1"/>
              </a:solidFill>
              <a:latin typeface="Arial" charset="0"/>
              <a:ea typeface="+mj-ea"/>
              <a:cs typeface="+mj-cs"/>
              <a:sym typeface="Times New Roman"/>
            </a:endParaRPr>
          </a:p>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j-ea"/>
                <a:cs typeface="+mj-cs"/>
                <a:sym typeface="Times New Roman"/>
              </a:rPr>
              <a:t>Die Multiresistenz wird oft durch die Substanz </a:t>
            </a:r>
            <a:r>
              <a:rPr lang="de-DE" altLang="de-DE" sz="1800" b="1" kern="0" dirty="0">
                <a:solidFill>
                  <a:schemeClr val="bg1"/>
                </a:solidFill>
                <a:latin typeface="Arial" charset="0"/>
                <a:ea typeface="+mj-ea"/>
                <a:cs typeface="+mj-cs"/>
                <a:sym typeface="Times New Roman"/>
              </a:rPr>
              <a:t>ESBL</a:t>
            </a:r>
            <a:r>
              <a:rPr lang="de-DE" altLang="de-DE" sz="1800" kern="0" dirty="0">
                <a:solidFill>
                  <a:schemeClr val="bg1"/>
                </a:solidFill>
                <a:latin typeface="Arial" charset="0"/>
                <a:ea typeface="+mj-ea"/>
                <a:cs typeface="+mj-cs"/>
                <a:sym typeface="Times New Roman"/>
              </a:rPr>
              <a:t> (</a:t>
            </a:r>
            <a:r>
              <a:rPr lang="de-DE" altLang="de-DE" sz="1800" b="1" kern="0" dirty="0" err="1">
                <a:solidFill>
                  <a:schemeClr val="bg1"/>
                </a:solidFill>
                <a:latin typeface="Arial" charset="0"/>
                <a:ea typeface="+mj-ea"/>
                <a:cs typeface="+mj-cs"/>
                <a:sym typeface="Times New Roman"/>
              </a:rPr>
              <a:t>E</a:t>
            </a:r>
            <a:r>
              <a:rPr lang="de-DE" altLang="de-DE" sz="1800" kern="0" dirty="0" err="1">
                <a:solidFill>
                  <a:schemeClr val="bg1"/>
                </a:solidFill>
                <a:latin typeface="Arial" charset="0"/>
                <a:ea typeface="+mj-ea"/>
                <a:cs typeface="+mj-cs"/>
                <a:sym typeface="Times New Roman"/>
              </a:rPr>
              <a:t>xtendend</a:t>
            </a:r>
            <a:r>
              <a:rPr lang="de-DE" altLang="de-DE" sz="1800" kern="0" dirty="0">
                <a:solidFill>
                  <a:schemeClr val="bg1"/>
                </a:solidFill>
                <a:latin typeface="Arial" charset="0"/>
                <a:ea typeface="+mj-ea"/>
                <a:cs typeface="+mj-cs"/>
                <a:sym typeface="Times New Roman"/>
              </a:rPr>
              <a:t> </a:t>
            </a:r>
            <a:r>
              <a:rPr lang="de-DE" altLang="de-DE" sz="1800" b="1" kern="0" dirty="0" err="1">
                <a:solidFill>
                  <a:schemeClr val="bg1"/>
                </a:solidFill>
                <a:latin typeface="Arial" charset="0"/>
                <a:ea typeface="+mj-ea"/>
                <a:cs typeface="+mj-cs"/>
                <a:sym typeface="Times New Roman"/>
              </a:rPr>
              <a:t>S</a:t>
            </a:r>
            <a:r>
              <a:rPr lang="de-DE" altLang="de-DE" sz="1800" kern="0" dirty="0" err="1">
                <a:solidFill>
                  <a:schemeClr val="bg1"/>
                </a:solidFill>
                <a:latin typeface="Arial" charset="0"/>
                <a:ea typeface="+mj-ea"/>
                <a:cs typeface="+mj-cs"/>
                <a:sym typeface="Times New Roman"/>
              </a:rPr>
              <a:t>pectrum</a:t>
            </a:r>
            <a:r>
              <a:rPr lang="de-DE" altLang="de-DE" sz="1800" kern="0" dirty="0">
                <a:solidFill>
                  <a:schemeClr val="bg1"/>
                </a:solidFill>
                <a:latin typeface="Arial" charset="0"/>
                <a:ea typeface="+mj-ea"/>
                <a:cs typeface="+mj-cs"/>
                <a:sym typeface="Times New Roman"/>
              </a:rPr>
              <a:t> </a:t>
            </a:r>
            <a:r>
              <a:rPr lang="de-DE" altLang="de-DE" sz="1800" b="1" kern="0" dirty="0">
                <a:solidFill>
                  <a:schemeClr val="bg1"/>
                </a:solidFill>
                <a:latin typeface="Arial" charset="0"/>
                <a:ea typeface="+mj-ea"/>
                <a:cs typeface="+mj-cs"/>
                <a:sym typeface="Times New Roman"/>
              </a:rPr>
              <a:t>B</a:t>
            </a:r>
            <a:r>
              <a:rPr lang="de-DE" altLang="de-DE" sz="1800" kern="0" dirty="0">
                <a:solidFill>
                  <a:schemeClr val="bg1"/>
                </a:solidFill>
                <a:latin typeface="Arial" charset="0"/>
                <a:ea typeface="+mj-ea"/>
                <a:cs typeface="+mj-cs"/>
                <a:sym typeface="Times New Roman"/>
              </a:rPr>
              <a:t>eta-</a:t>
            </a:r>
            <a:r>
              <a:rPr lang="de-DE" altLang="de-DE" sz="1800" b="1" kern="0" dirty="0" err="1">
                <a:solidFill>
                  <a:schemeClr val="bg1"/>
                </a:solidFill>
                <a:latin typeface="Arial" charset="0"/>
                <a:ea typeface="+mj-ea"/>
                <a:cs typeface="+mj-cs"/>
                <a:sym typeface="Times New Roman"/>
              </a:rPr>
              <a:t>L</a:t>
            </a:r>
            <a:r>
              <a:rPr lang="de-DE" altLang="de-DE" sz="1800" kern="0" dirty="0" err="1">
                <a:solidFill>
                  <a:schemeClr val="bg1"/>
                </a:solidFill>
                <a:latin typeface="Arial" charset="0"/>
                <a:ea typeface="+mj-ea"/>
                <a:cs typeface="+mj-cs"/>
                <a:sym typeface="Times New Roman"/>
              </a:rPr>
              <a:t>actamase</a:t>
            </a:r>
            <a:r>
              <a:rPr lang="de-DE" altLang="de-DE" sz="1800" kern="0" dirty="0">
                <a:solidFill>
                  <a:schemeClr val="bg1"/>
                </a:solidFill>
                <a:latin typeface="Arial" charset="0"/>
                <a:ea typeface="+mj-ea"/>
                <a:cs typeface="+mj-cs"/>
                <a:sym typeface="Times New Roman"/>
              </a:rPr>
              <a:t>) erzeugt. Daher hat man früher einige der MRGN als „ESBL-Bildner“ bezeichnet. Diese Bezeichnung wird </a:t>
            </a:r>
            <a:r>
              <a:rPr lang="de-DE" altLang="de-DE" sz="1800" kern="0">
                <a:solidFill>
                  <a:schemeClr val="bg1"/>
                </a:solidFill>
                <a:latin typeface="Arial" charset="0"/>
                <a:ea typeface="+mj-ea"/>
                <a:cs typeface="+mj-cs"/>
                <a:sym typeface="Times New Roman"/>
              </a:rPr>
              <a:t>heute kaum noch </a:t>
            </a:r>
            <a:r>
              <a:rPr lang="de-DE" altLang="de-DE" sz="1800" kern="0" dirty="0">
                <a:solidFill>
                  <a:schemeClr val="bg1"/>
                </a:solidFill>
                <a:latin typeface="Arial" charset="0"/>
                <a:ea typeface="+mj-ea"/>
                <a:cs typeface="+mj-cs"/>
                <a:sym typeface="Times New Roman"/>
              </a:rPr>
              <a:t>verwendet.</a:t>
            </a:r>
          </a:p>
          <a:p>
            <a:pPr fontAlgn="auto" hangingPunct="0">
              <a:spcBef>
                <a:spcPts val="0"/>
              </a:spcBef>
              <a:spcAft>
                <a:spcPts val="600"/>
              </a:spcAft>
              <a:defRPr/>
            </a:pPr>
            <a:endParaRPr lang="de-DE" altLang="de-DE" kern="0" dirty="0">
              <a:latin typeface="+mj-lt"/>
              <a:ea typeface="+mj-ea"/>
              <a:cs typeface="+mj-cs"/>
              <a:sym typeface="Times New Roman"/>
            </a:endParaRPr>
          </a:p>
          <a:p>
            <a:pPr fontAlgn="auto" hangingPunct="0">
              <a:spcBef>
                <a:spcPts val="0"/>
              </a:spcBef>
              <a:spcAft>
                <a:spcPts val="0"/>
              </a:spcAft>
              <a:defRPr/>
            </a:pPr>
            <a:endParaRPr lang="de-DE" kern="0" dirty="0">
              <a:latin typeface="+mj-lt"/>
              <a:ea typeface="+mj-ea"/>
              <a:cs typeface="+mj-cs"/>
              <a:sym typeface="Times New Roman"/>
            </a:endParaRPr>
          </a:p>
        </p:txBody>
      </p:sp>
      <p:sp>
        <p:nvSpPr>
          <p:cNvPr id="9" name="Textfeld 8"/>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MRGN Eigenschaften</a:t>
            </a:r>
            <a:r>
              <a:rPr lang="de-DE" sz="1400" kern="0" dirty="0">
                <a:latin typeface="Arial" pitchFamily="34" charset="0"/>
                <a:ea typeface="+mj-ea"/>
                <a:cs typeface="Arial" pitchFamily="34" charset="0"/>
                <a:sym typeface="Times New Roman"/>
              </a:rPr>
              <a:t>		MRGN Maßnahmen</a:t>
            </a:r>
          </a:p>
        </p:txBody>
      </p:sp>
      <p:sp>
        <p:nvSpPr>
          <p:cNvPr id="9221" name="Rechteck 5"/>
          <p:cNvSpPr>
            <a:spLocks noChangeArrowheads="1"/>
          </p:cNvSpPr>
          <p:nvPr/>
        </p:nvSpPr>
        <p:spPr bwMode="auto">
          <a:xfrm>
            <a:off x="7885113" y="645318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9AAA0054-56D9-474E-958E-949CA35A8FCD}"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6</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Bedeutung der Flora"/>
          <p:cNvSpPr txBox="1">
            <a:spLocks/>
          </p:cNvSpPr>
          <p:nvPr/>
        </p:nvSpPr>
        <p:spPr bwMode="auto">
          <a:xfrm>
            <a:off x="3133030" y="53975"/>
            <a:ext cx="57594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MRGN Eigenschaften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Differenzierung der Resistenzausprägung I</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6" name="Rechteck 5"/>
          <p:cNvSpPr/>
          <p:nvPr/>
        </p:nvSpPr>
        <p:spPr>
          <a:xfrm>
            <a:off x="179388" y="1547813"/>
            <a:ext cx="8569325" cy="2462212"/>
          </a:xfrm>
          <a:prstGeom prst="rect">
            <a:avLst/>
          </a:prstGeom>
        </p:spPr>
        <p:txBody>
          <a:bodyPr>
            <a:spAutoFit/>
          </a:bodyPr>
          <a:lstStyle/>
          <a:p>
            <a:pPr marL="285750"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n-ea"/>
                <a:cs typeface="Times New Roman" pitchFamily="18" charset="0"/>
                <a:sym typeface="Times New Roman"/>
              </a:rPr>
              <a:t>Weil die Multiresistenz unterschiedliche ausgeprägt sein kann, unterscheidet man zwischen 3MRGN und 4MRGN.</a:t>
            </a:r>
          </a:p>
          <a:p>
            <a:pPr fontAlgn="auto" hangingPunct="0">
              <a:spcAft>
                <a:spcPts val="600"/>
              </a:spcAft>
              <a:buClr>
                <a:srgbClr val="067EBB"/>
              </a:buClr>
              <a:buSzPct val="180000"/>
              <a:defRPr/>
            </a:pPr>
            <a:endParaRPr lang="de-DE" altLang="de-DE" sz="800" kern="0" dirty="0">
              <a:solidFill>
                <a:schemeClr val="bg1"/>
              </a:solidFill>
              <a:latin typeface="Arial" charset="0"/>
              <a:ea typeface="+mn-ea"/>
              <a:cs typeface="Times New Roman" pitchFamily="18" charset="0"/>
              <a:sym typeface="Times New Roman"/>
            </a:endParaRPr>
          </a:p>
          <a:p>
            <a:pPr marL="285750" lvl="1"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n-ea"/>
                <a:cs typeface="Times New Roman" pitchFamily="18" charset="0"/>
                <a:sym typeface="Times New Roman"/>
              </a:rPr>
              <a:t>Beides bezieht sich auf 4 wichtige Antibiotikagruppen:</a:t>
            </a:r>
          </a:p>
          <a:p>
            <a:pPr marL="742950" lvl="2" indent="-285750" fontAlgn="auto" hangingPunct="0">
              <a:spcAft>
                <a:spcPts val="600"/>
              </a:spcAft>
              <a:buClr>
                <a:srgbClr val="067EBB"/>
              </a:buClr>
              <a:buSzPct val="100000"/>
              <a:buFont typeface="Arial" panose="020B0604020202020204" pitchFamily="34" charset="0"/>
              <a:buChar char="•"/>
              <a:defRPr/>
            </a:pPr>
            <a:r>
              <a:rPr lang="de-DE" altLang="de-DE" sz="1800" kern="0" dirty="0">
                <a:solidFill>
                  <a:schemeClr val="bg1"/>
                </a:solidFill>
                <a:latin typeface="Arial" charset="0"/>
                <a:ea typeface="+mn-ea"/>
                <a:cs typeface="Times New Roman" pitchFamily="18" charset="0"/>
                <a:sym typeface="Times New Roman"/>
              </a:rPr>
              <a:t>3MRGN = MRGN ist gegen 3 dieser 4 Gruppen resistent.</a:t>
            </a:r>
          </a:p>
          <a:p>
            <a:pPr marL="742950" lvl="2" indent="-285750" fontAlgn="auto" hangingPunct="0">
              <a:spcAft>
                <a:spcPts val="600"/>
              </a:spcAft>
              <a:buClr>
                <a:srgbClr val="067EBB"/>
              </a:buClr>
              <a:buSzPct val="100000"/>
              <a:buFont typeface="Arial" panose="020B0604020202020204" pitchFamily="34" charset="0"/>
              <a:buChar char="•"/>
              <a:defRPr/>
            </a:pPr>
            <a:r>
              <a:rPr lang="de-DE" altLang="de-DE" sz="1800" kern="0" dirty="0">
                <a:solidFill>
                  <a:schemeClr val="bg1"/>
                </a:solidFill>
                <a:latin typeface="Arial" charset="0"/>
                <a:ea typeface="+mn-ea"/>
                <a:cs typeface="Times New Roman" pitchFamily="18" charset="0"/>
                <a:sym typeface="Times New Roman"/>
              </a:rPr>
              <a:t>4MRGN = MRGN ist gegen alle 4 dieser Gruppen resistent.</a:t>
            </a:r>
          </a:p>
          <a:p>
            <a:pPr marL="0" lvl="1" fontAlgn="auto" hangingPunct="0">
              <a:spcAft>
                <a:spcPts val="600"/>
              </a:spcAft>
              <a:buClr>
                <a:srgbClr val="067EBB"/>
              </a:buClr>
              <a:buSzPct val="180000"/>
              <a:defRPr/>
            </a:pPr>
            <a:endParaRPr lang="de-DE" altLang="de-DE" sz="800" kern="0" dirty="0">
              <a:solidFill>
                <a:schemeClr val="bg1"/>
              </a:solidFill>
              <a:latin typeface="Arial" charset="0"/>
              <a:ea typeface="+mn-ea"/>
              <a:cs typeface="Times New Roman" pitchFamily="18" charset="0"/>
              <a:sym typeface="Times New Roman"/>
            </a:endParaRPr>
          </a:p>
          <a:p>
            <a:pPr marL="285750" lvl="1" indent="-285750" fontAlgn="auto" hangingPunct="0">
              <a:spcAft>
                <a:spcPts val="600"/>
              </a:spcAft>
              <a:buClr>
                <a:srgbClr val="067EBB"/>
              </a:buClr>
              <a:buSzPct val="180000"/>
              <a:buFont typeface="Arial" pitchFamily="34" charset="0"/>
              <a:buChar char="•"/>
              <a:defRPr/>
            </a:pPr>
            <a:r>
              <a:rPr lang="de-DE" altLang="de-DE" sz="1800" kern="0" dirty="0">
                <a:solidFill>
                  <a:schemeClr val="bg1"/>
                </a:solidFill>
                <a:latin typeface="Arial" charset="0"/>
                <a:ea typeface="+mn-ea"/>
                <a:cs typeface="Times New Roman" pitchFamily="18" charset="0"/>
                <a:sym typeface="Times New Roman"/>
              </a:rPr>
              <a:t>Entscheidend ist die Resistenz gegenüber dem Antibiotikum </a:t>
            </a:r>
            <a:r>
              <a:rPr lang="de-DE" altLang="de-DE" sz="1800" kern="0" dirty="0" err="1">
                <a:solidFill>
                  <a:schemeClr val="bg1"/>
                </a:solidFill>
                <a:latin typeface="Arial" charset="0"/>
                <a:ea typeface="+mn-ea"/>
                <a:cs typeface="Times New Roman" pitchFamily="18" charset="0"/>
                <a:sym typeface="Times New Roman"/>
              </a:rPr>
              <a:t>Carbapenem</a:t>
            </a:r>
            <a:r>
              <a:rPr lang="de-DE" altLang="de-DE" sz="1800" kern="0" dirty="0">
                <a:solidFill>
                  <a:schemeClr val="bg1"/>
                </a:solidFill>
                <a:latin typeface="Arial" charset="0"/>
                <a:ea typeface="+mn-ea"/>
                <a:cs typeface="Times New Roman" pitchFamily="18" charset="0"/>
                <a:sym typeface="Times New Roman"/>
              </a:rPr>
              <a:t>.</a:t>
            </a:r>
          </a:p>
        </p:txBody>
      </p:sp>
      <p:sp>
        <p:nvSpPr>
          <p:cNvPr id="5" name="Textfeld 4"/>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MRGN Eigenschaften</a:t>
            </a:r>
            <a:r>
              <a:rPr lang="de-DE" sz="1400" kern="0" dirty="0">
                <a:latin typeface="Arial" pitchFamily="34" charset="0"/>
                <a:ea typeface="+mj-ea"/>
                <a:cs typeface="Arial" pitchFamily="34" charset="0"/>
                <a:sym typeface="Times New Roman"/>
              </a:rPr>
              <a:t>		MRGN Maßnahmen</a:t>
            </a:r>
          </a:p>
        </p:txBody>
      </p:sp>
      <p:sp>
        <p:nvSpPr>
          <p:cNvPr id="10245" name="Rechteck 6"/>
          <p:cNvSpPr>
            <a:spLocks noChangeArrowheads="1"/>
          </p:cNvSpPr>
          <p:nvPr/>
        </p:nvSpPr>
        <p:spPr bwMode="auto">
          <a:xfrm>
            <a:off x="7885113" y="645318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8C061407-3C93-48ED-8D42-87A96EEE8A38}"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7</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e 6"/>
          <p:cNvGraphicFramePr>
            <a:graphicFrameLocks noGrp="1"/>
          </p:cNvGraphicFramePr>
          <p:nvPr/>
        </p:nvGraphicFramePr>
        <p:xfrm>
          <a:off x="468313" y="1916113"/>
          <a:ext cx="8424860" cy="3433764"/>
        </p:xfrm>
        <a:graphic>
          <a:graphicData uri="http://schemas.openxmlformats.org/drawingml/2006/table">
            <a:tbl>
              <a:tblPr firstRow="1" bandRow="1">
                <a:tableStyleId>{5940675A-B579-460E-94D1-54222C63F5DA}</a:tableStyleId>
              </a:tblPr>
              <a:tblGrid>
                <a:gridCol w="2016206"/>
                <a:gridCol w="1353738"/>
                <a:gridCol w="842486"/>
                <a:gridCol w="842486"/>
                <a:gridCol w="842486"/>
                <a:gridCol w="842486"/>
                <a:gridCol w="842486"/>
                <a:gridCol w="842486"/>
              </a:tblGrid>
              <a:tr h="624321">
                <a:tc>
                  <a:txBody>
                    <a:bodyPr/>
                    <a:lstStyle/>
                    <a:p>
                      <a:r>
                        <a:rPr lang="de-DE" sz="1600" dirty="0" smtClean="0">
                          <a:latin typeface="Arial" pitchFamily="34" charset="0"/>
                          <a:cs typeface="Arial" pitchFamily="34" charset="0"/>
                        </a:rPr>
                        <a:t>Antibiotika Gruppe</a:t>
                      </a:r>
                      <a:endParaRPr lang="de-DE" sz="1600" dirty="0">
                        <a:latin typeface="Arial" pitchFamily="34" charset="0"/>
                        <a:cs typeface="Arial" pitchFamily="34" charset="0"/>
                      </a:endParaRPr>
                    </a:p>
                  </a:txBody>
                  <a:tcPr marL="91439" marR="91439" marT="45738" marB="45738"/>
                </a:tc>
                <a:tc>
                  <a:txBody>
                    <a:bodyPr/>
                    <a:lstStyle/>
                    <a:p>
                      <a:r>
                        <a:rPr lang="de-DE" sz="1600" dirty="0" smtClean="0">
                          <a:latin typeface="Arial" pitchFamily="34" charset="0"/>
                          <a:cs typeface="Arial" pitchFamily="34" charset="0"/>
                        </a:rPr>
                        <a:t>Leitsubstanz</a:t>
                      </a:r>
                      <a:endParaRPr lang="de-DE" sz="1600" dirty="0">
                        <a:latin typeface="Arial" pitchFamily="34" charset="0"/>
                        <a:cs typeface="Arial" pitchFamily="34" charset="0"/>
                      </a:endParaRPr>
                    </a:p>
                  </a:txBody>
                  <a:tcPr marL="91439" marR="91439" marT="45738" marB="45738"/>
                </a:tc>
                <a:tc gridSpan="2">
                  <a:txBody>
                    <a:bodyPr/>
                    <a:lstStyle/>
                    <a:p>
                      <a:r>
                        <a:rPr lang="de-DE" sz="1600" dirty="0" err="1" smtClean="0">
                          <a:latin typeface="Arial" pitchFamily="34" charset="0"/>
                          <a:cs typeface="Arial" pitchFamily="34" charset="0"/>
                        </a:rPr>
                        <a:t>Entero-bacteriaceae</a:t>
                      </a:r>
                      <a:endParaRPr lang="de-DE" sz="1600" dirty="0">
                        <a:latin typeface="Arial" pitchFamily="34" charset="0"/>
                        <a:cs typeface="Arial" pitchFamily="34" charset="0"/>
                      </a:endParaRPr>
                    </a:p>
                  </a:txBody>
                  <a:tcPr marL="91439" marR="91439" marT="45738" marB="45738"/>
                </a:tc>
                <a:tc hMerge="1">
                  <a:txBody>
                    <a:bodyPr/>
                    <a:lstStyle/>
                    <a:p>
                      <a:endParaRPr lang="de-DE"/>
                    </a:p>
                  </a:txBody>
                  <a:tcPr/>
                </a:tc>
                <a:tc gridSpan="2">
                  <a:txBody>
                    <a:bodyPr/>
                    <a:lstStyle/>
                    <a:p>
                      <a:r>
                        <a:rPr lang="de-DE" sz="1600" dirty="0" err="1" smtClean="0">
                          <a:latin typeface="Arial" pitchFamily="34" charset="0"/>
                          <a:cs typeface="Arial" pitchFamily="34" charset="0"/>
                        </a:rPr>
                        <a:t>Pseudonomas</a:t>
                      </a:r>
                      <a:r>
                        <a:rPr lang="de-DE" sz="1600" dirty="0" smtClean="0">
                          <a:latin typeface="Arial" pitchFamily="34" charset="0"/>
                          <a:cs typeface="Arial" pitchFamily="34" charset="0"/>
                        </a:rPr>
                        <a:t> </a:t>
                      </a:r>
                      <a:r>
                        <a:rPr lang="de-DE" sz="1600" dirty="0" err="1" smtClean="0">
                          <a:latin typeface="Arial" pitchFamily="34" charset="0"/>
                          <a:cs typeface="Arial" pitchFamily="34" charset="0"/>
                        </a:rPr>
                        <a:t>aeruginosa</a:t>
                      </a:r>
                      <a:endParaRPr lang="de-DE" sz="1600" dirty="0">
                        <a:latin typeface="Arial" pitchFamily="34" charset="0"/>
                        <a:cs typeface="Arial" pitchFamily="34" charset="0"/>
                      </a:endParaRPr>
                    </a:p>
                  </a:txBody>
                  <a:tcPr marL="91439" marR="91439" marT="45738" marB="45738"/>
                </a:tc>
                <a:tc hMerge="1">
                  <a:txBody>
                    <a:bodyPr/>
                    <a:lstStyle/>
                    <a:p>
                      <a:endParaRPr lang="de-DE"/>
                    </a:p>
                  </a:txBody>
                  <a:tcPr/>
                </a:tc>
                <a:tc gridSpan="2">
                  <a:txBody>
                    <a:bodyPr/>
                    <a:lstStyle/>
                    <a:p>
                      <a:r>
                        <a:rPr lang="de-DE" sz="1600" dirty="0" err="1" smtClean="0">
                          <a:latin typeface="Arial" pitchFamily="34" charset="0"/>
                          <a:cs typeface="Arial" pitchFamily="34" charset="0"/>
                        </a:rPr>
                        <a:t>Acinetobater</a:t>
                      </a:r>
                      <a:r>
                        <a:rPr lang="de-DE" sz="1600" dirty="0" smtClean="0">
                          <a:latin typeface="Arial" pitchFamily="34" charset="0"/>
                          <a:cs typeface="Arial" pitchFamily="34" charset="0"/>
                        </a:rPr>
                        <a:t> </a:t>
                      </a:r>
                      <a:r>
                        <a:rPr lang="de-DE" sz="1600" dirty="0" err="1" smtClean="0">
                          <a:latin typeface="Arial" pitchFamily="34" charset="0"/>
                          <a:cs typeface="Arial" pitchFamily="34" charset="0"/>
                        </a:rPr>
                        <a:t>spp</a:t>
                      </a:r>
                      <a:r>
                        <a:rPr lang="de-DE" sz="1600" dirty="0" smtClean="0">
                          <a:latin typeface="Arial" pitchFamily="34" charset="0"/>
                          <a:cs typeface="Arial" pitchFamily="34" charset="0"/>
                        </a:rPr>
                        <a:t>.</a:t>
                      </a:r>
                      <a:endParaRPr lang="de-DE" sz="1600" dirty="0">
                        <a:latin typeface="Arial" pitchFamily="34" charset="0"/>
                        <a:cs typeface="Arial" pitchFamily="34" charset="0"/>
                      </a:endParaRPr>
                    </a:p>
                  </a:txBody>
                  <a:tcPr marL="91439" marR="91439" marT="45738" marB="45738"/>
                </a:tc>
                <a:tc hMerge="1">
                  <a:txBody>
                    <a:bodyPr/>
                    <a:lstStyle/>
                    <a:p>
                      <a:endParaRPr lang="de-DE"/>
                    </a:p>
                  </a:txBody>
                  <a:tcPr/>
                </a:tc>
              </a:tr>
              <a:tr h="312159">
                <a:tc>
                  <a:txBody>
                    <a:bodyPr/>
                    <a:lstStyle/>
                    <a:p>
                      <a:endParaRPr lang="de-DE" sz="1400" dirty="0">
                        <a:latin typeface="Arial" pitchFamily="34" charset="0"/>
                        <a:cs typeface="Arial" pitchFamily="34" charset="0"/>
                      </a:endParaRPr>
                    </a:p>
                  </a:txBody>
                  <a:tcPr marL="91439" marR="91439"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de-DE" sz="1400" dirty="0">
                        <a:latin typeface="Arial" pitchFamily="34" charset="0"/>
                        <a:cs typeface="Arial" pitchFamily="34" charset="0"/>
                      </a:endParaRPr>
                    </a:p>
                  </a:txBody>
                  <a:tcPr marL="91439" marR="91439" marT="45738" marB="45738">
                    <a:lnL w="12700" cap="flat" cmpd="sng" algn="ctr">
                      <a:solidFill>
                        <a:schemeClr val="tx1"/>
                      </a:solidFill>
                      <a:prstDash val="solid"/>
                      <a:round/>
                      <a:headEnd type="none" w="med" len="med"/>
                      <a:tailEnd type="none" w="med" len="med"/>
                    </a:lnL>
                  </a:tcPr>
                </a:tc>
                <a:tc>
                  <a:txBody>
                    <a:bodyPr/>
                    <a:lstStyle/>
                    <a:p>
                      <a:r>
                        <a:rPr lang="de-DE" sz="1400" dirty="0" smtClean="0">
                          <a:latin typeface="Arial" pitchFamily="34" charset="0"/>
                          <a:cs typeface="Arial" pitchFamily="34" charset="0"/>
                        </a:rPr>
                        <a:t>3MRGN</a:t>
                      </a:r>
                      <a:endParaRPr lang="de-DE" sz="1400" dirty="0">
                        <a:latin typeface="Arial" pitchFamily="34" charset="0"/>
                        <a:cs typeface="Arial" pitchFamily="34" charset="0"/>
                      </a:endParaRPr>
                    </a:p>
                  </a:txBody>
                  <a:tcPr marL="91439" marR="91439" marT="45738" marB="45738"/>
                </a:tc>
                <a:tc>
                  <a:txBody>
                    <a:bodyPr/>
                    <a:lstStyle/>
                    <a:p>
                      <a:r>
                        <a:rPr lang="de-DE" sz="1400" dirty="0" smtClean="0">
                          <a:latin typeface="Arial" pitchFamily="34" charset="0"/>
                          <a:cs typeface="Arial" pitchFamily="34" charset="0"/>
                        </a:rPr>
                        <a:t>4MRGN</a:t>
                      </a:r>
                      <a:endParaRPr lang="de-DE" sz="1400" dirty="0">
                        <a:latin typeface="Arial" pitchFamily="34" charset="0"/>
                        <a:cs typeface="Arial" pitchFamily="34" charset="0"/>
                      </a:endParaRPr>
                    </a:p>
                  </a:txBody>
                  <a:tcPr marL="91439" marR="91439" marT="45738" marB="45738"/>
                </a:tc>
                <a:tc>
                  <a:txBody>
                    <a:bodyPr/>
                    <a:lstStyle/>
                    <a:p>
                      <a:r>
                        <a:rPr lang="de-DE" sz="1400" dirty="0" smtClean="0">
                          <a:latin typeface="Arial" pitchFamily="34" charset="0"/>
                          <a:cs typeface="Arial" pitchFamily="34" charset="0"/>
                        </a:rPr>
                        <a:t>3MRGN</a:t>
                      </a:r>
                      <a:endParaRPr lang="de-DE" sz="1400" dirty="0">
                        <a:latin typeface="Arial" pitchFamily="34" charset="0"/>
                        <a:cs typeface="Arial" pitchFamily="34" charset="0"/>
                      </a:endParaRPr>
                    </a:p>
                  </a:txBody>
                  <a:tcPr marL="91439" marR="91439" marT="45738" marB="45738"/>
                </a:tc>
                <a:tc>
                  <a:txBody>
                    <a:bodyPr/>
                    <a:lstStyle/>
                    <a:p>
                      <a:r>
                        <a:rPr lang="de-DE" sz="1400" dirty="0" smtClean="0">
                          <a:latin typeface="Arial" pitchFamily="34" charset="0"/>
                          <a:cs typeface="Arial" pitchFamily="34" charset="0"/>
                        </a:rPr>
                        <a:t>4MRGN</a:t>
                      </a:r>
                      <a:endParaRPr lang="de-DE" sz="1400" dirty="0">
                        <a:latin typeface="Arial" pitchFamily="34" charset="0"/>
                        <a:cs typeface="Arial" pitchFamily="34" charset="0"/>
                      </a:endParaRPr>
                    </a:p>
                  </a:txBody>
                  <a:tcPr marL="91439" marR="91439" marT="45738" marB="45738"/>
                </a:tc>
                <a:tc>
                  <a:txBody>
                    <a:bodyPr/>
                    <a:lstStyle/>
                    <a:p>
                      <a:r>
                        <a:rPr lang="de-DE" sz="1400" dirty="0" smtClean="0">
                          <a:latin typeface="Arial" pitchFamily="34" charset="0"/>
                          <a:cs typeface="Arial" pitchFamily="34" charset="0"/>
                        </a:rPr>
                        <a:t>3MRGN</a:t>
                      </a:r>
                      <a:endParaRPr lang="de-DE" sz="1400" dirty="0">
                        <a:latin typeface="Arial" pitchFamily="34" charset="0"/>
                        <a:cs typeface="Arial" pitchFamily="34" charset="0"/>
                      </a:endParaRPr>
                    </a:p>
                  </a:txBody>
                  <a:tcPr marL="91439" marR="91439" marT="45738" marB="45738"/>
                </a:tc>
                <a:tc>
                  <a:txBody>
                    <a:bodyPr/>
                    <a:lstStyle/>
                    <a:p>
                      <a:r>
                        <a:rPr lang="de-DE" sz="1400" dirty="0" smtClean="0">
                          <a:latin typeface="Arial" pitchFamily="34" charset="0"/>
                          <a:cs typeface="Arial" pitchFamily="34" charset="0"/>
                        </a:rPr>
                        <a:t>4MRGN</a:t>
                      </a:r>
                      <a:endParaRPr lang="de-DE" sz="1400" dirty="0">
                        <a:latin typeface="Arial" pitchFamily="34" charset="0"/>
                        <a:cs typeface="Arial" pitchFamily="34" charset="0"/>
                      </a:endParaRPr>
                    </a:p>
                  </a:txBody>
                  <a:tcPr marL="91439" marR="91439" marT="45738" marB="45738"/>
                </a:tc>
              </a:tr>
              <a:tr h="624321">
                <a:tc>
                  <a:txBody>
                    <a:bodyPr/>
                    <a:lstStyle/>
                    <a:p>
                      <a:r>
                        <a:rPr lang="de-DE" sz="1400" dirty="0" err="1" smtClean="0">
                          <a:latin typeface="Arial" pitchFamily="34" charset="0"/>
                          <a:cs typeface="Arial" pitchFamily="34" charset="0"/>
                        </a:rPr>
                        <a:t>Acylureido</a:t>
                      </a:r>
                      <a:r>
                        <a:rPr lang="de-DE" sz="1400" dirty="0" smtClean="0">
                          <a:latin typeface="Arial" pitchFamily="34" charset="0"/>
                          <a:cs typeface="Arial" pitchFamily="34" charset="0"/>
                        </a:rPr>
                        <a:t> -Penicilline</a:t>
                      </a:r>
                      <a:endParaRPr lang="de-DE" sz="1400" dirty="0">
                        <a:latin typeface="Arial" pitchFamily="34" charset="0"/>
                        <a:cs typeface="Arial" pitchFamily="34" charset="0"/>
                      </a:endParaRPr>
                    </a:p>
                  </a:txBody>
                  <a:tcPr marL="91439" marR="91439" marT="45738" marB="45738"/>
                </a:tc>
                <a:tc>
                  <a:txBody>
                    <a:bodyPr/>
                    <a:lstStyle/>
                    <a:p>
                      <a:r>
                        <a:rPr lang="de-DE" sz="1400" dirty="0" err="1" smtClean="0">
                          <a:latin typeface="Arial" pitchFamily="34" charset="0"/>
                          <a:cs typeface="Arial" pitchFamily="34" charset="0"/>
                        </a:rPr>
                        <a:t>Piperacillin</a:t>
                      </a:r>
                      <a:endParaRPr lang="de-DE" sz="1400" dirty="0">
                        <a:latin typeface="Arial" pitchFamily="34" charset="0"/>
                        <a:cs typeface="Arial" pitchFamily="34" charset="0"/>
                      </a:endParaRPr>
                    </a:p>
                  </a:txBody>
                  <a:tcPr marL="91439" marR="91439" marT="45738" marB="45738"/>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endParaRPr lang="de-DE" sz="3200" dirty="0">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r>
              <a:tr h="624321">
                <a:tc>
                  <a:txBody>
                    <a:bodyPr/>
                    <a:lstStyle/>
                    <a:p>
                      <a:r>
                        <a:rPr lang="de-DE" sz="1400" dirty="0" smtClean="0">
                          <a:latin typeface="Arial" pitchFamily="34" charset="0"/>
                          <a:cs typeface="Arial" pitchFamily="34" charset="0"/>
                        </a:rPr>
                        <a:t>3./4. Generations- </a:t>
                      </a:r>
                      <a:r>
                        <a:rPr lang="de-DE" sz="1400" dirty="0" err="1" smtClean="0">
                          <a:latin typeface="Arial" pitchFamily="34" charset="0"/>
                          <a:cs typeface="Arial" pitchFamily="34" charset="0"/>
                        </a:rPr>
                        <a:t>Cephalosporine</a:t>
                      </a:r>
                      <a:endParaRPr lang="de-DE" sz="1400" dirty="0">
                        <a:latin typeface="Arial" pitchFamily="34" charset="0"/>
                        <a:cs typeface="Arial" pitchFamily="34" charset="0"/>
                      </a:endParaRPr>
                    </a:p>
                  </a:txBody>
                  <a:tcPr marL="91439" marR="91439" marT="45738" marB="45738"/>
                </a:tc>
                <a:tc>
                  <a:txBody>
                    <a:bodyPr/>
                    <a:lstStyle/>
                    <a:p>
                      <a:r>
                        <a:rPr lang="de-DE" sz="1400" dirty="0" err="1" smtClean="0">
                          <a:latin typeface="Arial" pitchFamily="34" charset="0"/>
                          <a:cs typeface="Arial" pitchFamily="34" charset="0"/>
                        </a:rPr>
                        <a:t>Cefotaxim</a:t>
                      </a:r>
                      <a:r>
                        <a:rPr lang="de-DE" sz="1400" dirty="0" smtClean="0">
                          <a:latin typeface="Arial" pitchFamily="34" charset="0"/>
                          <a:cs typeface="Arial" pitchFamily="34" charset="0"/>
                        </a:rPr>
                        <a:t> </a:t>
                      </a:r>
                      <a:r>
                        <a:rPr lang="de-DE" sz="1400" dirty="0" err="1" smtClean="0">
                          <a:latin typeface="Arial" pitchFamily="34" charset="0"/>
                          <a:cs typeface="Arial" pitchFamily="34" charset="0"/>
                        </a:rPr>
                        <a:t>Ceftazidim</a:t>
                      </a:r>
                      <a:endParaRPr lang="de-DE" sz="1400" dirty="0">
                        <a:latin typeface="Arial" pitchFamily="34" charset="0"/>
                        <a:cs typeface="Arial" pitchFamily="34" charset="0"/>
                      </a:endParaRPr>
                    </a:p>
                  </a:txBody>
                  <a:tcPr marL="91439" marR="91439" marT="45738" marB="45738"/>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de-DE" sz="3200" b="1" dirty="0" smtClean="0">
                          <a:solidFill>
                            <a:srgbClr val="FF0000"/>
                          </a:solidFill>
                          <a:latin typeface="Arial" pitchFamily="34" charset="0"/>
                          <a:cs typeface="Arial" pitchFamily="34" charset="0"/>
                        </a:rPr>
                        <a:t>R</a:t>
                      </a:r>
                      <a:endParaRPr lang="de-DE" sz="3200" dirty="0">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endParaRPr lang="de-DE" sz="3200" dirty="0">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de-DE" sz="3200" b="1" dirty="0" smtClean="0">
                          <a:solidFill>
                            <a:srgbClr val="FF0000"/>
                          </a:solidFill>
                          <a:latin typeface="Arial" pitchFamily="34" charset="0"/>
                          <a:cs typeface="Arial" pitchFamily="34" charset="0"/>
                        </a:rPr>
                        <a:t>R</a:t>
                      </a:r>
                      <a:endParaRPr lang="de-DE" sz="3200" dirty="0">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r>
              <a:tr h="624321">
                <a:tc>
                  <a:txBody>
                    <a:bodyPr/>
                    <a:lstStyle/>
                    <a:p>
                      <a:r>
                        <a:rPr lang="de-DE" sz="1400" i="0" dirty="0" err="1" smtClean="0">
                          <a:latin typeface="Arial" pitchFamily="34" charset="0"/>
                          <a:cs typeface="Arial" pitchFamily="34" charset="0"/>
                        </a:rPr>
                        <a:t>Carbapeneme</a:t>
                      </a:r>
                      <a:endParaRPr lang="de-DE" sz="1400" i="0" dirty="0">
                        <a:latin typeface="Arial" pitchFamily="34" charset="0"/>
                        <a:cs typeface="Arial" pitchFamily="34" charset="0"/>
                      </a:endParaRPr>
                    </a:p>
                  </a:txBody>
                  <a:tcPr marL="91439" marR="91439" marT="45738" marB="45738"/>
                </a:tc>
                <a:tc>
                  <a:txBody>
                    <a:bodyPr/>
                    <a:lstStyle/>
                    <a:p>
                      <a:r>
                        <a:rPr lang="de-DE" sz="1400" i="0" dirty="0" err="1" smtClean="0">
                          <a:latin typeface="Arial" pitchFamily="34" charset="0"/>
                          <a:cs typeface="Arial" pitchFamily="34" charset="0"/>
                        </a:rPr>
                        <a:t>Imipenem</a:t>
                      </a:r>
                      <a:r>
                        <a:rPr lang="de-DE" sz="1400" i="0" dirty="0" smtClean="0">
                          <a:latin typeface="Arial" pitchFamily="34" charset="0"/>
                          <a:cs typeface="Arial" pitchFamily="34" charset="0"/>
                        </a:rPr>
                        <a:t> </a:t>
                      </a:r>
                      <a:r>
                        <a:rPr lang="de-DE" sz="1400" i="0" dirty="0" err="1" smtClean="0">
                          <a:latin typeface="Arial" pitchFamily="34" charset="0"/>
                          <a:cs typeface="Arial" pitchFamily="34" charset="0"/>
                        </a:rPr>
                        <a:t>Meropenem</a:t>
                      </a:r>
                      <a:endParaRPr lang="de-DE" sz="1400" i="0" dirty="0">
                        <a:latin typeface="Arial" pitchFamily="34" charset="0"/>
                        <a:cs typeface="Arial" pitchFamily="34" charset="0"/>
                      </a:endParaRPr>
                    </a:p>
                  </a:txBody>
                  <a:tcPr marL="91439" marR="91439" marT="45738" marB="45738"/>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de-DE" sz="3200" b="1" i="0" dirty="0" smtClean="0">
                          <a:solidFill>
                            <a:srgbClr val="00B050"/>
                          </a:solidFill>
                          <a:latin typeface="Arial" pitchFamily="34" charset="0"/>
                          <a:cs typeface="Arial" pitchFamily="34" charset="0"/>
                        </a:rPr>
                        <a:t>S</a:t>
                      </a:r>
                      <a:endParaRPr lang="de-DE" sz="3200" i="0" dirty="0" smtClean="0">
                        <a:solidFill>
                          <a:srgbClr val="00B050"/>
                        </a:solidFill>
                        <a:latin typeface="Arial" pitchFamily="34" charset="0"/>
                        <a:cs typeface="Arial" pitchFamily="34" charset="0"/>
                      </a:endParaRPr>
                    </a:p>
                  </a:txBody>
                  <a:tcPr marL="91439" marR="91439" marT="45738" marB="45738" anchor="ctr"/>
                </a:tc>
                <a:tc>
                  <a:txBody>
                    <a:bodyPr/>
                    <a:lstStyle/>
                    <a:p>
                      <a:r>
                        <a:rPr lang="de-DE" sz="3200" b="1" i="0" dirty="0" smtClean="0">
                          <a:solidFill>
                            <a:srgbClr val="FF0000"/>
                          </a:solidFill>
                          <a:latin typeface="Arial" pitchFamily="34" charset="0"/>
                          <a:cs typeface="Arial" pitchFamily="34" charset="0"/>
                        </a:rPr>
                        <a:t>R</a:t>
                      </a:r>
                      <a:endParaRPr lang="de-DE" sz="3200" b="1" i="0" dirty="0">
                        <a:solidFill>
                          <a:srgbClr val="FF0000"/>
                        </a:solidFill>
                        <a:latin typeface="Arial" pitchFamily="34" charset="0"/>
                        <a:cs typeface="Arial" pitchFamily="34" charset="0"/>
                      </a:endParaRPr>
                    </a:p>
                  </a:txBody>
                  <a:tcPr marL="91439" marR="91439" marT="45738" marB="45738" anchor="ctr"/>
                </a:tc>
                <a:tc>
                  <a:txBody>
                    <a:bodyPr/>
                    <a:lstStyle/>
                    <a:p>
                      <a:endParaRPr lang="de-DE" sz="3200" i="0" dirty="0">
                        <a:latin typeface="Arial" pitchFamily="34" charset="0"/>
                        <a:cs typeface="Arial" pitchFamily="34" charset="0"/>
                      </a:endParaRPr>
                    </a:p>
                  </a:txBody>
                  <a:tcPr marL="91439" marR="91439" marT="45738" marB="45738" anchor="ctr"/>
                </a:tc>
                <a:tc>
                  <a:txBody>
                    <a:bodyPr/>
                    <a:lstStyle/>
                    <a:p>
                      <a:r>
                        <a:rPr lang="de-DE" sz="3200" b="1" i="0" dirty="0" smtClean="0">
                          <a:solidFill>
                            <a:srgbClr val="FF0000"/>
                          </a:solidFill>
                          <a:latin typeface="Arial" pitchFamily="34" charset="0"/>
                          <a:cs typeface="Arial" pitchFamily="34" charset="0"/>
                        </a:rPr>
                        <a:t>R</a:t>
                      </a:r>
                      <a:endParaRPr lang="de-DE" sz="3200" b="1" i="0" dirty="0">
                        <a:solidFill>
                          <a:srgbClr val="FF0000"/>
                        </a:solidFill>
                        <a:latin typeface="Arial" pitchFamily="34" charset="0"/>
                        <a:cs typeface="Arial" pitchFamily="34" charset="0"/>
                      </a:endParaRPr>
                    </a:p>
                  </a:txBody>
                  <a:tcPr marL="91439" marR="91439" marT="45738" marB="45738" anchor="ct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de-DE" sz="3200" b="1" i="0" dirty="0" smtClean="0">
                          <a:solidFill>
                            <a:srgbClr val="00B050"/>
                          </a:solidFill>
                          <a:latin typeface="Arial" pitchFamily="34" charset="0"/>
                          <a:cs typeface="Arial" pitchFamily="34" charset="0"/>
                        </a:rPr>
                        <a:t>S</a:t>
                      </a:r>
                      <a:endParaRPr lang="de-DE" sz="3200" i="0" dirty="0" smtClean="0">
                        <a:solidFill>
                          <a:srgbClr val="00B050"/>
                        </a:solidFill>
                        <a:latin typeface="Arial" pitchFamily="34" charset="0"/>
                        <a:cs typeface="Arial" pitchFamily="34" charset="0"/>
                      </a:endParaRPr>
                    </a:p>
                  </a:txBody>
                  <a:tcPr marL="91439" marR="91439" marT="45738" marB="45738" anchor="ctr"/>
                </a:tc>
                <a:tc>
                  <a:txBody>
                    <a:bodyPr/>
                    <a:lstStyle/>
                    <a:p>
                      <a:r>
                        <a:rPr lang="de-DE" sz="3200" b="1" i="0" dirty="0" smtClean="0">
                          <a:solidFill>
                            <a:srgbClr val="FF0000"/>
                          </a:solidFill>
                          <a:latin typeface="Arial" pitchFamily="34" charset="0"/>
                          <a:cs typeface="Arial" pitchFamily="34" charset="0"/>
                        </a:rPr>
                        <a:t>R</a:t>
                      </a:r>
                      <a:endParaRPr lang="de-DE" sz="3200" b="1" i="0" dirty="0">
                        <a:solidFill>
                          <a:srgbClr val="FF0000"/>
                        </a:solidFill>
                        <a:latin typeface="Arial" pitchFamily="34" charset="0"/>
                        <a:cs typeface="Arial" pitchFamily="34" charset="0"/>
                      </a:endParaRPr>
                    </a:p>
                  </a:txBody>
                  <a:tcPr marL="91439" marR="91439" marT="45738" marB="45738" anchor="ctr"/>
                </a:tc>
              </a:tr>
              <a:tr h="624321">
                <a:tc>
                  <a:txBody>
                    <a:bodyPr/>
                    <a:lstStyle/>
                    <a:p>
                      <a:r>
                        <a:rPr lang="de-DE" sz="1400" dirty="0" err="1" smtClean="0">
                          <a:latin typeface="Arial" pitchFamily="34" charset="0"/>
                          <a:cs typeface="Arial" pitchFamily="34" charset="0"/>
                        </a:rPr>
                        <a:t>Fluorchinolone</a:t>
                      </a:r>
                      <a:endParaRPr lang="de-DE" sz="1400" dirty="0">
                        <a:latin typeface="Arial" pitchFamily="34" charset="0"/>
                        <a:cs typeface="Arial" pitchFamily="34" charset="0"/>
                      </a:endParaRPr>
                    </a:p>
                  </a:txBody>
                  <a:tcPr marL="91439" marR="91439" marT="45738" marB="45738"/>
                </a:tc>
                <a:tc>
                  <a:txBody>
                    <a:bodyPr/>
                    <a:lstStyle/>
                    <a:p>
                      <a:r>
                        <a:rPr lang="de-DE" sz="1400" dirty="0" err="1" smtClean="0">
                          <a:latin typeface="Arial" pitchFamily="34" charset="0"/>
                          <a:cs typeface="Arial" pitchFamily="34" charset="0"/>
                        </a:rPr>
                        <a:t>Ciprofloxacin</a:t>
                      </a:r>
                      <a:endParaRPr lang="de-DE" sz="1400" dirty="0">
                        <a:latin typeface="Arial" pitchFamily="34" charset="0"/>
                        <a:cs typeface="Arial" pitchFamily="34" charset="0"/>
                      </a:endParaRPr>
                    </a:p>
                  </a:txBody>
                  <a:tcPr marL="91439" marR="91439" marT="45738" marB="45738"/>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de-DE" sz="3200" b="1" dirty="0" smtClean="0">
                          <a:solidFill>
                            <a:srgbClr val="FF0000"/>
                          </a:solidFill>
                          <a:latin typeface="Arial" pitchFamily="34" charset="0"/>
                          <a:cs typeface="Arial" pitchFamily="34" charset="0"/>
                        </a:rPr>
                        <a:t>R</a:t>
                      </a:r>
                      <a:endParaRPr lang="de-DE" sz="3200" dirty="0">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endParaRPr lang="de-DE" sz="3200" dirty="0">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de-DE" sz="3200" b="1" dirty="0" smtClean="0">
                          <a:solidFill>
                            <a:srgbClr val="FF0000"/>
                          </a:solidFill>
                          <a:latin typeface="Arial" pitchFamily="34" charset="0"/>
                          <a:cs typeface="Arial" pitchFamily="34" charset="0"/>
                        </a:rPr>
                        <a:t>R</a:t>
                      </a:r>
                      <a:endParaRPr lang="de-DE" sz="3200" dirty="0">
                        <a:latin typeface="Arial" pitchFamily="34" charset="0"/>
                        <a:cs typeface="Arial" pitchFamily="34" charset="0"/>
                      </a:endParaRPr>
                    </a:p>
                  </a:txBody>
                  <a:tcPr marL="91439" marR="91439" marT="45738" marB="45738" anchor="ctr"/>
                </a:tc>
                <a:tc>
                  <a:txBody>
                    <a:bodyPr/>
                    <a:lstStyle/>
                    <a:p>
                      <a:r>
                        <a:rPr lang="de-DE" sz="3200" b="1" dirty="0" smtClean="0">
                          <a:solidFill>
                            <a:srgbClr val="FF0000"/>
                          </a:solidFill>
                          <a:latin typeface="Arial" pitchFamily="34" charset="0"/>
                          <a:cs typeface="Arial" pitchFamily="34" charset="0"/>
                        </a:rPr>
                        <a:t>R</a:t>
                      </a:r>
                      <a:endParaRPr lang="de-DE" sz="3200" b="1" dirty="0">
                        <a:solidFill>
                          <a:srgbClr val="FF0000"/>
                        </a:solidFill>
                        <a:latin typeface="Arial" pitchFamily="34" charset="0"/>
                        <a:cs typeface="Arial" pitchFamily="34" charset="0"/>
                      </a:endParaRPr>
                    </a:p>
                  </a:txBody>
                  <a:tcPr marL="91439" marR="91439" marT="45738" marB="45738" anchor="ctr"/>
                </a:tc>
              </a:tr>
            </a:tbl>
          </a:graphicData>
        </a:graphic>
      </p:graphicFrame>
      <p:sp>
        <p:nvSpPr>
          <p:cNvPr id="8" name="Rechteck 7"/>
          <p:cNvSpPr/>
          <p:nvPr/>
        </p:nvSpPr>
        <p:spPr>
          <a:xfrm>
            <a:off x="5525038" y="2869870"/>
            <a:ext cx="830995" cy="2448271"/>
          </a:xfrm>
          <a:prstGeom prst="rect">
            <a:avLst/>
          </a:prstGeom>
          <a:solidFill>
            <a:schemeClr val="tx2">
              <a:lumMod val="40000"/>
              <a:lumOff val="60000"/>
            </a:schemeClr>
          </a:solidFill>
          <a:ln w="31750" cap="flat">
            <a:solidFill>
              <a:srgbClr val="00B050"/>
            </a:solidFill>
            <a:prstDash val="solid"/>
            <a:round/>
          </a:ln>
          <a:effectLst/>
          <a:sp3d/>
        </p:spPr>
        <p:style>
          <a:lnRef idx="0">
            <a:scrgbClr r="0" g="0" b="0"/>
          </a:lnRef>
          <a:fillRef idx="0">
            <a:scrgbClr r="0" g="0" b="0"/>
          </a:fillRef>
          <a:effectRef idx="0">
            <a:scrgbClr r="0" g="0" b="0"/>
          </a:effectRef>
          <a:fontRef idx="none"/>
        </p:style>
        <p:txBody>
          <a:bodyPr spcFirstLastPara="1" vert="vert270" lIns="45719" tIns="45719" rIns="45719" bIns="45719" spcCol="38100">
            <a:spAutoFit/>
          </a:bodyPr>
          <a:lstStyle/>
          <a:p>
            <a:pPr algn="ctr" fontAlgn="auto" hangingPunct="0">
              <a:spcBef>
                <a:spcPts val="0"/>
              </a:spcBef>
              <a:spcAft>
                <a:spcPts val="0"/>
              </a:spcAft>
              <a:defRPr/>
            </a:pPr>
            <a:r>
              <a:rPr lang="de-DE" kern="0" dirty="0">
                <a:latin typeface="Arial" pitchFamily="34" charset="0"/>
                <a:ea typeface="+mj-ea"/>
                <a:cs typeface="Arial" pitchFamily="34" charset="0"/>
                <a:sym typeface="Times New Roman"/>
              </a:rPr>
              <a:t>Nur eine der vier Antibiotikagruppen wirksam (sensibel)</a:t>
            </a:r>
          </a:p>
        </p:txBody>
      </p:sp>
      <p:sp>
        <p:nvSpPr>
          <p:cNvPr id="9" name="Textfeld 8"/>
          <p:cNvSpPr txBox="1"/>
          <p:nvPr/>
        </p:nvSpPr>
        <p:spPr>
          <a:xfrm>
            <a:off x="3347864" y="5421204"/>
            <a:ext cx="331236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hangingPunct="0">
              <a:spcBef>
                <a:spcPts val="0"/>
              </a:spcBef>
              <a:spcAft>
                <a:spcPts val="0"/>
              </a:spcAft>
              <a:defRPr/>
            </a:pPr>
            <a:r>
              <a:rPr lang="de-DE" kern="0" dirty="0">
                <a:solidFill>
                  <a:srgbClr val="FF0000"/>
                </a:solidFill>
                <a:latin typeface="Arial" pitchFamily="34" charset="0"/>
                <a:ea typeface="+mj-ea"/>
                <a:cs typeface="Arial" pitchFamily="34" charset="0"/>
                <a:sym typeface="Times New Roman"/>
              </a:rPr>
              <a:t>R</a:t>
            </a:r>
            <a:r>
              <a:rPr lang="de-DE" kern="0" dirty="0">
                <a:latin typeface="Arial" pitchFamily="34" charset="0"/>
                <a:ea typeface="+mj-ea"/>
                <a:cs typeface="Arial" pitchFamily="34" charset="0"/>
                <a:sym typeface="Times New Roman"/>
              </a:rPr>
              <a:t> = Resistent         </a:t>
            </a:r>
            <a:r>
              <a:rPr lang="de-DE" kern="0" dirty="0">
                <a:solidFill>
                  <a:srgbClr val="00B050"/>
                </a:solidFill>
                <a:latin typeface="Arial" pitchFamily="34" charset="0"/>
                <a:ea typeface="+mj-ea"/>
                <a:cs typeface="Arial" pitchFamily="34" charset="0"/>
                <a:sym typeface="Times New Roman"/>
              </a:rPr>
              <a:t>S </a:t>
            </a:r>
            <a:r>
              <a:rPr lang="de-DE" kern="0" dirty="0">
                <a:latin typeface="Arial" pitchFamily="34" charset="0"/>
                <a:ea typeface="+mj-ea"/>
                <a:cs typeface="Arial" pitchFamily="34" charset="0"/>
                <a:sym typeface="Times New Roman"/>
              </a:rPr>
              <a:t>= Sensibel</a:t>
            </a:r>
          </a:p>
        </p:txBody>
      </p:sp>
      <p:sp>
        <p:nvSpPr>
          <p:cNvPr id="10" name="Pfeil nach rechts 9"/>
          <p:cNvSpPr/>
          <p:nvPr/>
        </p:nvSpPr>
        <p:spPr>
          <a:xfrm>
            <a:off x="323528" y="4221088"/>
            <a:ext cx="504056" cy="360040"/>
          </a:xfrm>
          <a:prstGeom prst="rightArrow">
            <a:avLst/>
          </a:prstGeom>
          <a:solidFill>
            <a:srgbClr val="FF0000"/>
          </a:solid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hangingPunct="0">
              <a:spcBef>
                <a:spcPts val="0"/>
              </a:spcBef>
              <a:spcAft>
                <a:spcPts val="0"/>
              </a:spcAft>
              <a:defRPr/>
            </a:pPr>
            <a:endParaRPr lang="de-DE" kern="0">
              <a:latin typeface="+mj-lt"/>
              <a:ea typeface="+mj-ea"/>
              <a:cs typeface="+mj-cs"/>
              <a:sym typeface="Times New Roman"/>
            </a:endParaRPr>
          </a:p>
        </p:txBody>
      </p:sp>
      <p:sp>
        <p:nvSpPr>
          <p:cNvPr id="13" name="Textfeld 12"/>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MRGN Eigenschaften</a:t>
            </a:r>
            <a:r>
              <a:rPr lang="de-DE" sz="1400" kern="0" dirty="0">
                <a:latin typeface="Arial" pitchFamily="34" charset="0"/>
                <a:ea typeface="+mj-ea"/>
                <a:cs typeface="Arial" pitchFamily="34" charset="0"/>
                <a:sym typeface="Times New Roman"/>
              </a:rPr>
              <a:t>		MRGN Maßnahmen</a:t>
            </a:r>
          </a:p>
        </p:txBody>
      </p:sp>
      <p:sp>
        <p:nvSpPr>
          <p:cNvPr id="11336" name="Bedeutung der Flora"/>
          <p:cNvSpPr txBox="1">
            <a:spLocks/>
          </p:cNvSpPr>
          <p:nvPr/>
        </p:nvSpPr>
        <p:spPr bwMode="auto">
          <a:xfrm>
            <a:off x="3133030" y="53975"/>
            <a:ext cx="57594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MRGN Eigenschaften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Differenzierung der Resistenzausprägung II</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1337" name="Rechteck 10"/>
          <p:cNvSpPr>
            <a:spLocks noChangeArrowheads="1"/>
          </p:cNvSpPr>
          <p:nvPr/>
        </p:nvSpPr>
        <p:spPr bwMode="auto">
          <a:xfrm>
            <a:off x="7885113" y="645318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BA2A4031-2E8C-449B-B441-601BC8E13E3D}"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8</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half" idx="1"/>
          </p:nvPr>
        </p:nvSpPr>
        <p:spPr>
          <a:xfrm>
            <a:off x="179388" y="1547813"/>
            <a:ext cx="8424862" cy="2592387"/>
          </a:xfrm>
        </p:spPr>
        <p:txBody>
          <a:bodyPr/>
          <a:lstStyle/>
          <a:p>
            <a:pPr eaLnBrk="1" fontAlgn="auto" hangingPunct="1">
              <a:spcBef>
                <a:spcPct val="20000"/>
              </a:spcBef>
              <a:spcAft>
                <a:spcPts val="0"/>
              </a:spcAft>
              <a:buClr>
                <a:srgbClr val="067EBB"/>
              </a:buClr>
              <a:buFont typeface="Arial" pitchFamily="34" charset="0"/>
              <a:buChar char="•"/>
              <a:defRPr/>
            </a:pPr>
            <a:r>
              <a:rPr lang="de-DE" altLang="de-DE" sz="1800" dirty="0" smtClean="0">
                <a:solidFill>
                  <a:schemeClr val="bg1"/>
                </a:solidFill>
                <a:latin typeface="Arial" pitchFamily="34" charset="0"/>
                <a:cs typeface="Arial" pitchFamily="34" charset="0"/>
              </a:rPr>
              <a:t>Ebenso </a:t>
            </a:r>
            <a:r>
              <a:rPr lang="de-DE" altLang="de-DE" sz="1800" dirty="0">
                <a:solidFill>
                  <a:schemeClr val="bg1"/>
                </a:solidFill>
                <a:latin typeface="Arial" pitchFamily="34" charset="0"/>
                <a:cs typeface="Arial" pitchFamily="34" charset="0"/>
              </a:rPr>
              <a:t>wie bei MRSA liegt bei MRGN-positiven Bewohnern meist eine Kolonisation und keine Infektion vor. Kolonisiert sind meist Darm, Urin </a:t>
            </a:r>
            <a:r>
              <a:rPr lang="de-DE" altLang="de-DE" sz="1800">
                <a:solidFill>
                  <a:schemeClr val="bg1"/>
                </a:solidFill>
                <a:latin typeface="Arial" pitchFamily="34" charset="0"/>
                <a:cs typeface="Arial" pitchFamily="34" charset="0"/>
              </a:rPr>
              <a:t>und </a:t>
            </a:r>
            <a:r>
              <a:rPr lang="de-DE" altLang="de-DE" sz="1800" smtClean="0">
                <a:solidFill>
                  <a:schemeClr val="bg1"/>
                </a:solidFill>
                <a:latin typeface="Arial" pitchFamily="34" charset="0"/>
                <a:cs typeface="Arial" pitchFamily="34" charset="0"/>
              </a:rPr>
              <a:t>invasive Zugänge (z. B. Harnkatheter).</a:t>
            </a:r>
            <a:endParaRPr lang="de-DE" altLang="de-DE" sz="1800" dirty="0" smtClean="0">
              <a:solidFill>
                <a:schemeClr val="bg1"/>
              </a:solidFill>
              <a:latin typeface="Arial" pitchFamily="34" charset="0"/>
              <a:cs typeface="Arial" pitchFamily="34" charset="0"/>
            </a:endParaRPr>
          </a:p>
          <a:p>
            <a:pPr marL="0" indent="0" eaLnBrk="1" fontAlgn="auto" hangingPunct="1">
              <a:spcBef>
                <a:spcPct val="20000"/>
              </a:spcBef>
              <a:spcAft>
                <a:spcPts val="0"/>
              </a:spcAft>
              <a:buClr>
                <a:srgbClr val="067EBB"/>
              </a:buClr>
              <a:buFontTx/>
              <a:buNone/>
              <a:defRPr/>
            </a:pPr>
            <a:endParaRPr lang="de-DE" altLang="de-DE" sz="800" dirty="0">
              <a:solidFill>
                <a:schemeClr val="bg1"/>
              </a:solidFill>
              <a:latin typeface="Arial" pitchFamily="34" charset="0"/>
              <a:cs typeface="Arial" pitchFamily="34" charset="0"/>
            </a:endParaRPr>
          </a:p>
          <a:p>
            <a:pPr eaLnBrk="1" fontAlgn="auto" hangingPunct="1">
              <a:spcBef>
                <a:spcPct val="20000"/>
              </a:spcBef>
              <a:spcAft>
                <a:spcPts val="0"/>
              </a:spcAft>
              <a:buClr>
                <a:srgbClr val="067EBB"/>
              </a:buClr>
              <a:buFont typeface="Arial" pitchFamily="34" charset="0"/>
              <a:buChar char="•"/>
              <a:defRPr/>
            </a:pPr>
            <a:r>
              <a:rPr lang="de-DE" altLang="de-DE" sz="1800" dirty="0">
                <a:solidFill>
                  <a:schemeClr val="bg1"/>
                </a:solidFill>
                <a:latin typeface="Arial" pitchFamily="34" charset="0"/>
                <a:cs typeface="Arial" pitchFamily="34" charset="0"/>
              </a:rPr>
              <a:t>Im Gegensatz zu MRSA besteht bei MRGN z.Zt. keine praktikable </a:t>
            </a:r>
            <a:r>
              <a:rPr lang="de-DE" altLang="de-DE" sz="1800" dirty="0" smtClean="0">
                <a:solidFill>
                  <a:schemeClr val="bg1"/>
                </a:solidFill>
                <a:latin typeface="Arial" pitchFamily="34" charset="0"/>
                <a:cs typeface="Arial" pitchFamily="34" charset="0"/>
              </a:rPr>
              <a:t>Sanierungsmöglichkeit.</a:t>
            </a:r>
          </a:p>
          <a:p>
            <a:pPr marL="0" indent="0" eaLnBrk="1" fontAlgn="auto" hangingPunct="1">
              <a:spcBef>
                <a:spcPct val="20000"/>
              </a:spcBef>
              <a:spcAft>
                <a:spcPts val="0"/>
              </a:spcAft>
              <a:buFontTx/>
              <a:buNone/>
              <a:defRPr/>
            </a:pPr>
            <a:endParaRPr lang="de-DE" altLang="de-DE" sz="800" dirty="0">
              <a:latin typeface="Arial" pitchFamily="34" charset="0"/>
              <a:cs typeface="Arial" pitchFamily="34" charset="0"/>
            </a:endParaRPr>
          </a:p>
          <a:p>
            <a:pPr eaLnBrk="1" fontAlgn="auto" hangingPunct="1">
              <a:spcBef>
                <a:spcPct val="20000"/>
              </a:spcBef>
              <a:spcAft>
                <a:spcPts val="0"/>
              </a:spcAft>
              <a:buClr>
                <a:srgbClr val="067EBB"/>
              </a:buClr>
              <a:buFont typeface="Arial" pitchFamily="34" charset="0"/>
              <a:buChar char="•"/>
              <a:defRPr/>
            </a:pPr>
            <a:r>
              <a:rPr lang="de-DE" altLang="de-DE" sz="1800" dirty="0">
                <a:solidFill>
                  <a:srgbClr val="FF0000"/>
                </a:solidFill>
                <a:latin typeface="Arial" pitchFamily="34" charset="0"/>
                <a:cs typeface="Arial" pitchFamily="34" charset="0"/>
              </a:rPr>
              <a:t>Wenn sich die Ursache der MRGN-Besiedelung (</a:t>
            </a:r>
            <a:r>
              <a:rPr lang="de-DE" altLang="de-DE" sz="1800">
                <a:solidFill>
                  <a:srgbClr val="FF0000"/>
                </a:solidFill>
                <a:latin typeface="Arial" pitchFamily="34" charset="0"/>
                <a:cs typeface="Arial" pitchFamily="34" charset="0"/>
              </a:rPr>
              <a:t>z</a:t>
            </a:r>
            <a:r>
              <a:rPr lang="de-DE" altLang="de-DE" sz="1800" smtClean="0">
                <a:solidFill>
                  <a:srgbClr val="FF0000"/>
                </a:solidFill>
                <a:latin typeface="Arial" pitchFamily="34" charset="0"/>
                <a:cs typeface="Arial" pitchFamily="34" charset="0"/>
              </a:rPr>
              <a:t>. B</a:t>
            </a:r>
            <a:r>
              <a:rPr lang="de-DE" altLang="de-DE" sz="1800">
                <a:solidFill>
                  <a:srgbClr val="FF0000"/>
                </a:solidFill>
                <a:latin typeface="Arial" pitchFamily="34" charset="0"/>
                <a:cs typeface="Arial" pitchFamily="34" charset="0"/>
              </a:rPr>
              <a:t>. </a:t>
            </a:r>
            <a:r>
              <a:rPr lang="de-DE" altLang="de-DE" sz="1800" smtClean="0">
                <a:solidFill>
                  <a:srgbClr val="FF0000"/>
                </a:solidFill>
                <a:latin typeface="Arial" pitchFamily="34" charset="0"/>
                <a:cs typeface="Arial" pitchFamily="34" charset="0"/>
              </a:rPr>
              <a:t>Harnkatheter) </a:t>
            </a:r>
            <a:r>
              <a:rPr lang="de-DE" altLang="de-DE" sz="1800" dirty="0">
                <a:solidFill>
                  <a:srgbClr val="FF0000"/>
                </a:solidFill>
                <a:latin typeface="Arial" pitchFamily="34" charset="0"/>
                <a:cs typeface="Arial" pitchFamily="34" charset="0"/>
              </a:rPr>
              <a:t>nicht </a:t>
            </a:r>
            <a:r>
              <a:rPr lang="de-DE" altLang="de-DE" sz="1800">
                <a:solidFill>
                  <a:srgbClr val="FF0000"/>
                </a:solidFill>
                <a:latin typeface="Arial" pitchFamily="34" charset="0"/>
                <a:cs typeface="Arial" pitchFamily="34" charset="0"/>
              </a:rPr>
              <a:t>beseitigen </a:t>
            </a:r>
            <a:r>
              <a:rPr lang="de-DE" altLang="de-DE" sz="1800" smtClean="0">
                <a:solidFill>
                  <a:srgbClr val="FF0000"/>
                </a:solidFill>
                <a:latin typeface="Arial" pitchFamily="34" charset="0"/>
                <a:cs typeface="Arial" pitchFamily="34" charset="0"/>
              </a:rPr>
              <a:t>lässt, </a:t>
            </a:r>
            <a:r>
              <a:rPr lang="de-DE" altLang="de-DE" sz="1800" dirty="0">
                <a:solidFill>
                  <a:srgbClr val="FF0000"/>
                </a:solidFill>
                <a:latin typeface="Arial" pitchFamily="34" charset="0"/>
                <a:cs typeface="Arial" pitchFamily="34" charset="0"/>
              </a:rPr>
              <a:t>verbleibt die MRGN-Kolonisation auf unbestimmte Zeit.</a:t>
            </a:r>
          </a:p>
          <a:p>
            <a:pPr eaLnBrk="1" fontAlgn="auto" hangingPunct="1">
              <a:spcAft>
                <a:spcPts val="0"/>
              </a:spcAft>
              <a:defRPr/>
            </a:pPr>
            <a:endParaRPr lang="de-DE" dirty="0"/>
          </a:p>
        </p:txBody>
      </p:sp>
      <p:sp>
        <p:nvSpPr>
          <p:cNvPr id="6" name="Textfeld 5"/>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b="1" kern="0" dirty="0">
                <a:solidFill>
                  <a:srgbClr val="0070C0"/>
                </a:solidFill>
                <a:latin typeface="Arial" pitchFamily="34" charset="0"/>
                <a:ea typeface="+mj-ea"/>
                <a:cs typeface="Arial" pitchFamily="34" charset="0"/>
                <a:sym typeface="Times New Roman"/>
              </a:rPr>
              <a:t>MRGN Eigenschaften</a:t>
            </a:r>
            <a:r>
              <a:rPr lang="de-DE" sz="1400" kern="0" dirty="0">
                <a:latin typeface="Arial" pitchFamily="34" charset="0"/>
                <a:ea typeface="+mj-ea"/>
                <a:cs typeface="Arial" pitchFamily="34" charset="0"/>
                <a:sym typeface="Times New Roman"/>
              </a:rPr>
              <a:t>		</a:t>
            </a:r>
            <a:r>
              <a:rPr lang="de-DE" sz="1400" kern="0" dirty="0">
                <a:solidFill>
                  <a:schemeClr val="bg1"/>
                </a:solidFill>
                <a:latin typeface="Arial" pitchFamily="34" charset="0"/>
                <a:ea typeface="+mj-ea"/>
                <a:cs typeface="Arial" pitchFamily="34" charset="0"/>
                <a:sym typeface="Times New Roman"/>
              </a:rPr>
              <a:t>MRGN Maßnahmen</a:t>
            </a:r>
          </a:p>
        </p:txBody>
      </p:sp>
      <p:sp>
        <p:nvSpPr>
          <p:cNvPr id="12292" name="Bedeutung der Flora"/>
          <p:cNvSpPr txBox="1">
            <a:spLocks/>
          </p:cNvSpPr>
          <p:nvPr/>
        </p:nvSpPr>
        <p:spPr bwMode="auto">
          <a:xfrm>
            <a:off x="3133030" y="53975"/>
            <a:ext cx="57594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MRGN Eigenschaften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Sachverhalte bei MRGN-pos. Bewohnern</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2293" name="Rechteck 6"/>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3BF2A74C-D60B-4671-B037-882E3B2D6C67}"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9</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half" idx="1"/>
          </p:nvPr>
        </p:nvSpPr>
        <p:spPr>
          <a:xfrm>
            <a:off x="179388" y="1547813"/>
            <a:ext cx="8424862" cy="4545012"/>
          </a:xfrm>
        </p:spPr>
        <p:txBody>
          <a:bodyPr/>
          <a:lstStyle/>
          <a:p>
            <a:pPr eaLnBrk="1" fontAlgn="auto" hangingPunct="1">
              <a:spcBef>
                <a:spcPct val="20000"/>
              </a:spcBef>
              <a:spcAft>
                <a:spcPts val="0"/>
              </a:spcAft>
              <a:buClr>
                <a:srgbClr val="067EBB"/>
              </a:buClr>
              <a:buFont typeface="Arial" pitchFamily="34" charset="0"/>
              <a:buChar char="•"/>
              <a:defRPr/>
            </a:pPr>
            <a:r>
              <a:rPr lang="de-DE" altLang="de-DE" sz="1800" dirty="0">
                <a:solidFill>
                  <a:schemeClr val="bg1"/>
                </a:solidFill>
                <a:latin typeface="Arial" pitchFamily="34" charset="0"/>
                <a:cs typeface="Arial" pitchFamily="34" charset="0"/>
              </a:rPr>
              <a:t>Eine Übertragungsgefahr besteht vor allem bei der Durchführung medizinisch-pflegerischer Maßnahmen. Hierauf sind die Hygienemaßnahmen auszurichten</a:t>
            </a:r>
            <a:r>
              <a:rPr lang="de-DE" altLang="de-DE" sz="1800" dirty="0" smtClean="0">
                <a:solidFill>
                  <a:schemeClr val="bg1"/>
                </a:solidFill>
                <a:latin typeface="Arial" pitchFamily="34" charset="0"/>
                <a:cs typeface="Arial" pitchFamily="34" charset="0"/>
              </a:rPr>
              <a:t>.</a:t>
            </a:r>
          </a:p>
          <a:p>
            <a:pPr marL="0" indent="0" eaLnBrk="1" fontAlgn="auto" hangingPunct="1">
              <a:spcBef>
                <a:spcPct val="20000"/>
              </a:spcBef>
              <a:spcAft>
                <a:spcPts val="0"/>
              </a:spcAft>
              <a:buClr>
                <a:srgbClr val="067EBB"/>
              </a:buClr>
              <a:buFontTx/>
              <a:buNone/>
              <a:defRPr/>
            </a:pPr>
            <a:endParaRPr lang="de-DE" altLang="de-DE" sz="800" dirty="0">
              <a:solidFill>
                <a:schemeClr val="bg1"/>
              </a:solidFill>
              <a:latin typeface="Arial" pitchFamily="34" charset="0"/>
              <a:cs typeface="Arial" pitchFamily="34" charset="0"/>
            </a:endParaRPr>
          </a:p>
          <a:p>
            <a:pPr eaLnBrk="1" fontAlgn="auto" hangingPunct="1">
              <a:spcBef>
                <a:spcPct val="20000"/>
              </a:spcBef>
              <a:spcAft>
                <a:spcPts val="0"/>
              </a:spcAft>
              <a:buClr>
                <a:srgbClr val="067EBB"/>
              </a:buClr>
              <a:buFont typeface="Arial" pitchFamily="34" charset="0"/>
              <a:buChar char="•"/>
              <a:defRPr/>
            </a:pPr>
            <a:r>
              <a:rPr lang="de-DE" altLang="de-DE" sz="1800">
                <a:solidFill>
                  <a:schemeClr val="bg1"/>
                </a:solidFill>
                <a:latin typeface="Arial" pitchFamily="34" charset="0"/>
                <a:cs typeface="Arial" pitchFamily="34" charset="0"/>
              </a:rPr>
              <a:t>Wie schon bei MRSA ist die Vorgehensweise im Altenheim anders als im Krankenhaus, weil das Altenheim gefährliche invasive Maßnahmen nicht durchführt (wie z. B. Operation, i.v. Infusionstherapie oder Beatmung) und somit weit weniger wirkungsvolle Übertragungswege vorhanden sind.</a:t>
            </a:r>
          </a:p>
          <a:p>
            <a:pPr eaLnBrk="1" fontAlgn="auto" hangingPunct="1">
              <a:spcBef>
                <a:spcPct val="20000"/>
              </a:spcBef>
              <a:spcAft>
                <a:spcPts val="0"/>
              </a:spcAft>
              <a:buClr>
                <a:srgbClr val="067EBB"/>
              </a:buClr>
              <a:buFont typeface="Arial" pitchFamily="34" charset="0"/>
              <a:buChar char="•"/>
              <a:defRPr/>
            </a:pPr>
            <a:endParaRPr lang="de-DE" altLang="de-DE" sz="800" smtClean="0">
              <a:solidFill>
                <a:schemeClr val="bg1"/>
              </a:solidFill>
              <a:latin typeface="Arial" pitchFamily="34" charset="0"/>
              <a:cs typeface="Arial" pitchFamily="34" charset="0"/>
            </a:endParaRPr>
          </a:p>
          <a:p>
            <a:pPr eaLnBrk="1" fontAlgn="auto" hangingPunct="1">
              <a:spcBef>
                <a:spcPct val="20000"/>
              </a:spcBef>
              <a:spcAft>
                <a:spcPts val="0"/>
              </a:spcAft>
              <a:buClr>
                <a:srgbClr val="067EBB"/>
              </a:buClr>
              <a:buFont typeface="Arial" pitchFamily="34" charset="0"/>
              <a:buChar char="•"/>
              <a:defRPr/>
            </a:pPr>
            <a:r>
              <a:rPr lang="de-DE" altLang="de-DE" sz="1800" smtClean="0">
                <a:solidFill>
                  <a:schemeClr val="bg1"/>
                </a:solidFill>
                <a:latin typeface="Arial" pitchFamily="34" charset="0"/>
                <a:cs typeface="Arial" pitchFamily="34" charset="0"/>
              </a:rPr>
              <a:t>Es </a:t>
            </a:r>
            <a:r>
              <a:rPr lang="de-DE" altLang="de-DE" sz="1800" dirty="0">
                <a:solidFill>
                  <a:schemeClr val="bg1"/>
                </a:solidFill>
                <a:latin typeface="Arial" pitchFamily="34" charset="0"/>
                <a:cs typeface="Arial" pitchFamily="34" charset="0"/>
              </a:rPr>
              <a:t>gilt das Prinzip, dass bei 3MRGN i. d. R. eine funktionierende </a:t>
            </a:r>
            <a:r>
              <a:rPr lang="de-DE" altLang="de-DE" sz="1800">
                <a:solidFill>
                  <a:schemeClr val="bg1"/>
                </a:solidFill>
                <a:latin typeface="Arial" pitchFamily="34" charset="0"/>
                <a:cs typeface="Arial" pitchFamily="34" charset="0"/>
              </a:rPr>
              <a:t>Basishygiene </a:t>
            </a:r>
            <a:r>
              <a:rPr lang="de-DE" altLang="de-DE" sz="1800" smtClean="0">
                <a:solidFill>
                  <a:schemeClr val="bg1"/>
                </a:solidFill>
                <a:latin typeface="Arial" pitchFamily="34" charset="0"/>
                <a:cs typeface="Arial" pitchFamily="34" charset="0"/>
              </a:rPr>
              <a:t>reicht</a:t>
            </a:r>
            <a:r>
              <a:rPr lang="de-DE" sz="1800">
                <a:solidFill>
                  <a:schemeClr val="bg1"/>
                </a:solidFill>
                <a:latin typeface="Arial" pitchFamily="34" charset="0"/>
                <a:cs typeface="Arial" pitchFamily="34" charset="0"/>
              </a:rPr>
              <a:t>, wobei Fragen zum Informationsmanagement, zum Transport, zur Unterbringung und zur Teilnahme am Gemeinschaftleben abzuklären sind</a:t>
            </a:r>
            <a:r>
              <a:rPr lang="de-DE" sz="1800" smtClean="0">
                <a:solidFill>
                  <a:schemeClr val="bg1"/>
                </a:solidFill>
                <a:latin typeface="Arial" pitchFamily="34" charset="0"/>
                <a:cs typeface="Arial" pitchFamily="34" charset="0"/>
              </a:rPr>
              <a:t>.</a:t>
            </a:r>
          </a:p>
          <a:p>
            <a:pPr eaLnBrk="1" fontAlgn="auto" hangingPunct="1">
              <a:spcBef>
                <a:spcPct val="20000"/>
              </a:spcBef>
              <a:spcAft>
                <a:spcPts val="0"/>
              </a:spcAft>
              <a:buClr>
                <a:srgbClr val="067EBB"/>
              </a:buClr>
              <a:buFont typeface="Arial" pitchFamily="34" charset="0"/>
              <a:buChar char="•"/>
              <a:defRPr/>
            </a:pPr>
            <a:endParaRPr lang="de-DE" sz="800"/>
          </a:p>
          <a:p>
            <a:pPr eaLnBrk="1" fontAlgn="auto" hangingPunct="1">
              <a:spcBef>
                <a:spcPct val="20000"/>
              </a:spcBef>
              <a:spcAft>
                <a:spcPts val="0"/>
              </a:spcAft>
              <a:buClr>
                <a:srgbClr val="067EBB"/>
              </a:buClr>
              <a:buFont typeface="Arial" pitchFamily="34" charset="0"/>
              <a:buChar char="•"/>
              <a:defRPr/>
            </a:pPr>
            <a:r>
              <a:rPr lang="de-DE" altLang="de-DE" sz="1800" smtClean="0">
                <a:solidFill>
                  <a:srgbClr val="FF0000"/>
                </a:solidFill>
                <a:latin typeface="Arial" pitchFamily="34" charset="0"/>
                <a:cs typeface="Arial" pitchFamily="34" charset="0"/>
              </a:rPr>
              <a:t>Nur beim Vorliegen einer besonderen Gefährungslage muss </a:t>
            </a:r>
            <a:r>
              <a:rPr lang="de-DE" altLang="de-DE" sz="1800" dirty="0">
                <a:solidFill>
                  <a:srgbClr val="FF0000"/>
                </a:solidFill>
                <a:latin typeface="Arial" pitchFamily="34" charset="0"/>
                <a:cs typeface="Arial" pitchFamily="34" charset="0"/>
              </a:rPr>
              <a:t>die Basishygiene </a:t>
            </a:r>
            <a:r>
              <a:rPr lang="de-DE" altLang="de-DE" sz="1800">
                <a:solidFill>
                  <a:srgbClr val="FF0000"/>
                </a:solidFill>
                <a:latin typeface="Arial" pitchFamily="34" charset="0"/>
                <a:cs typeface="Arial" pitchFamily="34" charset="0"/>
              </a:rPr>
              <a:t>durch </a:t>
            </a:r>
            <a:r>
              <a:rPr lang="de-DE" altLang="de-DE" sz="1800" smtClean="0">
                <a:solidFill>
                  <a:srgbClr val="FF0000"/>
                </a:solidFill>
                <a:latin typeface="Arial" pitchFamily="34" charset="0"/>
                <a:cs typeface="Arial" pitchFamily="34" charset="0"/>
              </a:rPr>
              <a:t>besondere </a:t>
            </a:r>
            <a:r>
              <a:rPr lang="de-DE" altLang="de-DE" sz="1800" dirty="0">
                <a:solidFill>
                  <a:srgbClr val="FF0000"/>
                </a:solidFill>
                <a:latin typeface="Arial" pitchFamily="34" charset="0"/>
                <a:cs typeface="Arial" pitchFamily="34" charset="0"/>
              </a:rPr>
              <a:t>Maßnahmen </a:t>
            </a:r>
            <a:r>
              <a:rPr lang="de-DE" altLang="de-DE" sz="1800">
                <a:solidFill>
                  <a:srgbClr val="FF0000"/>
                </a:solidFill>
                <a:latin typeface="Arial" pitchFamily="34" charset="0"/>
                <a:cs typeface="Arial" pitchFamily="34" charset="0"/>
              </a:rPr>
              <a:t>erweitert </a:t>
            </a:r>
            <a:r>
              <a:rPr lang="de-DE" altLang="de-DE" sz="1800" smtClean="0">
                <a:solidFill>
                  <a:srgbClr val="FF0000"/>
                </a:solidFill>
                <a:latin typeface="Arial" pitchFamily="34" charset="0"/>
                <a:cs typeface="Arial" pitchFamily="34" charset="0"/>
              </a:rPr>
              <a:t>werden.</a:t>
            </a:r>
            <a:endParaRPr lang="de-DE" altLang="de-DE" sz="800" dirty="0">
              <a:solidFill>
                <a:srgbClr val="FF0000"/>
              </a:solidFill>
              <a:latin typeface="Arial" pitchFamily="34" charset="0"/>
              <a:cs typeface="Arial" pitchFamily="34" charset="0"/>
            </a:endParaRPr>
          </a:p>
        </p:txBody>
      </p:sp>
      <p:sp>
        <p:nvSpPr>
          <p:cNvPr id="6" name="Textfeld 5"/>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13316" name="Bedeutung der Flora"/>
          <p:cNvSpPr txBox="1">
            <a:spLocks/>
          </p:cNvSpPr>
          <p:nvPr/>
        </p:nvSpPr>
        <p:spPr bwMode="auto">
          <a:xfrm>
            <a:off x="3133030" y="53975"/>
            <a:ext cx="57594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MRGN Maßnahmen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Prinzipielle Vorgehensweise</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3317" name="Rechteck 6"/>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7EAD66D7-13BD-47EB-8892-546E9A831937}"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10</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179388" y="1547813"/>
            <a:ext cx="8964612" cy="4006850"/>
          </a:xfrm>
          <a:prstGeom prst="rect">
            <a:avLst/>
          </a:prstGeom>
          <a:noFill/>
        </p:spPr>
        <p:txBody>
          <a:bodyPr>
            <a:spAutoFit/>
          </a:bodyPr>
          <a:lstStyle/>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Eine besondere Gefährdungslage besteht wenn:</a:t>
            </a:r>
          </a:p>
          <a:p>
            <a:pPr marL="742950" lvl="1" indent="-285750" fontAlgn="auto">
              <a:spcBef>
                <a:spcPts val="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Erreger vom Typ </a:t>
            </a:r>
            <a:r>
              <a:rPr lang="de-DE" sz="1800" dirty="0">
                <a:solidFill>
                  <a:schemeClr val="tx1"/>
                </a:solidFill>
                <a:latin typeface="Arial" panose="020B0604020202020204" pitchFamily="34" charset="0"/>
                <a:cs typeface="Arial" panose="020B0604020202020204" pitchFamily="34" charset="0"/>
                <a:sym typeface="Times New Roman"/>
              </a:rPr>
              <a:t>3MRGN </a:t>
            </a:r>
            <a:r>
              <a:rPr lang="de-DE" sz="1800" dirty="0" err="1">
                <a:solidFill>
                  <a:schemeClr val="tx1"/>
                </a:solidFill>
                <a:latin typeface="Arial" panose="020B0604020202020204" pitchFamily="34" charset="0"/>
                <a:cs typeface="Arial" panose="020B0604020202020204" pitchFamily="34" charset="0"/>
                <a:sym typeface="Times New Roman"/>
              </a:rPr>
              <a:t>Acinetobacter</a:t>
            </a:r>
            <a:r>
              <a:rPr lang="de-DE" sz="1800" dirty="0">
                <a:solidFill>
                  <a:schemeClr val="tx1"/>
                </a:solidFill>
                <a:latin typeface="Arial" panose="020B0604020202020204" pitchFamily="34" charset="0"/>
                <a:cs typeface="Arial" panose="020B0604020202020204" pitchFamily="34" charset="0"/>
                <a:sym typeface="Times New Roman"/>
              </a:rPr>
              <a:t> </a:t>
            </a:r>
            <a:r>
              <a:rPr lang="de-DE" sz="1800" dirty="0" err="1">
                <a:solidFill>
                  <a:schemeClr val="tx1"/>
                </a:solidFill>
                <a:latin typeface="Arial" panose="020B0604020202020204" pitchFamily="34" charset="0"/>
                <a:cs typeface="Arial" panose="020B0604020202020204" pitchFamily="34" charset="0"/>
                <a:sym typeface="Times New Roman"/>
              </a:rPr>
              <a:t>baumannii</a:t>
            </a:r>
            <a:r>
              <a:rPr lang="de-DE" sz="1800" dirty="0">
                <a:solidFill>
                  <a:schemeClr val="tx1"/>
                </a:solidFill>
                <a:latin typeface="Arial" panose="020B0604020202020204" pitchFamily="34" charset="0"/>
                <a:cs typeface="Arial" panose="020B0604020202020204" pitchFamily="34" charset="0"/>
                <a:sym typeface="Times New Roman"/>
              </a:rPr>
              <a:t>, 3MRGN </a:t>
            </a:r>
            <a:r>
              <a:rPr lang="de-DE" sz="1800" dirty="0" err="1">
                <a:solidFill>
                  <a:schemeClr val="tx1"/>
                </a:solidFill>
                <a:latin typeface="Arial" panose="020B0604020202020204" pitchFamily="34" charset="0"/>
                <a:cs typeface="Arial" panose="020B0604020202020204" pitchFamily="34" charset="0"/>
                <a:sym typeface="Times New Roman"/>
              </a:rPr>
              <a:t>Klebsiella</a:t>
            </a:r>
            <a:r>
              <a:rPr lang="de-DE" sz="1800" dirty="0">
                <a:solidFill>
                  <a:schemeClr val="tx1"/>
                </a:solidFill>
                <a:latin typeface="Arial" panose="020B0604020202020204" pitchFamily="34" charset="0"/>
                <a:cs typeface="Arial" panose="020B0604020202020204" pitchFamily="34" charset="0"/>
                <a:sym typeface="Times New Roman"/>
              </a:rPr>
              <a:t> </a:t>
            </a:r>
            <a:r>
              <a:rPr lang="de-DE" sz="1800" dirty="0" err="1">
                <a:solidFill>
                  <a:schemeClr val="tx1"/>
                </a:solidFill>
                <a:latin typeface="Arial" panose="020B0604020202020204" pitchFamily="34" charset="0"/>
                <a:cs typeface="Arial" panose="020B0604020202020204" pitchFamily="34" charset="0"/>
                <a:sym typeface="Times New Roman"/>
              </a:rPr>
              <a:t>pneumoniae</a:t>
            </a:r>
            <a:r>
              <a:rPr lang="de-DE" sz="1800" dirty="0">
                <a:solidFill>
                  <a:schemeClr val="tx1"/>
                </a:solidFill>
                <a:latin typeface="Arial" panose="020B0604020202020204" pitchFamily="34" charset="0"/>
                <a:cs typeface="Arial" panose="020B0604020202020204" pitchFamily="34" charset="0"/>
                <a:sym typeface="Times New Roman"/>
              </a:rPr>
              <a:t> oder 4MRGN vorliegen. Diese Erreger können leicht Infektionsausbrüche verursachen oder sind extrem schwer therapierbar.</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eine Freisetzung bzw. eine Verteilung von MRGN-haltigen Biostoffen (z. B. MRGN-haltiger Urin oder Speichel) in die Umgebung oder auf Mitbewohner innerhalb des Gemeinschaftslebens stattfindet (z. B. weil der betreffende Bewohner dement ist). </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andere Bewohner mit Dispositionen wie invasive Zugänge (Devices), offene Wunden (z. B. Ulcus cruris), Immuninkompetenz etc. im selben Wohnbereich an der Sozialgemeinschaft teilhaben.</a:t>
            </a:r>
          </a:p>
          <a:p>
            <a:pPr marL="742950" lvl="1" indent="-285750" fontAlgn="auto">
              <a:spcBef>
                <a:spcPct val="20000"/>
              </a:spcBef>
              <a:spcAft>
                <a:spcPts val="0"/>
              </a:spcAft>
              <a:buClr>
                <a:srgbClr val="067EBB"/>
              </a:buClr>
              <a:buFont typeface="Arial" pitchFamily="34" charset="0"/>
              <a:buChar char="•"/>
              <a:defRPr/>
            </a:pPr>
            <a:endParaRPr lang="de-DE" sz="800" dirty="0">
              <a:solidFill>
                <a:schemeClr val="tx1"/>
              </a:solidFill>
              <a:latin typeface="Arial" panose="020B0604020202020204" pitchFamily="34" charset="0"/>
              <a:cs typeface="Arial" panose="020B0604020202020204" pitchFamily="34" charset="0"/>
              <a:sym typeface="Times New Roman"/>
            </a:endParaRPr>
          </a:p>
          <a:p>
            <a:pPr marL="285750" indent="-285750" fontAlgn="auto">
              <a:spcBef>
                <a:spcPct val="20000"/>
              </a:spcBef>
              <a:spcAft>
                <a:spcPts val="0"/>
              </a:spcAft>
              <a:buClr>
                <a:srgbClr val="067EBB"/>
              </a:buClr>
              <a:buSzPct val="180000"/>
              <a:buFont typeface="Arial" pitchFamily="34" charset="0"/>
              <a:buChar char="•"/>
              <a:defRPr/>
            </a:pPr>
            <a:r>
              <a:rPr lang="de-DE" sz="1800" dirty="0">
                <a:solidFill>
                  <a:srgbClr val="FF0000"/>
                </a:solidFill>
                <a:latin typeface="Arial" panose="020B0604020202020204" pitchFamily="34" charset="0"/>
                <a:cs typeface="Arial" panose="020B0604020202020204" pitchFamily="34" charset="0"/>
                <a:sym typeface="Times New Roman"/>
              </a:rPr>
              <a:t>Bei einer besonderen Gefährdungslage sind die Hygienemaßnahmen mit dem Gesundheitsamt abzusprechen.</a:t>
            </a:r>
          </a:p>
        </p:txBody>
      </p:sp>
      <p:sp>
        <p:nvSpPr>
          <p:cNvPr id="12" name="Textfeld 11"/>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14340" name="Bedeutung der Flora"/>
          <p:cNvSpPr txBox="1">
            <a:spLocks/>
          </p:cNvSpPr>
          <p:nvPr/>
        </p:nvSpPr>
        <p:spPr bwMode="auto">
          <a:xfrm>
            <a:off x="3096766" y="44450"/>
            <a:ext cx="6227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MRGN Maßnahmen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Definition der besonderen Gefährdungslage</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4341" name="Rechteck 5"/>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C09DE4B8-9E90-4AFD-811D-21D3F1EC939B}"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11</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feld 11"/>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15363" name="Bedeutung der Flora"/>
          <p:cNvSpPr txBox="1">
            <a:spLocks/>
          </p:cNvSpPr>
          <p:nvPr/>
        </p:nvSpPr>
        <p:spPr bwMode="auto">
          <a:xfrm>
            <a:off x="3096766" y="44450"/>
            <a:ext cx="6227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MRGN Maßnahmen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Regelwerke</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6" name="Text Box 20"/>
          <p:cNvSpPr txBox="1">
            <a:spLocks noChangeArrowheads="1"/>
          </p:cNvSpPr>
          <p:nvPr/>
        </p:nvSpPr>
        <p:spPr bwMode="auto">
          <a:xfrm>
            <a:off x="179388" y="1547813"/>
            <a:ext cx="8424862" cy="454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2857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spcAft>
                <a:spcPts val="600"/>
              </a:spcAft>
              <a:defRPr/>
            </a:pPr>
            <a:r>
              <a:rPr lang="de-DE" altLang="de-DE" sz="1800" b="1" dirty="0" smtClean="0">
                <a:solidFill>
                  <a:srgbClr val="067EBB"/>
                </a:solidFill>
              </a:rPr>
              <a:t>Kommission für Krankenhaushygiene und Infektionsprävention beim RKI (KRINKO):</a:t>
            </a:r>
          </a:p>
          <a:p>
            <a:pPr lvl="1">
              <a:spcAft>
                <a:spcPts val="600"/>
              </a:spcAft>
              <a:buClr>
                <a:srgbClr val="067EBB"/>
              </a:buClr>
              <a:buSzPct val="180000"/>
              <a:buFont typeface="Arial" pitchFamily="34" charset="0"/>
              <a:buChar char="•"/>
              <a:defRPr/>
            </a:pPr>
            <a:r>
              <a:rPr lang="de-DE" altLang="de-DE" sz="1800" dirty="0" smtClean="0"/>
              <a:t>„Hygienemaßnahmen bei Infektionen </a:t>
            </a:r>
            <a:r>
              <a:rPr lang="de-DE" altLang="de-DE" sz="1800" dirty="0"/>
              <a:t>oder </a:t>
            </a:r>
            <a:r>
              <a:rPr lang="de-DE" altLang="de-DE" sz="1800" dirty="0" smtClean="0"/>
              <a:t>Besiedlung mit multiresistenten gramnegativen Stäbchen“ </a:t>
            </a:r>
            <a:r>
              <a:rPr lang="de-DE" altLang="de-DE" sz="1800" dirty="0"/>
              <a:t>(</a:t>
            </a:r>
            <a:r>
              <a:rPr lang="de-DE" altLang="de-DE" sz="1800" dirty="0" smtClean="0"/>
              <a:t>2012)</a:t>
            </a:r>
            <a:br>
              <a:rPr lang="de-DE" altLang="de-DE" sz="1800" dirty="0" smtClean="0"/>
            </a:br>
            <a:r>
              <a:rPr lang="de-DE" altLang="de-DE" sz="1400" dirty="0" smtClean="0">
                <a:solidFill>
                  <a:srgbClr val="FF0000"/>
                </a:solidFill>
              </a:rPr>
              <a:t>Hinweis: Diese Empfehlung wendet sich explizit an Krankenhäuser und andere medizinische Einrichtungen. Sie ist für Alten- und Pflegeeinrichtungen schlecht nutzbar.</a:t>
            </a:r>
            <a:endParaRPr lang="de-DE" altLang="de-DE" sz="1400" dirty="0">
              <a:solidFill>
                <a:srgbClr val="FF0000"/>
              </a:solidFill>
            </a:endParaRPr>
          </a:p>
          <a:p>
            <a:pPr lvl="1">
              <a:spcAft>
                <a:spcPts val="1200"/>
              </a:spcAft>
              <a:buClr>
                <a:srgbClr val="067EBB"/>
              </a:buClr>
              <a:buSzPct val="180000"/>
              <a:buFont typeface="Arial" pitchFamily="34" charset="0"/>
              <a:buChar char="•"/>
              <a:defRPr/>
            </a:pPr>
            <a:r>
              <a:rPr lang="de-DE" altLang="de-DE" sz="1800" dirty="0" smtClean="0"/>
              <a:t>„Infektionsprävention in Heimen“ (2005)</a:t>
            </a:r>
          </a:p>
          <a:p>
            <a:pPr marL="0" lvl="1" indent="0">
              <a:spcAft>
                <a:spcPts val="600"/>
              </a:spcAft>
              <a:buClr>
                <a:srgbClr val="067EBB"/>
              </a:buClr>
              <a:buSzPct val="180000"/>
              <a:defRPr/>
            </a:pPr>
            <a:r>
              <a:rPr lang="de-DE" altLang="de-DE" sz="1800" b="1" dirty="0" smtClean="0">
                <a:solidFill>
                  <a:srgbClr val="067EBB"/>
                </a:solidFill>
              </a:rPr>
              <a:t>Deutsche Gesellschaft für Krankenhaushygiene e. V. (DGKH):</a:t>
            </a:r>
          </a:p>
          <a:p>
            <a:pPr lvl="1">
              <a:spcAft>
                <a:spcPts val="600"/>
              </a:spcAft>
              <a:buClr>
                <a:srgbClr val="067EBB"/>
              </a:buClr>
              <a:buSzPct val="180000"/>
              <a:buFont typeface="Arial" panose="020B0604020202020204" pitchFamily="34" charset="0"/>
              <a:buChar char="•"/>
              <a:defRPr/>
            </a:pPr>
            <a:r>
              <a:rPr lang="de-DE" altLang="de-DE" sz="1800" dirty="0" smtClean="0"/>
              <a:t>„Risikoeinschätzung/-bewertung bei Multiresistenten Erregern in der ambulanten und stationären Kranken- und Altenpflege/ Rehabilitation“ (2017)</a:t>
            </a:r>
          </a:p>
          <a:p>
            <a:pPr lvl="1">
              <a:spcAft>
                <a:spcPts val="1200"/>
              </a:spcAft>
              <a:buClr>
                <a:srgbClr val="067EBB"/>
              </a:buClr>
              <a:buSzPct val="180000"/>
              <a:buFont typeface="Arial" panose="020B0604020202020204" pitchFamily="34" charset="0"/>
              <a:buChar char="•"/>
              <a:defRPr/>
            </a:pPr>
            <a:r>
              <a:rPr lang="de-DE" altLang="de-DE" sz="1800" dirty="0" smtClean="0"/>
              <a:t>„Maßnahmenplan </a:t>
            </a:r>
            <a:r>
              <a:rPr lang="de-DE" altLang="de-DE" sz="1800" dirty="0"/>
              <a:t>für multiresistente gramnegative Erreger (MRGN) in Gesundheits- /Pflege- und </a:t>
            </a:r>
            <a:r>
              <a:rPr lang="de-DE" altLang="de-DE" sz="1800" dirty="0" smtClean="0"/>
              <a:t>Betreuungseinrichtungen“ (2016)</a:t>
            </a:r>
          </a:p>
          <a:p>
            <a:pPr marL="0" lvl="1" indent="0">
              <a:spcAft>
                <a:spcPts val="600"/>
              </a:spcAft>
              <a:buClr>
                <a:srgbClr val="067EBB"/>
              </a:buClr>
              <a:buSzPct val="180000"/>
              <a:defRPr/>
            </a:pPr>
            <a:r>
              <a:rPr lang="de-DE" altLang="de-DE" sz="1800" b="1" dirty="0" smtClean="0">
                <a:solidFill>
                  <a:srgbClr val="067EBB"/>
                </a:solidFill>
              </a:rPr>
              <a:t>Niedersächsisches Landesgesundheitsamt:</a:t>
            </a:r>
          </a:p>
          <a:p>
            <a:pPr lvl="1">
              <a:spcAft>
                <a:spcPts val="600"/>
              </a:spcAft>
              <a:buClr>
                <a:srgbClr val="067EBB"/>
              </a:buClr>
              <a:buSzPct val="180000"/>
              <a:buFont typeface="Arial" pitchFamily="34" charset="0"/>
              <a:buChar char="•"/>
              <a:defRPr/>
            </a:pPr>
            <a:r>
              <a:rPr lang="de-DE" altLang="de-DE" sz="1800" dirty="0" smtClean="0"/>
              <a:t>„MRGN in Alten- und Pflegeeinrichtungen“ (2017)</a:t>
            </a:r>
          </a:p>
        </p:txBody>
      </p:sp>
      <p:sp>
        <p:nvSpPr>
          <p:cNvPr id="15365" name="Rechteck 6"/>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B9753A60-0685-4BCC-A7A2-528FF6D40850}"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12</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79388" y="1547813"/>
            <a:ext cx="8785225" cy="4081462"/>
          </a:xfrm>
          <a:prstGeom prst="rect">
            <a:avLst/>
          </a:prstGeom>
        </p:spPr>
        <p:txBody>
          <a:bodyPr>
            <a:spAutoFit/>
          </a:bodyPr>
          <a:lstStyle/>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Händehygiene:</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Beachtung der 5 Indikationen.</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Normales alkoholisches Desinfektionsmittel, 30 Sek. EWZ.</a:t>
            </a:r>
          </a:p>
          <a:p>
            <a:pPr lvl="1" fontAlgn="auto">
              <a:spcBef>
                <a:spcPct val="20000"/>
              </a:spcBef>
              <a:spcAft>
                <a:spcPts val="0"/>
              </a:spcAft>
              <a:buClr>
                <a:srgbClr val="067EBB"/>
              </a:buClr>
              <a:buSzPct val="100000"/>
              <a:defRPr/>
            </a:pPr>
            <a:endParaRPr lang="de-DE" altLang="de-DE" sz="800" kern="0" dirty="0">
              <a:solidFill>
                <a:schemeClr val="bg1"/>
              </a:solidFill>
              <a:latin typeface="Arial" pitchFamily="34" charset="0"/>
              <a:ea typeface="Merriweather Regular"/>
              <a:cs typeface="Arial" pitchFamily="34" charset="0"/>
              <a:sym typeface="Merriweather Regular"/>
            </a:endParaRPr>
          </a:p>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Gebrauch von Arbeitskleidung und Persönlicher Schutzausrüstung:</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Schutzhandschuhe bei Wunden, </a:t>
            </a:r>
            <a:r>
              <a:rPr lang="de-DE" altLang="de-DE" sz="1800" kern="0" dirty="0" err="1">
                <a:solidFill>
                  <a:schemeClr val="bg1"/>
                </a:solidFill>
                <a:latin typeface="Arial" pitchFamily="34" charset="0"/>
                <a:ea typeface="Merriweather Regular"/>
                <a:cs typeface="Arial" pitchFamily="34" charset="0"/>
                <a:sym typeface="Merriweather Regular"/>
              </a:rPr>
              <a:t>Tracheostoma</a:t>
            </a:r>
            <a:r>
              <a:rPr lang="de-DE" altLang="de-DE" sz="1800" kern="0" dirty="0">
                <a:solidFill>
                  <a:schemeClr val="bg1"/>
                </a:solidFill>
                <a:latin typeface="Arial" pitchFamily="34" charset="0"/>
                <a:ea typeface="Merriweather Regular"/>
                <a:cs typeface="Arial" pitchFamily="34" charset="0"/>
                <a:sym typeface="Merriweather Regular"/>
              </a:rPr>
              <a:t>, Katheter, Sonden.</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Ggf. Schutzschürze.</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Mund-Nasenschutz beim trachealen Absaugen.</a:t>
            </a:r>
          </a:p>
          <a:p>
            <a:pPr lvl="1" fontAlgn="auto">
              <a:spcBef>
                <a:spcPct val="20000"/>
              </a:spcBef>
              <a:spcAft>
                <a:spcPts val="0"/>
              </a:spcAft>
              <a:buClr>
                <a:srgbClr val="067EBB"/>
              </a:buClr>
              <a:buSzPct val="100000"/>
              <a:defRPr/>
            </a:pPr>
            <a:endParaRPr lang="de-DE" altLang="de-DE" sz="800" kern="0" dirty="0">
              <a:solidFill>
                <a:schemeClr val="bg1"/>
              </a:solidFill>
              <a:latin typeface="Arial" pitchFamily="34" charset="0"/>
              <a:ea typeface="Merriweather Regular"/>
              <a:cs typeface="Arial" pitchFamily="34" charset="0"/>
              <a:sym typeface="Merriweather Regular"/>
            </a:endParaRPr>
          </a:p>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Strenge Indikationsstellung bei Harndrainagen:</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Wenn irgend möglich entfernen.</a:t>
            </a:r>
          </a:p>
          <a:p>
            <a:pPr lvl="1" fontAlgn="auto">
              <a:spcBef>
                <a:spcPct val="20000"/>
              </a:spcBef>
              <a:spcAft>
                <a:spcPts val="0"/>
              </a:spcAft>
              <a:buClr>
                <a:srgbClr val="067EBB"/>
              </a:buClr>
              <a:buSzPct val="100000"/>
              <a:defRPr/>
            </a:pPr>
            <a:endParaRPr lang="de-DE" altLang="de-DE" sz="800" kern="0" dirty="0">
              <a:solidFill>
                <a:schemeClr val="bg1"/>
              </a:solidFill>
              <a:latin typeface="Arial" pitchFamily="34" charset="0"/>
              <a:ea typeface="Merriweather Regular"/>
              <a:cs typeface="Arial" pitchFamily="34" charset="0"/>
              <a:sym typeface="Merriweather Regular"/>
            </a:endParaRPr>
          </a:p>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Merriweather Regular"/>
              </a:rPr>
              <a:t>Hygienegerechte Behandlungspflege bei der medizinisch pflegerischen Versorgung von </a:t>
            </a:r>
            <a:r>
              <a:rPr lang="de-DE" altLang="de-DE" sz="1800" kern="0" dirty="0" err="1">
                <a:solidFill>
                  <a:schemeClr val="bg1"/>
                </a:solidFill>
                <a:latin typeface="Arial" pitchFamily="34" charset="0"/>
                <a:ea typeface="Merriweather Regular"/>
                <a:cs typeface="Arial" pitchFamily="34" charset="0"/>
                <a:sym typeface="Merriweather Regular"/>
              </a:rPr>
              <a:t>Tracheostoma</a:t>
            </a:r>
            <a:r>
              <a:rPr lang="de-DE" altLang="de-DE" sz="1800" kern="0" dirty="0">
                <a:solidFill>
                  <a:schemeClr val="bg1"/>
                </a:solidFill>
                <a:latin typeface="Arial" pitchFamily="34" charset="0"/>
                <a:ea typeface="Merriweather Regular"/>
                <a:cs typeface="Arial" pitchFamily="34" charset="0"/>
                <a:sym typeface="Merriweather Regular"/>
              </a:rPr>
              <a:t> oder Wunden.</a:t>
            </a:r>
          </a:p>
        </p:txBody>
      </p:sp>
      <p:sp>
        <p:nvSpPr>
          <p:cNvPr id="6" name="Textfeld 5"/>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16388" name="Bedeutung der Flora"/>
          <p:cNvSpPr txBox="1">
            <a:spLocks/>
          </p:cNvSpPr>
          <p:nvPr/>
        </p:nvSpPr>
        <p:spPr bwMode="auto">
          <a:xfrm>
            <a:off x="3096766" y="53975"/>
            <a:ext cx="6227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Basishygiene</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Maßnahmen, die generell anzuwenden sind I</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6389" name="Rechteck 7"/>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2A6CBB99-0753-45BE-A4D8-2B9FC1A92911}"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13</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79388" y="1547813"/>
            <a:ext cx="8964612" cy="3563937"/>
          </a:xfrm>
          <a:prstGeom prst="rect">
            <a:avLst/>
          </a:prstGeom>
        </p:spPr>
        <p:txBody>
          <a:bodyPr>
            <a:spAutoFit/>
          </a:bodyPr>
          <a:lstStyle/>
          <a:p>
            <a:pPr marL="187325"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Hygienisch sichere Aufbereitung von gemeinsam genutzten Gegenständen:</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Wenn möglich personenbezogene Verwendung.</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Pflegegeschirr mit thermischer Steckbeckenspüle aufbereiten (A0=600).</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Geschirr und Besteck mögl</a:t>
            </a:r>
            <a:r>
              <a:rPr lang="de-DE" altLang="de-DE" sz="1800" kern="0">
                <a:solidFill>
                  <a:schemeClr val="bg1"/>
                </a:solidFill>
                <a:latin typeface="Arial" pitchFamily="34" charset="0"/>
                <a:ea typeface="Merriweather Regular"/>
                <a:cs typeface="Arial" pitchFamily="34" charset="0"/>
                <a:sym typeface="Times New Roman"/>
              </a:rPr>
              <a:t>. maschinell im Geschirrspüler aufbereiten.</a:t>
            </a:r>
            <a:endParaRPr lang="de-DE" altLang="de-DE" sz="1800" kern="0" dirty="0">
              <a:solidFill>
                <a:schemeClr val="bg1"/>
              </a:solidFill>
              <a:latin typeface="Arial" pitchFamily="34" charset="0"/>
              <a:ea typeface="Merriweather Regular"/>
              <a:cs typeface="Arial" pitchFamily="34" charset="0"/>
              <a:sym typeface="Times New Roman"/>
            </a:endParaRPr>
          </a:p>
          <a:p>
            <a:pPr lvl="1" fontAlgn="auto">
              <a:spcBef>
                <a:spcPct val="20000"/>
              </a:spcBef>
              <a:spcAft>
                <a:spcPts val="0"/>
              </a:spcAft>
              <a:buClr>
                <a:srgbClr val="067EBB"/>
              </a:buClr>
              <a:defRPr/>
            </a:pPr>
            <a:endParaRPr lang="de-DE" altLang="de-DE" sz="800" kern="0" dirty="0">
              <a:solidFill>
                <a:schemeClr val="bg1"/>
              </a:solidFill>
              <a:latin typeface="Arial" pitchFamily="34" charset="0"/>
              <a:ea typeface="Merriweather Regular"/>
              <a:cs typeface="Arial" pitchFamily="34" charset="0"/>
              <a:sym typeface="Times New Roman"/>
            </a:endParaRPr>
          </a:p>
          <a:p>
            <a:pPr marL="187325"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Kontaktvermeidende Entsorgung von Abfällen oder Schmutzwäsche.</a:t>
            </a:r>
          </a:p>
          <a:p>
            <a:pPr fontAlgn="auto">
              <a:spcBef>
                <a:spcPct val="20000"/>
              </a:spcBef>
              <a:spcAft>
                <a:spcPts val="0"/>
              </a:spcAft>
              <a:buClr>
                <a:srgbClr val="067EBB"/>
              </a:buClr>
              <a:buSzPct val="180000"/>
              <a:defRPr/>
            </a:pPr>
            <a:endParaRPr lang="de-DE" altLang="de-DE" sz="800" kern="0" dirty="0">
              <a:solidFill>
                <a:schemeClr val="bg1"/>
              </a:solidFill>
              <a:latin typeface="Arial" pitchFamily="34" charset="0"/>
              <a:ea typeface="Merriweather Regular"/>
              <a:cs typeface="Arial" pitchFamily="34" charset="0"/>
              <a:sym typeface="Times New Roman"/>
            </a:endParaRPr>
          </a:p>
          <a:p>
            <a:pPr marL="187325"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Hygienegerechte desinfizierende Aufbereitung der Flachwäsche.</a:t>
            </a:r>
          </a:p>
          <a:p>
            <a:pPr marL="187325" indent="-285750" fontAlgn="auto">
              <a:spcBef>
                <a:spcPct val="20000"/>
              </a:spcBef>
              <a:spcAft>
                <a:spcPts val="0"/>
              </a:spcAft>
              <a:buClr>
                <a:srgbClr val="067EBB"/>
              </a:buClr>
              <a:buSzPct val="180000"/>
              <a:buFont typeface="Arial" pitchFamily="34" charset="0"/>
              <a:buChar char="•"/>
              <a:defRPr/>
            </a:pPr>
            <a:endParaRPr lang="de-DE" altLang="de-DE" sz="800" kern="0" dirty="0">
              <a:solidFill>
                <a:schemeClr val="bg1"/>
              </a:solidFill>
              <a:latin typeface="Arial" pitchFamily="34" charset="0"/>
              <a:ea typeface="Merriweather Regular"/>
              <a:cs typeface="Arial" pitchFamily="34" charset="0"/>
              <a:sym typeface="Times New Roman"/>
            </a:endParaRPr>
          </a:p>
          <a:p>
            <a:pPr marL="187325"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Hygienegerechte Unterhaltsreinigung und indikationsgerechte  Flächendesinfektion.</a:t>
            </a:r>
          </a:p>
          <a:p>
            <a:pPr fontAlgn="auto">
              <a:spcBef>
                <a:spcPct val="20000"/>
              </a:spcBef>
              <a:spcAft>
                <a:spcPts val="0"/>
              </a:spcAft>
              <a:buClr>
                <a:srgbClr val="067EBB"/>
              </a:buClr>
              <a:buSzPct val="180000"/>
              <a:defRPr/>
            </a:pPr>
            <a:endParaRPr lang="de-DE" altLang="de-DE" sz="800" kern="0" dirty="0">
              <a:solidFill>
                <a:schemeClr val="bg1"/>
              </a:solidFill>
              <a:latin typeface="Arial" pitchFamily="34" charset="0"/>
              <a:ea typeface="Merriweather Regular"/>
              <a:cs typeface="Arial" pitchFamily="34" charset="0"/>
              <a:sym typeface="Times New Roman"/>
            </a:endParaRPr>
          </a:p>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Persönliche Hygiene der Bewohner (Körperpflege, Wäschewechsel,    Händewaschen etc.).</a:t>
            </a:r>
          </a:p>
        </p:txBody>
      </p:sp>
      <p:sp>
        <p:nvSpPr>
          <p:cNvPr id="6" name="Textfeld 5"/>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17412" name="Bedeutung der Flora"/>
          <p:cNvSpPr txBox="1">
            <a:spLocks/>
          </p:cNvSpPr>
          <p:nvPr/>
        </p:nvSpPr>
        <p:spPr bwMode="auto">
          <a:xfrm>
            <a:off x="3096766" y="53975"/>
            <a:ext cx="6227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Basishygiene</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Maßnahmen, die generell anzuwenden sind II</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7413" name="Rechteck 7"/>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734A4EC4-EE2E-43AA-8BCD-0EDBDE3838FC}"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14</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179388" y="1547813"/>
            <a:ext cx="8856662" cy="4616450"/>
          </a:xfrm>
          <a:prstGeom prst="rect">
            <a:avLst/>
          </a:prstGeom>
        </p:spPr>
        <p:txBody>
          <a:bodyPr>
            <a:spAutoFit/>
          </a:bodyPr>
          <a:lstStyle/>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Betreuung MRGN-positiver Bewohner nur durch eingewiesenes Personal.</a:t>
            </a:r>
          </a:p>
          <a:p>
            <a:pPr fontAlgn="auto">
              <a:spcBef>
                <a:spcPct val="20000"/>
              </a:spcBef>
              <a:spcAft>
                <a:spcPts val="0"/>
              </a:spcAft>
              <a:buClr>
                <a:srgbClr val="067EBB"/>
              </a:buClr>
              <a:defRPr/>
            </a:pPr>
            <a:endParaRPr lang="de-DE" altLang="de-DE" sz="800" kern="0" dirty="0">
              <a:solidFill>
                <a:schemeClr val="bg1"/>
              </a:solidFill>
              <a:latin typeface="Arial" pitchFamily="34" charset="0"/>
              <a:ea typeface="Merriweather Regular"/>
              <a:cs typeface="Arial" pitchFamily="34" charset="0"/>
              <a:sym typeface="Times New Roman"/>
            </a:endParaRPr>
          </a:p>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Geregelte Informationsweitergabe bzgl. MRGN:</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Kein Problem zwischen medizinisch-pflegerischen Einrichtungen.</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Wenn möglich speziellen Übergabebogen verwenden.</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Weitere Informationsweitergaben nur mit Einverständnis des Bewohners.</a:t>
            </a:r>
          </a:p>
          <a:p>
            <a:pPr lvl="1" fontAlgn="auto">
              <a:spcBef>
                <a:spcPct val="20000"/>
              </a:spcBef>
              <a:spcAft>
                <a:spcPts val="0"/>
              </a:spcAft>
              <a:buClr>
                <a:srgbClr val="067EBB"/>
              </a:buClr>
              <a:defRPr/>
            </a:pPr>
            <a:endParaRPr lang="de-DE" altLang="de-DE" sz="800" kern="0" dirty="0">
              <a:solidFill>
                <a:schemeClr val="bg1"/>
              </a:solidFill>
              <a:latin typeface="Arial" pitchFamily="34" charset="0"/>
              <a:ea typeface="Merriweather Regular"/>
              <a:cs typeface="Arial" pitchFamily="34" charset="0"/>
              <a:sym typeface="Times New Roman"/>
            </a:endParaRPr>
          </a:p>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Für Krankentransporte gleiche Regeln wie bei MRSA:</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Bewohner trägt frische Körperwäsche. </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Ggf. vorhandene Hautläsionen und Wunden sind frisch verbunden. </a:t>
            </a:r>
          </a:p>
          <a:p>
            <a:pPr marL="742950" lvl="1" indent="-285750" fontAlgn="auto">
              <a:spcBef>
                <a:spcPct val="20000"/>
              </a:spcBef>
              <a:spcAft>
                <a:spcPts val="0"/>
              </a:spcAft>
              <a:buClr>
                <a:srgbClr val="067EBB"/>
              </a:buClr>
              <a:buFont typeface="Arial" pitchFamily="34" charset="0"/>
              <a:buChar char="•"/>
              <a:defRPr/>
            </a:pPr>
            <a:r>
              <a:rPr lang="de-DE" altLang="de-DE" sz="1800" kern="0" dirty="0" err="1">
                <a:solidFill>
                  <a:schemeClr val="bg1"/>
                </a:solidFill>
                <a:latin typeface="Arial" pitchFamily="34" charset="0"/>
                <a:ea typeface="Merriweather Regular"/>
                <a:cs typeface="Arial" pitchFamily="34" charset="0"/>
                <a:sym typeface="Times New Roman"/>
              </a:rPr>
              <a:t>Trachealkanülenträger</a:t>
            </a:r>
            <a:r>
              <a:rPr lang="de-DE" altLang="de-DE" sz="1800" kern="0" dirty="0">
                <a:solidFill>
                  <a:schemeClr val="bg1"/>
                </a:solidFill>
                <a:latin typeface="Arial" pitchFamily="34" charset="0"/>
                <a:ea typeface="Merriweather Regular"/>
                <a:cs typeface="Arial" pitchFamily="34" charset="0"/>
                <a:sym typeface="Times New Roman"/>
              </a:rPr>
              <a:t> haben HME-Filter bzw. „feuchten Nase“. </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Unmittelbar vor dem Transport Händedesinfektion des Bewohners. </a:t>
            </a:r>
          </a:p>
          <a:p>
            <a:pPr marL="742950" lvl="1" indent="-285750" fontAlgn="auto">
              <a:spcBef>
                <a:spcPct val="20000"/>
              </a:spcBef>
              <a:spcAft>
                <a:spcPts val="0"/>
              </a:spcAft>
              <a:buClr>
                <a:srgbClr val="067EBB"/>
              </a:buClr>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Begleitende Personen tragen während des Transportes Schutzhandschuhe und einen Schutzkittel, wenn medizinische bzw. pflegerische Maßnahmen erforderlich sind. </a:t>
            </a:r>
          </a:p>
        </p:txBody>
      </p:sp>
      <p:sp>
        <p:nvSpPr>
          <p:cNvPr id="9" name="Textfeld 8"/>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18436" name="Bedeutung der Flora"/>
          <p:cNvSpPr txBox="1">
            <a:spLocks/>
          </p:cNvSpPr>
          <p:nvPr/>
        </p:nvSpPr>
        <p:spPr bwMode="auto">
          <a:xfrm>
            <a:off x="3096766" y="53975"/>
            <a:ext cx="6227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Abzuklärende Fragen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Informationsmanagement und Transport</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8437" name="Rechteck 5"/>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11B3A20D-BD21-4300-9DB9-8746700821E8}"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15</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79388" y="1547813"/>
            <a:ext cx="8785225" cy="5000625"/>
          </a:xfrm>
          <a:prstGeom prst="rect">
            <a:avLst/>
          </a:prstGeom>
        </p:spPr>
        <p:txBody>
          <a:bodyPr>
            <a:spAutoFit/>
          </a:bodyPr>
          <a:lstStyle/>
          <a:p>
            <a:pPr marL="285750" indent="-285750" fontAlgn="auto" hangingPunct="0">
              <a:spcBef>
                <a:spcPct val="20000"/>
              </a:spcBef>
              <a:spcAft>
                <a:spcPts val="0"/>
              </a:spcAft>
              <a:buClr>
                <a:srgbClr val="067EBB"/>
              </a:buClr>
              <a:buSzPct val="180000"/>
              <a:buFont typeface="Arial" pitchFamily="34" charset="0"/>
              <a:buChar char="•"/>
              <a:defRPr/>
            </a:pPr>
            <a:r>
              <a:rPr lang="de-DE" altLang="de-DE" sz="1800" kern="0" dirty="0">
                <a:latin typeface="Arial" pitchFamily="34" charset="0"/>
                <a:ea typeface="+mj-ea"/>
                <a:cs typeface="Arial" pitchFamily="34" charset="0"/>
                <a:sym typeface="Times New Roman"/>
              </a:rPr>
              <a:t>Unterbringung im Doppelzimmer kein Problem, wenn:</a:t>
            </a:r>
          </a:p>
          <a:p>
            <a:pPr marL="742950" lvl="1" indent="-285750" fontAlgn="auto" hangingPunct="0">
              <a:spcBef>
                <a:spcPts val="0"/>
              </a:spcBef>
              <a:spcAft>
                <a:spcPts val="0"/>
              </a:spcAft>
              <a:buClr>
                <a:srgbClr val="067EBB"/>
              </a:buClr>
              <a:buFont typeface="Arial" pitchFamily="34" charset="0"/>
              <a:buChar char="•"/>
              <a:defRPr/>
            </a:pPr>
            <a:r>
              <a:rPr lang="de-DE" altLang="de-DE" sz="1800" kern="0" dirty="0">
                <a:latin typeface="Arial" pitchFamily="34" charset="0"/>
                <a:ea typeface="+mj-ea"/>
                <a:cs typeface="Arial" pitchFamily="34" charset="0"/>
                <a:sym typeface="Times New Roman"/>
              </a:rPr>
              <a:t>der MRGN-positive Bewohner </a:t>
            </a:r>
            <a:r>
              <a:rPr lang="de-DE" altLang="de-DE" sz="1800" u="sng" kern="0" dirty="0">
                <a:latin typeface="Arial" pitchFamily="34" charset="0"/>
                <a:ea typeface="+mj-ea"/>
                <a:cs typeface="Arial" pitchFamily="34" charset="0"/>
                <a:sym typeface="Times New Roman"/>
              </a:rPr>
              <a:t>kein</a:t>
            </a:r>
            <a:r>
              <a:rPr lang="de-DE" altLang="de-DE" sz="1800" kern="0" dirty="0">
                <a:latin typeface="Arial" pitchFamily="34" charset="0"/>
                <a:ea typeface="+mj-ea"/>
                <a:cs typeface="Arial" pitchFamily="34" charset="0"/>
                <a:sym typeface="Times New Roman"/>
              </a:rPr>
              <a:t> </a:t>
            </a:r>
            <a:r>
              <a:rPr lang="de-DE" altLang="de-DE" sz="1800" kern="0" dirty="0" err="1">
                <a:latin typeface="Arial" pitchFamily="34" charset="0"/>
                <a:ea typeface="+mj-ea"/>
                <a:cs typeface="Arial" pitchFamily="34" charset="0"/>
                <a:sym typeface="Times New Roman"/>
              </a:rPr>
              <a:t>delirantes</a:t>
            </a:r>
            <a:r>
              <a:rPr lang="de-DE" altLang="de-DE" sz="1800" kern="0" dirty="0">
                <a:latin typeface="Arial" pitchFamily="34" charset="0"/>
                <a:ea typeface="+mj-ea"/>
                <a:cs typeface="Arial" pitchFamily="34" charset="0"/>
                <a:sym typeface="Times New Roman"/>
              </a:rPr>
              <a:t> oder dementielles Syndrom aufweist und keine Biostoffe (z.B. Sputum) verbreitet. </a:t>
            </a:r>
          </a:p>
          <a:p>
            <a:pPr marL="742950" lvl="1" indent="-285750" fontAlgn="auto" hangingPunct="0">
              <a:spcBef>
                <a:spcPts val="0"/>
              </a:spcBef>
              <a:spcAft>
                <a:spcPts val="0"/>
              </a:spcAft>
              <a:buClr>
                <a:srgbClr val="067EBB"/>
              </a:buClr>
              <a:buFont typeface="Arial" pitchFamily="34" charset="0"/>
              <a:buChar char="•"/>
              <a:defRPr/>
            </a:pPr>
            <a:r>
              <a:rPr lang="de-DE" altLang="de-DE" sz="1800" kern="0" dirty="0">
                <a:latin typeface="Arial" pitchFamily="34" charset="0"/>
                <a:ea typeface="+mj-ea"/>
                <a:cs typeface="Arial" pitchFamily="34" charset="0"/>
                <a:sym typeface="Times New Roman"/>
              </a:rPr>
              <a:t>der Mitbewohner </a:t>
            </a:r>
            <a:r>
              <a:rPr lang="de-DE" altLang="de-DE" sz="1800" u="sng" kern="0" dirty="0">
                <a:latin typeface="Arial" pitchFamily="34" charset="0"/>
                <a:ea typeface="+mj-ea"/>
                <a:cs typeface="Arial" pitchFamily="34" charset="0"/>
                <a:sym typeface="Times New Roman"/>
              </a:rPr>
              <a:t>keine</a:t>
            </a:r>
            <a:r>
              <a:rPr lang="de-DE" altLang="de-DE" sz="1800" kern="0" dirty="0">
                <a:latin typeface="Arial" pitchFamily="34" charset="0"/>
                <a:ea typeface="+mj-ea"/>
                <a:cs typeface="Arial" pitchFamily="34" charset="0"/>
                <a:sym typeface="Times New Roman"/>
              </a:rPr>
              <a:t> offenen Wunden, invasive Zugänge oder eine Immunsuppression hat.</a:t>
            </a:r>
          </a:p>
          <a:p>
            <a:pPr marL="742950" lvl="1" indent="-285750" fontAlgn="auto" hangingPunct="0">
              <a:spcBef>
                <a:spcPts val="0"/>
              </a:spcBef>
              <a:spcAft>
                <a:spcPts val="600"/>
              </a:spcAft>
              <a:buClr>
                <a:srgbClr val="067EBB"/>
              </a:buClr>
              <a:buFont typeface="Arial" pitchFamily="34" charset="0"/>
              <a:buChar char="•"/>
              <a:defRPr/>
            </a:pPr>
            <a:r>
              <a:rPr lang="de-DE" altLang="de-DE" sz="1800" kern="0" dirty="0">
                <a:latin typeface="Arial" pitchFamily="34" charset="0"/>
                <a:ea typeface="+mj-ea"/>
                <a:cs typeface="Arial" pitchFamily="34" charset="0"/>
                <a:sym typeface="Times New Roman"/>
              </a:rPr>
              <a:t>keine besondere Gefährdungslage durch 3</a:t>
            </a:r>
            <a:r>
              <a:rPr lang="de-DE" altLang="de-DE" sz="1800" dirty="0">
                <a:solidFill>
                  <a:schemeClr val="bg1"/>
                </a:solidFill>
                <a:latin typeface="Arial" pitchFamily="34" charset="0"/>
                <a:ea typeface="Merriweather Regular"/>
                <a:cs typeface="Arial" pitchFamily="34" charset="0"/>
              </a:rPr>
              <a:t>MRGN </a:t>
            </a:r>
            <a:r>
              <a:rPr lang="de-DE" altLang="de-DE" sz="1800" dirty="0" err="1">
                <a:solidFill>
                  <a:schemeClr val="bg1"/>
                </a:solidFill>
                <a:latin typeface="Arial" pitchFamily="34" charset="0"/>
                <a:ea typeface="Merriweather Regular"/>
                <a:cs typeface="Arial" pitchFamily="34" charset="0"/>
              </a:rPr>
              <a:t>Acinetobacter</a:t>
            </a:r>
            <a:r>
              <a:rPr lang="de-DE" altLang="de-DE" sz="1800" dirty="0">
                <a:solidFill>
                  <a:schemeClr val="bg1"/>
                </a:solidFill>
                <a:latin typeface="Arial" pitchFamily="34" charset="0"/>
                <a:ea typeface="Merriweather Regular"/>
                <a:cs typeface="Arial" pitchFamily="34" charset="0"/>
              </a:rPr>
              <a:t> </a:t>
            </a:r>
            <a:r>
              <a:rPr lang="de-DE" altLang="de-DE" sz="1800" dirty="0" err="1">
                <a:solidFill>
                  <a:schemeClr val="bg1"/>
                </a:solidFill>
                <a:latin typeface="Arial" pitchFamily="34" charset="0"/>
                <a:ea typeface="Merriweather Regular"/>
                <a:cs typeface="Arial" pitchFamily="34" charset="0"/>
              </a:rPr>
              <a:t>baumannii</a:t>
            </a:r>
            <a:r>
              <a:rPr lang="de-DE" altLang="de-DE" sz="1800" dirty="0">
                <a:solidFill>
                  <a:schemeClr val="bg1"/>
                </a:solidFill>
                <a:latin typeface="Arial" pitchFamily="34" charset="0"/>
                <a:ea typeface="Merriweather Regular"/>
                <a:cs typeface="Arial" pitchFamily="34" charset="0"/>
              </a:rPr>
              <a:t>, 3MRGN </a:t>
            </a:r>
            <a:r>
              <a:rPr lang="de-DE" altLang="de-DE" sz="1800" dirty="0" err="1">
                <a:solidFill>
                  <a:schemeClr val="bg1"/>
                </a:solidFill>
                <a:latin typeface="Arial" pitchFamily="34" charset="0"/>
                <a:ea typeface="Merriweather Regular"/>
                <a:cs typeface="Arial" pitchFamily="34" charset="0"/>
              </a:rPr>
              <a:t>Klebsiella</a:t>
            </a:r>
            <a:r>
              <a:rPr lang="de-DE" altLang="de-DE" sz="1800" dirty="0">
                <a:solidFill>
                  <a:schemeClr val="bg1"/>
                </a:solidFill>
                <a:latin typeface="Arial" pitchFamily="34" charset="0"/>
                <a:ea typeface="Merriweather Regular"/>
                <a:cs typeface="Arial" pitchFamily="34" charset="0"/>
              </a:rPr>
              <a:t> </a:t>
            </a:r>
            <a:r>
              <a:rPr lang="de-DE" altLang="de-DE" sz="1800" dirty="0" err="1">
                <a:solidFill>
                  <a:schemeClr val="bg1"/>
                </a:solidFill>
                <a:latin typeface="Arial" pitchFamily="34" charset="0"/>
                <a:ea typeface="Merriweather Regular"/>
                <a:cs typeface="Arial" pitchFamily="34" charset="0"/>
              </a:rPr>
              <a:t>pneumoniae</a:t>
            </a:r>
            <a:r>
              <a:rPr lang="de-DE" altLang="de-DE" sz="1800" dirty="0">
                <a:solidFill>
                  <a:schemeClr val="bg1"/>
                </a:solidFill>
                <a:latin typeface="Arial" pitchFamily="34" charset="0"/>
                <a:ea typeface="Merriweather Regular"/>
                <a:cs typeface="Arial" pitchFamily="34" charset="0"/>
              </a:rPr>
              <a:t> oder 4MRGN besteht.</a:t>
            </a:r>
          </a:p>
          <a:p>
            <a:pPr marL="285750" indent="-285750" fontAlgn="auto" hangingPunct="0">
              <a:spcBef>
                <a:spcPts val="0"/>
              </a:spcBef>
              <a:spcAft>
                <a:spcPts val="60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Der MRGN-positive Bewohner kann sich i. d. R. ungehindert in der Gemeinschaft bewegen, ohne hierbei Schutzausrüstung (z. B. Mund-Nasenschutzmaske) tragen zu müssen.</a:t>
            </a:r>
          </a:p>
          <a:p>
            <a:pPr marL="285750" indent="-285750" fontAlgn="auto" hangingPunct="0">
              <a:spcBef>
                <a:spcPts val="0"/>
              </a:spcBef>
              <a:spcAft>
                <a:spcPts val="600"/>
              </a:spcAft>
              <a:buClr>
                <a:srgbClr val="067EBB"/>
              </a:buClr>
              <a:buSzPct val="180000"/>
              <a:buFont typeface="Arial" pitchFamily="34" charset="0"/>
              <a:buChar char="•"/>
              <a:defRPr/>
            </a:pPr>
            <a:r>
              <a:rPr lang="de-DE" altLang="de-DE" sz="1800" kern="0" dirty="0">
                <a:solidFill>
                  <a:schemeClr val="bg1"/>
                </a:solidFill>
                <a:latin typeface="Arial" pitchFamily="34" charset="0"/>
                <a:ea typeface="+mj-ea"/>
                <a:cs typeface="Arial" pitchFamily="34" charset="0"/>
                <a:sym typeface="Times New Roman"/>
              </a:rPr>
              <a:t>I. d. R. sind für Besucher </a:t>
            </a:r>
            <a:r>
              <a:rPr lang="de-DE" altLang="de-DE" sz="1800" u="sng" kern="0" dirty="0">
                <a:solidFill>
                  <a:schemeClr val="bg1"/>
                </a:solidFill>
                <a:latin typeface="Arial" pitchFamily="34" charset="0"/>
                <a:ea typeface="+mj-ea"/>
                <a:cs typeface="Arial" pitchFamily="34" charset="0"/>
                <a:sym typeface="Times New Roman"/>
              </a:rPr>
              <a:t>keine</a:t>
            </a:r>
            <a:r>
              <a:rPr lang="de-DE" altLang="de-DE" sz="1800" kern="0" dirty="0">
                <a:solidFill>
                  <a:schemeClr val="bg1"/>
                </a:solidFill>
                <a:latin typeface="Arial" pitchFamily="34" charset="0"/>
                <a:ea typeface="+mj-ea"/>
                <a:cs typeface="Arial" pitchFamily="34" charset="0"/>
                <a:sym typeface="Times New Roman"/>
              </a:rPr>
              <a:t> zusätzlichen Maßnahmen, wie das Tragen von Persönlicher Schutzausrüstung (Schutzkittel, Mund-Nasenschutz etc.) anzuwenden.</a:t>
            </a:r>
          </a:p>
          <a:p>
            <a:pPr marL="285750" indent="-285750" fontAlgn="auto" hangingPunct="0">
              <a:spcBef>
                <a:spcPts val="0"/>
              </a:spcBef>
              <a:spcAft>
                <a:spcPts val="0"/>
              </a:spcAft>
              <a:buClr>
                <a:srgbClr val="067EBB"/>
              </a:buClr>
              <a:buSzPct val="180000"/>
              <a:buFont typeface="Arial" pitchFamily="34" charset="0"/>
              <a:buChar char="•"/>
              <a:defRPr/>
            </a:pPr>
            <a:r>
              <a:rPr lang="de-DE" altLang="de-DE" sz="1800" kern="0" dirty="0">
                <a:solidFill>
                  <a:srgbClr val="FF0000"/>
                </a:solidFill>
                <a:latin typeface="Arial" pitchFamily="34" charset="0"/>
                <a:ea typeface="+mj-ea"/>
                <a:cs typeface="Arial" pitchFamily="34" charset="0"/>
                <a:sym typeface="Times New Roman"/>
              </a:rPr>
              <a:t>Bei einer besonderer Gefährdungslage ist die Frage der Unterbringung mit dem örtlichen Gesundheitsamt abzuklären. </a:t>
            </a:r>
          </a:p>
          <a:p>
            <a:pPr marL="285750" indent="-285750" fontAlgn="auto" hangingPunct="0">
              <a:spcBef>
                <a:spcPts val="0"/>
              </a:spcBef>
              <a:spcAft>
                <a:spcPts val="0"/>
              </a:spcAft>
              <a:buClr>
                <a:srgbClr val="067EBB"/>
              </a:buClr>
              <a:buSzPct val="180000"/>
              <a:buFont typeface="Arial" pitchFamily="34" charset="0"/>
              <a:buChar char="•"/>
              <a:defRPr/>
            </a:pPr>
            <a:endParaRPr lang="de-DE" altLang="de-DE" sz="1800" kern="0" dirty="0">
              <a:latin typeface="Arial" pitchFamily="34" charset="0"/>
              <a:ea typeface="+mj-ea"/>
              <a:cs typeface="Arial" pitchFamily="34" charset="0"/>
              <a:sym typeface="Times New Roman"/>
            </a:endParaRPr>
          </a:p>
          <a:p>
            <a:pPr lvl="1" fontAlgn="auto" hangingPunct="0">
              <a:spcBef>
                <a:spcPts val="0"/>
              </a:spcBef>
              <a:spcAft>
                <a:spcPts val="0"/>
              </a:spcAft>
              <a:buClr>
                <a:srgbClr val="067EBB"/>
              </a:buClr>
              <a:defRPr/>
            </a:pPr>
            <a:endParaRPr lang="de-DE" altLang="de-DE" sz="800" kern="0" dirty="0">
              <a:latin typeface="Arial" pitchFamily="34" charset="0"/>
              <a:ea typeface="+mj-ea"/>
              <a:cs typeface="Arial" pitchFamily="34" charset="0"/>
              <a:sym typeface="Times New Roman"/>
            </a:endParaRPr>
          </a:p>
          <a:p>
            <a:pPr lvl="1" fontAlgn="auto" hangingPunct="0">
              <a:spcBef>
                <a:spcPts val="0"/>
              </a:spcBef>
              <a:spcAft>
                <a:spcPts val="0"/>
              </a:spcAft>
              <a:buClr>
                <a:srgbClr val="067EBB"/>
              </a:buClr>
              <a:defRPr/>
            </a:pPr>
            <a:endParaRPr lang="de-DE" altLang="de-DE" sz="800" kern="0" dirty="0">
              <a:latin typeface="Arial" pitchFamily="34" charset="0"/>
              <a:ea typeface="+mj-ea"/>
              <a:cs typeface="Arial" pitchFamily="34" charset="0"/>
              <a:sym typeface="Times New Roman"/>
            </a:endParaRPr>
          </a:p>
        </p:txBody>
      </p:sp>
      <p:sp>
        <p:nvSpPr>
          <p:cNvPr id="8" name="Textfeld 7"/>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19460" name="Bedeutung der Flora"/>
          <p:cNvSpPr txBox="1">
            <a:spLocks/>
          </p:cNvSpPr>
          <p:nvPr/>
        </p:nvSpPr>
        <p:spPr bwMode="auto">
          <a:xfrm>
            <a:off x="3096766" y="53975"/>
            <a:ext cx="6227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Abzuklärende Fragen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Unterbringung</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19461" name="Rechteck 5"/>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99A25394-5840-48F3-9DC0-8A6CF5F48A5E}"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16</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hteck 5"/>
          <p:cNvSpPr>
            <a:spLocks noChangeArrowheads="1"/>
          </p:cNvSpPr>
          <p:nvPr/>
        </p:nvSpPr>
        <p:spPr bwMode="auto">
          <a:xfrm>
            <a:off x="179388" y="1547813"/>
            <a:ext cx="8713787"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1pPr>
            <a:lvl2pPr marL="742950" indent="-28575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2pPr>
            <a:lvl3pPr marL="11430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3pPr>
            <a:lvl4pPr marL="16002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4pPr>
            <a:lvl5pPr marL="2057400" indent="-228600" eaLnBrk="0" hangingPunct="0">
              <a:defRPr sz="1600">
                <a:solidFill>
                  <a:srgbClr val="000000"/>
                </a:solidFill>
                <a:latin typeface="Times New Roman" pitchFamily="18" charset="0"/>
                <a:ea typeface="Helvetica" pitchFamily="34" charset="0"/>
                <a:cs typeface="Helvetica" pitchFamily="34" charset="0"/>
                <a:sym typeface="Times New Roman" pitchFamily="18" charset="0"/>
              </a:defRPr>
            </a:lvl5pPr>
            <a:lvl6pPr marL="25146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6pPr>
            <a:lvl7pPr marL="29718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7pPr>
            <a:lvl8pPr marL="34290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8pPr>
            <a:lvl9pPr marL="3886200" indent="-228600" eaLnBrk="0" fontAlgn="base" hangingPunct="0">
              <a:spcBef>
                <a:spcPct val="0"/>
              </a:spcBef>
              <a:spcAft>
                <a:spcPct val="0"/>
              </a:spcAft>
              <a:defRPr sz="1600">
                <a:solidFill>
                  <a:srgbClr val="000000"/>
                </a:solidFill>
                <a:latin typeface="Times New Roman" pitchFamily="18" charset="0"/>
                <a:ea typeface="Helvetica" pitchFamily="34" charset="0"/>
                <a:cs typeface="Helvetica" pitchFamily="34" charset="0"/>
                <a:sym typeface="Times New Roman" pitchFamily="18" charset="0"/>
              </a:defRPr>
            </a:lvl9pPr>
          </a:lstStyle>
          <a:p>
            <a:pPr eaLnBrk="1" hangingPunct="1">
              <a:spcBef>
                <a:spcPct val="20000"/>
              </a:spcBef>
              <a:buClr>
                <a:srgbClr val="067EBB"/>
              </a:buClr>
              <a:buSzPct val="180000"/>
              <a:buFont typeface="Arial" pitchFamily="34" charset="0"/>
              <a:buChar char="•"/>
              <a:defRPr/>
            </a:pPr>
            <a:r>
              <a:rPr lang="de-DE" altLang="de-DE" sz="1800" dirty="0" smtClean="0">
                <a:solidFill>
                  <a:schemeClr val="bg1"/>
                </a:solidFill>
                <a:latin typeface="Arial" pitchFamily="34" charset="0"/>
                <a:ea typeface="Merriweather Regular"/>
                <a:cs typeface="Arial" pitchFamily="34" charset="0"/>
              </a:rPr>
              <a:t>Die Teilnahme am Gemeinschaftsleben ist problemlos möglich, wenn:</a:t>
            </a:r>
            <a:endParaRPr lang="de-DE" altLang="de-DE" sz="1000" dirty="0" smtClean="0">
              <a:solidFill>
                <a:schemeClr val="bg1"/>
              </a:solidFill>
              <a:latin typeface="Arial" pitchFamily="34" charset="0"/>
              <a:ea typeface="Merriweather Regular"/>
              <a:cs typeface="Arial" pitchFamily="34" charset="0"/>
            </a:endParaRPr>
          </a:p>
          <a:p>
            <a:pPr lvl="1" eaLnBrk="1" hangingPunct="1">
              <a:spcBef>
                <a:spcPct val="20000"/>
              </a:spcBef>
              <a:buClr>
                <a:srgbClr val="067EBB"/>
              </a:buClr>
              <a:buFont typeface="Arial" pitchFamily="34" charset="0"/>
              <a:buChar char="•"/>
              <a:defRPr/>
            </a:pPr>
            <a:r>
              <a:rPr lang="de-DE" altLang="de-DE" sz="1800" dirty="0" smtClean="0">
                <a:solidFill>
                  <a:schemeClr val="bg1"/>
                </a:solidFill>
                <a:latin typeface="Arial" pitchFamily="34" charset="0"/>
                <a:ea typeface="Merriweather Regular"/>
                <a:cs typeface="Arial" pitchFamily="34" charset="0"/>
              </a:rPr>
              <a:t>die Maßnahmen der Basishygiene, insbesondere der Händehygiene, vom betreuenden bzw. versorgenden Personal eingehalten werden. </a:t>
            </a:r>
          </a:p>
          <a:p>
            <a:pPr lvl="1" eaLnBrk="1" hangingPunct="1">
              <a:spcBef>
                <a:spcPct val="20000"/>
              </a:spcBef>
              <a:buClr>
                <a:srgbClr val="067EBB"/>
              </a:buClr>
              <a:buFont typeface="Arial" pitchFamily="34" charset="0"/>
              <a:buChar char="•"/>
              <a:defRPr/>
            </a:pPr>
            <a:r>
              <a:rPr lang="de-DE" altLang="de-DE" sz="1800" dirty="0" smtClean="0">
                <a:solidFill>
                  <a:schemeClr val="bg1"/>
                </a:solidFill>
                <a:latin typeface="Arial" pitchFamily="34" charset="0"/>
                <a:ea typeface="Merriweather Regular"/>
                <a:cs typeface="Arial" pitchFamily="34" charset="0"/>
              </a:rPr>
              <a:t>der betreffende Bewohner kooperativ ist. </a:t>
            </a:r>
          </a:p>
          <a:p>
            <a:pPr lvl="1" eaLnBrk="1" hangingPunct="1">
              <a:spcBef>
                <a:spcPct val="20000"/>
              </a:spcBef>
              <a:buClr>
                <a:srgbClr val="067EBB"/>
              </a:buClr>
              <a:buFont typeface="Arial" pitchFamily="34" charset="0"/>
              <a:buChar char="•"/>
              <a:defRPr/>
            </a:pPr>
            <a:r>
              <a:rPr lang="de-DE" altLang="de-DE" sz="1800" dirty="0" smtClean="0">
                <a:solidFill>
                  <a:schemeClr val="bg1"/>
                </a:solidFill>
                <a:latin typeface="Arial" pitchFamily="34" charset="0"/>
                <a:ea typeface="Merriweather Regular"/>
                <a:cs typeface="Arial" pitchFamily="34" charset="0"/>
              </a:rPr>
              <a:t>ggf. bestehende Wunden des betreffenden Bewohners aber auch die seiner Mitbewohner so verbunden sind, dass kein Wundexsudat bzw. –sekret austritt, </a:t>
            </a:r>
          </a:p>
          <a:p>
            <a:pPr lvl="1" eaLnBrk="1" hangingPunct="1">
              <a:spcBef>
                <a:spcPct val="20000"/>
              </a:spcBef>
              <a:buClr>
                <a:srgbClr val="067EBB"/>
              </a:buClr>
              <a:buFont typeface="Arial" pitchFamily="34" charset="0"/>
              <a:buChar char="•"/>
              <a:defRPr/>
            </a:pPr>
            <a:r>
              <a:rPr lang="de-DE" altLang="de-DE" sz="1800" dirty="0" smtClean="0">
                <a:solidFill>
                  <a:schemeClr val="bg1"/>
                </a:solidFill>
                <a:latin typeface="Arial" pitchFamily="34" charset="0"/>
                <a:ea typeface="Merriweather Regular"/>
                <a:cs typeface="Arial" pitchFamily="34" charset="0"/>
              </a:rPr>
              <a:t>ggf. bestehende Trachealkanülen des betreffenden Bewohners aber auch die seiner Mitbewohner mit einem HME-Filter bzw. einer feuchten Nase versehen sind. </a:t>
            </a:r>
          </a:p>
          <a:p>
            <a:pPr lvl="1" eaLnBrk="1" hangingPunct="1">
              <a:spcBef>
                <a:spcPct val="20000"/>
              </a:spcBef>
              <a:buClr>
                <a:srgbClr val="067EBB"/>
              </a:buClr>
              <a:buFont typeface="Arial" pitchFamily="34" charset="0"/>
              <a:buChar char="•"/>
              <a:defRPr/>
            </a:pPr>
            <a:r>
              <a:rPr lang="de-DE" altLang="de-DE" sz="1800" dirty="0" smtClean="0">
                <a:solidFill>
                  <a:schemeClr val="bg1"/>
                </a:solidFill>
                <a:latin typeface="Arial" pitchFamily="34" charset="0"/>
                <a:ea typeface="Merriweather Regular"/>
                <a:cs typeface="Arial" pitchFamily="34" charset="0"/>
              </a:rPr>
              <a:t>ggf. bestehende Harnableitungen des betreffenden Bewohners aber auch die seiner Mitbewohner mit einem geschlossenen Ableitungssystem verbunden sind und wenn </a:t>
            </a:r>
            <a:r>
              <a:rPr lang="de-DE" altLang="de-DE" sz="1800" dirty="0" err="1" smtClean="0">
                <a:solidFill>
                  <a:schemeClr val="bg1"/>
                </a:solidFill>
                <a:latin typeface="Arial" pitchFamily="34" charset="0"/>
                <a:ea typeface="Merriweather Regular"/>
                <a:cs typeface="Arial" pitchFamily="34" charset="0"/>
              </a:rPr>
              <a:t>Diskonnektionen</a:t>
            </a:r>
            <a:r>
              <a:rPr lang="de-DE" altLang="de-DE" sz="1800" dirty="0" smtClean="0">
                <a:solidFill>
                  <a:schemeClr val="bg1"/>
                </a:solidFill>
                <a:latin typeface="Arial" pitchFamily="34" charset="0"/>
                <a:ea typeface="Merriweather Regular"/>
                <a:cs typeface="Arial" pitchFamily="34" charset="0"/>
              </a:rPr>
              <a:t> konsequent vermieden werden.</a:t>
            </a:r>
          </a:p>
          <a:p>
            <a:pPr lvl="1" eaLnBrk="1" hangingPunct="1">
              <a:spcBef>
                <a:spcPct val="20000"/>
              </a:spcBef>
              <a:buClr>
                <a:srgbClr val="067EBB"/>
              </a:buClr>
              <a:buFont typeface="Arial" pitchFamily="34" charset="0"/>
              <a:buChar char="•"/>
              <a:defRPr/>
            </a:pPr>
            <a:endParaRPr lang="de-DE" altLang="de-DE" sz="800" dirty="0" smtClean="0">
              <a:solidFill>
                <a:schemeClr val="bg1"/>
              </a:solidFill>
              <a:latin typeface="Arial" pitchFamily="34" charset="0"/>
              <a:ea typeface="Merriweather Regular"/>
              <a:cs typeface="Arial" pitchFamily="34" charset="0"/>
            </a:endParaRPr>
          </a:p>
          <a:p>
            <a:pPr eaLnBrk="1" hangingPunct="1">
              <a:spcBef>
                <a:spcPct val="20000"/>
              </a:spcBef>
              <a:buClr>
                <a:srgbClr val="067EBB"/>
              </a:buClr>
              <a:buSzPct val="180000"/>
              <a:buFont typeface="Arial" pitchFamily="34" charset="0"/>
              <a:buChar char="•"/>
              <a:defRPr/>
            </a:pPr>
            <a:r>
              <a:rPr lang="de-DE" altLang="de-DE" sz="1800" kern="0" dirty="0" smtClean="0">
                <a:solidFill>
                  <a:srgbClr val="FF0000"/>
                </a:solidFill>
                <a:latin typeface="Arial" pitchFamily="34" charset="0"/>
                <a:cs typeface="Arial" pitchFamily="34" charset="0"/>
                <a:sym typeface="Times New Roman"/>
              </a:rPr>
              <a:t>Bei besonderer </a:t>
            </a:r>
            <a:r>
              <a:rPr lang="de-DE" altLang="de-DE" sz="1800" kern="0" dirty="0" err="1" smtClean="0">
                <a:solidFill>
                  <a:srgbClr val="FF0000"/>
                </a:solidFill>
                <a:latin typeface="Arial" pitchFamily="34" charset="0"/>
                <a:cs typeface="Arial" pitchFamily="34" charset="0"/>
                <a:sym typeface="Times New Roman"/>
              </a:rPr>
              <a:t>Gefährundungslage</a:t>
            </a:r>
            <a:r>
              <a:rPr lang="de-DE" altLang="de-DE" sz="1800" kern="0" dirty="0" smtClean="0">
                <a:solidFill>
                  <a:srgbClr val="FF0000"/>
                </a:solidFill>
                <a:latin typeface="Arial" pitchFamily="34" charset="0"/>
                <a:cs typeface="Arial" pitchFamily="34" charset="0"/>
                <a:sym typeface="Times New Roman"/>
              </a:rPr>
              <a:t> sind die Details zur Teilnahme am Gemeinschaftsleben mit dem örtlichen Gesundheitsamt abzuklären.</a:t>
            </a:r>
            <a:r>
              <a:rPr lang="de-DE" altLang="de-DE" sz="1800" dirty="0" smtClean="0">
                <a:solidFill>
                  <a:schemeClr val="bg1"/>
                </a:solidFill>
                <a:latin typeface="Arial" pitchFamily="34" charset="0"/>
                <a:ea typeface="Merriweather Regular"/>
                <a:cs typeface="Arial" pitchFamily="34" charset="0"/>
              </a:rPr>
              <a:t> </a:t>
            </a:r>
          </a:p>
        </p:txBody>
      </p:sp>
      <p:sp>
        <p:nvSpPr>
          <p:cNvPr id="8" name="Textfeld 7"/>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20484" name="Bedeutung der Flora"/>
          <p:cNvSpPr txBox="1">
            <a:spLocks/>
          </p:cNvSpPr>
          <p:nvPr/>
        </p:nvSpPr>
        <p:spPr bwMode="auto">
          <a:xfrm>
            <a:off x="3096766" y="53975"/>
            <a:ext cx="6227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Abzuklärende Fragen</a:t>
            </a:r>
            <a:br>
              <a:rPr lang="de-DE" altLang="de-DE" sz="2800">
                <a:solidFill>
                  <a:schemeClr val="bg1"/>
                </a:solidFill>
                <a:latin typeface="Arial" pitchFamily="34" charset="0"/>
                <a:ea typeface="Merriweather Bold"/>
                <a:cs typeface="Arial" pitchFamily="34" charset="0"/>
                <a:sym typeface="Merriweather Bold"/>
              </a:rPr>
            </a:br>
            <a:r>
              <a:rPr lang="de-DE" altLang="de-DE" sz="2000">
                <a:solidFill>
                  <a:schemeClr val="bg1"/>
                </a:solidFill>
                <a:latin typeface="Arial" pitchFamily="34" charset="0"/>
                <a:ea typeface="Merriweather Bold"/>
                <a:cs typeface="Arial" pitchFamily="34" charset="0"/>
                <a:sym typeface="Merriweather Bold"/>
              </a:rPr>
              <a:t>Teilnahme am Gemeinschaftsleben</a:t>
            </a:r>
            <a:r>
              <a:rPr lang="de-DE" altLang="de-DE" sz="4400" b="1">
                <a:solidFill>
                  <a:schemeClr val="accent2"/>
                </a:solidFill>
                <a:latin typeface="Merriweather Bold"/>
                <a:ea typeface="Merriweather Bold"/>
                <a:cs typeface="Arial" pitchFamily="34" charset="0"/>
                <a:sym typeface="Merriweather Bold"/>
              </a:rPr>
              <a:t/>
            </a:r>
            <a:br>
              <a:rPr lang="de-DE" altLang="de-DE" sz="4400" b="1">
                <a:solidFill>
                  <a:schemeClr val="accent2"/>
                </a:solidFill>
                <a:latin typeface="Merriweather Bold"/>
                <a:ea typeface="Merriweather Bold"/>
                <a:cs typeface="Arial" pitchFamily="34" charset="0"/>
                <a:sym typeface="Merriweather Bold"/>
              </a:rPr>
            </a:br>
            <a:endParaRPr lang="de-DE" altLang="de-DE" sz="4400">
              <a:solidFill>
                <a:srgbClr val="535353"/>
              </a:solidFill>
              <a:latin typeface="Merriweather Bold"/>
              <a:ea typeface="Merriweather Bold"/>
              <a:cs typeface="Arial" pitchFamily="34" charset="0"/>
              <a:sym typeface="Merriweather Bold"/>
            </a:endParaRPr>
          </a:p>
        </p:txBody>
      </p:sp>
      <p:sp>
        <p:nvSpPr>
          <p:cNvPr id="20485" name="Rechteck 5"/>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90386D1F-5B09-4E2D-8B86-DB17ADEA0587}"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17</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79388" y="1547813"/>
            <a:ext cx="8858250" cy="4505325"/>
          </a:xfrm>
          <a:prstGeom prst="rect">
            <a:avLst/>
          </a:prstGeom>
        </p:spPr>
        <p:txBody>
          <a:bodyPr>
            <a:spAutoFit/>
          </a:bodyPr>
          <a:lstStyle/>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Im Zusammenhang mit MRGN in Verbindung mit einer besonderen Gefährdungslage ist die Vorgehensweise mit dem Gesundheitsamt abzustimmen.</a:t>
            </a:r>
          </a:p>
          <a:p>
            <a:pPr marL="285750" indent="-285750" fontAlgn="auto">
              <a:spcBef>
                <a:spcPct val="20000"/>
              </a:spcBef>
              <a:spcAft>
                <a:spcPts val="0"/>
              </a:spcAft>
              <a:buClr>
                <a:srgbClr val="067EBB"/>
              </a:buClr>
              <a:buSzPct val="180000"/>
              <a:buFont typeface="Arial" pitchFamily="34" charset="0"/>
              <a:buChar char="•"/>
              <a:defRPr/>
            </a:pPr>
            <a:endParaRPr lang="de-DE" altLang="de-DE" sz="800" kern="0" dirty="0">
              <a:solidFill>
                <a:schemeClr val="bg1"/>
              </a:solidFill>
              <a:latin typeface="Arial" pitchFamily="34" charset="0"/>
              <a:ea typeface="Merriweather Regular"/>
              <a:cs typeface="Arial" pitchFamily="34" charset="0"/>
              <a:sym typeface="Times New Roman"/>
            </a:endParaRPr>
          </a:p>
          <a:p>
            <a:pPr marL="285750" indent="-285750" fontAlgn="auto">
              <a:spcBef>
                <a:spcPct val="20000"/>
              </a:spcBef>
              <a:spcAft>
                <a:spcPts val="0"/>
              </a:spcAft>
              <a:buClr>
                <a:srgbClr val="067EBB"/>
              </a:buClr>
              <a:buSzPct val="18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Meist werden in solch einem Fall die folgenden besonderen Hygienemaßnahmen ergriffen:</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Unterbringung im Einzelzimmer, Bewohner soll möglichst nur die Toilette seines Bewohnerzimmer benutzen.</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Sammeln von Abfällen und Schmutzwäsche im Zimmer.</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Desinfizierende Aufbereitung nicht nur der Flach-, sondern auch der Privatwäsche des betreffenden Bewohners.</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Langärmliger Schutzkittel und Schutzhandschuhe bei allen Maßnahmen mit direktem Körperkontakt, wie z. B. bei der Grund- und Behandlungspflege.</a:t>
            </a:r>
          </a:p>
          <a:p>
            <a:pPr marL="742950" lvl="1" indent="-285750" fontAlgn="auto">
              <a:spcBef>
                <a:spcPct val="20000"/>
              </a:spcBef>
              <a:spcAft>
                <a:spcPts val="0"/>
              </a:spcAft>
              <a:buClr>
                <a:srgbClr val="067EBB"/>
              </a:buClr>
              <a:buSzPct val="100000"/>
              <a:buFont typeface="Arial" pitchFamily="34" charset="0"/>
              <a:buChar char="•"/>
              <a:defRPr/>
            </a:pPr>
            <a:r>
              <a:rPr lang="de-DE" altLang="de-DE" sz="1800" kern="0" dirty="0">
                <a:solidFill>
                  <a:schemeClr val="bg1"/>
                </a:solidFill>
                <a:latin typeface="Arial" pitchFamily="34" charset="0"/>
                <a:ea typeface="Merriweather Regular"/>
                <a:cs typeface="Arial" pitchFamily="34" charset="0"/>
                <a:sym typeface="Times New Roman"/>
              </a:rPr>
              <a:t>Evtl. erweiterte Flächendesinfektion, indem z. B. die Unterhaltsreinigung im betreffenden Bewohnerzimmer desinfizierend erfolgt.</a:t>
            </a:r>
          </a:p>
          <a:p>
            <a:pPr marL="285750" indent="-285750" fontAlgn="auto">
              <a:spcBef>
                <a:spcPct val="20000"/>
              </a:spcBef>
              <a:spcAft>
                <a:spcPts val="0"/>
              </a:spcAft>
              <a:buClr>
                <a:srgbClr val="067EBB"/>
              </a:buClr>
              <a:buSzPct val="180000"/>
              <a:buFont typeface="Arial" pitchFamily="34" charset="0"/>
              <a:buChar char="•"/>
              <a:defRPr/>
            </a:pPr>
            <a:endParaRPr lang="de-DE" altLang="de-DE" sz="1800" kern="0" dirty="0">
              <a:solidFill>
                <a:schemeClr val="bg1"/>
              </a:solidFill>
              <a:latin typeface="Arial" pitchFamily="34" charset="0"/>
              <a:ea typeface="Merriweather Regular"/>
              <a:cs typeface="Arial" pitchFamily="34" charset="0"/>
              <a:sym typeface="Times New Roman"/>
            </a:endParaRPr>
          </a:p>
        </p:txBody>
      </p:sp>
      <p:sp>
        <p:nvSpPr>
          <p:cNvPr id="12" name="Textfeld 11"/>
          <p:cNvSpPr txBox="1"/>
          <p:nvPr/>
        </p:nvSpPr>
        <p:spPr>
          <a:xfrm>
            <a:off x="251520" y="994718"/>
            <a:ext cx="871296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hangingPunct="0">
              <a:spcBef>
                <a:spcPts val="0"/>
              </a:spcBef>
              <a:spcAft>
                <a:spcPts val="0"/>
              </a:spcAft>
              <a:defRPr/>
            </a:pPr>
            <a:r>
              <a:rPr lang="de-DE" sz="1400" kern="0" dirty="0">
                <a:latin typeface="Arial" pitchFamily="34" charset="0"/>
                <a:ea typeface="+mj-ea"/>
                <a:cs typeface="Arial" pitchFamily="34" charset="0"/>
                <a:sym typeface="Times New Roman"/>
              </a:rPr>
              <a:t>Begriffe und Grundlagen</a:t>
            </a:r>
            <a:r>
              <a:rPr lang="de-DE" sz="1400" b="1" kern="0" dirty="0">
                <a:solidFill>
                  <a:srgbClr val="067EBB"/>
                </a:solidFill>
                <a:latin typeface="Arial" pitchFamily="34" charset="0"/>
                <a:ea typeface="+mj-ea"/>
                <a:cs typeface="Arial" pitchFamily="34" charset="0"/>
                <a:sym typeface="Times New Roman"/>
              </a:rPr>
              <a:t>	</a:t>
            </a:r>
            <a:r>
              <a:rPr lang="de-DE" sz="1400" kern="0" dirty="0">
                <a:latin typeface="Arial" pitchFamily="34" charset="0"/>
                <a:ea typeface="+mj-ea"/>
                <a:cs typeface="Arial" pitchFamily="34" charset="0"/>
                <a:sym typeface="Times New Roman"/>
              </a:rPr>
              <a:t>MRGN Eigenschaften		</a:t>
            </a:r>
            <a:r>
              <a:rPr lang="de-DE" sz="1400" b="1" kern="0" dirty="0">
                <a:solidFill>
                  <a:srgbClr val="067EBB"/>
                </a:solidFill>
                <a:latin typeface="Arial" pitchFamily="34" charset="0"/>
                <a:ea typeface="+mj-ea"/>
                <a:cs typeface="Arial" pitchFamily="34" charset="0"/>
                <a:sym typeface="Times New Roman"/>
              </a:rPr>
              <a:t>MRGN Maßnahmen</a:t>
            </a:r>
          </a:p>
        </p:txBody>
      </p:sp>
      <p:sp>
        <p:nvSpPr>
          <p:cNvPr id="21508" name="Bedeutung der Flora"/>
          <p:cNvSpPr txBox="1">
            <a:spLocks/>
          </p:cNvSpPr>
          <p:nvPr/>
        </p:nvSpPr>
        <p:spPr bwMode="auto">
          <a:xfrm>
            <a:off x="3096766" y="-242888"/>
            <a:ext cx="6227762" cy="137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a:spcBef>
                <a:spcPct val="0"/>
              </a:spcBef>
              <a:buSzTx/>
              <a:buFontTx/>
              <a:buNone/>
            </a:pPr>
            <a:r>
              <a:rPr lang="de-DE" altLang="de-DE" sz="2800">
                <a:solidFill>
                  <a:schemeClr val="bg1"/>
                </a:solidFill>
                <a:latin typeface="Arial" pitchFamily="34" charset="0"/>
                <a:ea typeface="Merriweather Bold"/>
                <a:cs typeface="Arial" pitchFamily="34" charset="0"/>
                <a:sym typeface="Merriweather Bold"/>
              </a:rPr>
              <a:t>Besondere Maßnahmen</a:t>
            </a:r>
          </a:p>
          <a:p>
            <a:pPr eaLnBrk="1">
              <a:spcBef>
                <a:spcPct val="0"/>
              </a:spcBef>
              <a:buSzTx/>
              <a:buFontTx/>
              <a:buNone/>
            </a:pPr>
            <a:r>
              <a:rPr lang="de-DE" altLang="de-DE" sz="2000">
                <a:solidFill>
                  <a:schemeClr val="bg1"/>
                </a:solidFill>
                <a:latin typeface="Arial" pitchFamily="34" charset="0"/>
                <a:ea typeface="Merriweather Bold"/>
                <a:cs typeface="Arial" pitchFamily="34" charset="0"/>
                <a:sym typeface="Merriweather Bold"/>
              </a:rPr>
              <a:t>bei besonderer Gefährdungslage</a:t>
            </a:r>
          </a:p>
        </p:txBody>
      </p:sp>
      <p:sp>
        <p:nvSpPr>
          <p:cNvPr id="21509" name="Rechteck 5"/>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A7FCE2D5-8B92-47D5-AE80-ED264BE596FB}"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18</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hteck 5"/>
          <p:cNvSpPr>
            <a:spLocks noChangeArrowheads="1"/>
          </p:cNvSpPr>
          <p:nvPr/>
        </p:nvSpPr>
        <p:spPr bwMode="auto">
          <a:xfrm>
            <a:off x="7740650" y="6453188"/>
            <a:ext cx="1439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1pPr>
            <a:lvl2pPr marL="742950" indent="-28575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2pPr>
            <a:lvl3pPr marL="11430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3pPr>
            <a:lvl4pPr marL="16002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4pPr>
            <a:lvl5pPr marL="2057400" indent="-228600" eaLnBrk="0" hangingPunct="0">
              <a:spcBef>
                <a:spcPts val="700"/>
              </a:spcBef>
              <a:buSzPct val="100000"/>
              <a:buChar char="»"/>
              <a:defRPr sz="3200">
                <a:solidFill>
                  <a:srgbClr val="000000"/>
                </a:solidFill>
                <a:latin typeface="Merriweather Regular"/>
                <a:ea typeface="Merriweather Regular"/>
                <a:cs typeface="Merriweather Regular"/>
                <a:sym typeface="Merriweather Regular"/>
              </a:defRPr>
            </a:lvl5pPr>
            <a:lvl6pPr marL="25146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6pPr>
            <a:lvl7pPr marL="29718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7pPr>
            <a:lvl8pPr marL="34290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8pPr>
            <a:lvl9pPr marL="3886200" indent="-228600" eaLnBrk="0" fontAlgn="base" hangingPunct="0">
              <a:spcBef>
                <a:spcPts val="700"/>
              </a:spcBef>
              <a:spcAft>
                <a:spcPct val="0"/>
              </a:spcAft>
              <a:buSzPct val="100000"/>
              <a:buChar char="»"/>
              <a:defRPr sz="3200">
                <a:solidFill>
                  <a:srgbClr val="000000"/>
                </a:solidFill>
                <a:latin typeface="Merriweather Regular"/>
                <a:ea typeface="Merriweather Regular"/>
                <a:cs typeface="Merriweather Regular"/>
                <a:sym typeface="Merriweather Regular"/>
              </a:defRPr>
            </a:lvl9pPr>
          </a:lstStyle>
          <a:p>
            <a:pPr eaLnBrk="1" hangingPunct="1">
              <a:spcBef>
                <a:spcPct val="0"/>
              </a:spcBef>
              <a:buSzTx/>
              <a:buFontTx/>
              <a:buNone/>
            </a:pPr>
            <a:r>
              <a:rPr lang="de-DE" altLang="de-DE" sz="1600">
                <a:solidFill>
                  <a:schemeClr val="tx1"/>
                </a:solidFill>
                <a:latin typeface="Arial" pitchFamily="34" charset="0"/>
                <a:ea typeface="Helvetica" pitchFamily="34" charset="0"/>
                <a:cs typeface="Arial" pitchFamily="34" charset="0"/>
                <a:sym typeface="Times New Roman" pitchFamily="18" charset="0"/>
              </a:rPr>
              <a:t>Seite </a:t>
            </a:r>
            <a:fld id="{A7FCE2D5-8B92-47D5-AE80-ED264BE596FB}" type="slidenum">
              <a:rPr lang="de-DE" altLang="de-DE" sz="1600">
                <a:solidFill>
                  <a:schemeClr val="tx1"/>
                </a:solidFill>
                <a:latin typeface="Arial" pitchFamily="34" charset="0"/>
                <a:ea typeface="Helvetica" pitchFamily="34" charset="0"/>
                <a:cs typeface="Arial" pitchFamily="34" charset="0"/>
                <a:sym typeface="Times New Roman" pitchFamily="18" charset="0"/>
              </a:rPr>
              <a:pPr eaLnBrk="1" hangingPunct="1">
                <a:spcBef>
                  <a:spcPct val="0"/>
                </a:spcBef>
                <a:buSzTx/>
                <a:buFontTx/>
                <a:buNone/>
              </a:pPr>
              <a:t>19</a:t>
            </a:fld>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a:solidFill>
                  <a:schemeClr val="tx1"/>
                </a:solidFill>
                <a:latin typeface="Arial" pitchFamily="34" charset="0"/>
                <a:ea typeface="Helvetica" pitchFamily="34" charset="0"/>
                <a:cs typeface="Arial" pitchFamily="34" charset="0"/>
                <a:sym typeface="Times New Roman" pitchFamily="18" charset="0"/>
              </a:rPr>
              <a:t>/ </a:t>
            </a:r>
            <a:r>
              <a:rPr lang="de-DE" altLang="de-DE" sz="1600" smtClean="0">
                <a:solidFill>
                  <a:schemeClr val="tx1"/>
                </a:solidFill>
                <a:latin typeface="Arial" pitchFamily="34" charset="0"/>
                <a:ea typeface="Helvetica" pitchFamily="34" charset="0"/>
                <a:cs typeface="Arial" pitchFamily="34" charset="0"/>
                <a:sym typeface="Times New Roman" pitchFamily="18" charset="0"/>
              </a:rPr>
              <a:t>19</a:t>
            </a:r>
            <a:endParaRPr lang="de-DE" altLang="de-DE" sz="1600">
              <a:solidFill>
                <a:schemeClr val="tx1"/>
              </a:solidFill>
              <a:latin typeface="Arial" pitchFamily="34" charset="0"/>
              <a:ea typeface="Helvetica" pitchFamily="34" charset="0"/>
              <a:cs typeface="Arial" pitchFamily="34" charset="0"/>
              <a:sym typeface="Times New Roman" pitchFamily="18" charset="0"/>
            </a:endParaRPr>
          </a:p>
        </p:txBody>
      </p:sp>
      <p:sp>
        <p:nvSpPr>
          <p:cNvPr id="6" name="Textfeld 5"/>
          <p:cNvSpPr txBox="1"/>
          <p:nvPr/>
        </p:nvSpPr>
        <p:spPr>
          <a:xfrm>
            <a:off x="179512" y="1750164"/>
            <a:ext cx="8654741" cy="3046988"/>
          </a:xfrm>
          <a:prstGeom prst="rect">
            <a:avLst/>
          </a:prstGeom>
          <a:noFill/>
        </p:spPr>
        <p:txBody>
          <a:bodyPr wrap="none" rtlCol="0">
            <a:spAutoFit/>
          </a:bodyPr>
          <a:lstStyle/>
          <a:p>
            <a:pPr algn="ctr"/>
            <a:r>
              <a:rPr lang="de-DE" sz="600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Vielen Dank</a:t>
            </a:r>
          </a:p>
          <a:p>
            <a:pPr algn="ctr"/>
            <a:r>
              <a:rPr lang="de-DE" sz="600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für Ihre Aufmerksamkeit!</a:t>
            </a:r>
          </a:p>
          <a:p>
            <a:pPr algn="ctr"/>
            <a:endParaRPr lang="de-DE" sz="4000">
              <a:latin typeface="Arial" panose="020B0604020202020204" pitchFamily="34" charset="0"/>
              <a:cs typeface="Arial" panose="020B0604020202020204" pitchFamily="34" charset="0"/>
            </a:endParaRPr>
          </a:p>
          <a:p>
            <a:pPr algn="ctr"/>
            <a:r>
              <a:rPr lang="de-DE" sz="3200" smtClean="0">
                <a:latin typeface="Arial" panose="020B0604020202020204" pitchFamily="34" charset="0"/>
                <a:cs typeface="Arial" panose="020B0604020202020204" pitchFamily="34" charset="0"/>
              </a:rPr>
              <a:t>Zeit für Fragen, Diskussionen und Anregungen</a:t>
            </a:r>
            <a:endParaRPr lang="de-DE"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370675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tandarddesign">
  <a:themeElements>
    <a:clrScheme name="Standarddesign">
      <a:dk1>
        <a:srgbClr val="000000"/>
      </a:dk1>
      <a:lt1>
        <a:srgbClr val="000000"/>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Standarddesign">
      <a:majorFont>
        <a:latin typeface="Times New Roman"/>
        <a:ea typeface="Times New Roman"/>
        <a:cs typeface="Times New Roman"/>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tandarddesign">
  <a:themeElements>
    <a:clrScheme name="Standarddesign">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Standarddesign">
      <a:majorFont>
        <a:latin typeface="Times New Roman"/>
        <a:ea typeface="Times New Roman"/>
        <a:cs typeface="Times New Roman"/>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1595</Words>
  <Application>Microsoft Office PowerPoint</Application>
  <PresentationFormat>Bildschirmpräsentation (4:3)</PresentationFormat>
  <Paragraphs>239</Paragraphs>
  <Slides>19</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19</vt:i4>
      </vt:variant>
    </vt:vector>
  </HeadingPairs>
  <TitlesOfParts>
    <vt:vector size="26" baseType="lpstr">
      <vt:lpstr>Times New Roman</vt:lpstr>
      <vt:lpstr>Helvetica</vt:lpstr>
      <vt:lpstr>Arial</vt:lpstr>
      <vt:lpstr>Merriweather UltraBold</vt:lpstr>
      <vt:lpstr>Merriweather Regular</vt:lpstr>
      <vt:lpstr>Merriweather Bold</vt:lpstr>
      <vt:lpstr>Standarddesign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Einführung MRGN</dc:title>
  <dc:creator>Brandt, K (mmb)</dc:creator>
  <cp:lastModifiedBy>Bergen, Peter</cp:lastModifiedBy>
  <cp:revision>104</cp:revision>
  <dcterms:modified xsi:type="dcterms:W3CDTF">2018-02-07T10:12:19Z</dcterms:modified>
</cp:coreProperties>
</file>