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4"/>
  </p:notesMasterIdLst>
  <p:handoutMasterIdLst>
    <p:handoutMasterId r:id="rId35"/>
  </p:handoutMasterIdLst>
  <p:sldIdLst>
    <p:sldId id="365" r:id="rId2"/>
    <p:sldId id="318" r:id="rId3"/>
    <p:sldId id="353" r:id="rId4"/>
    <p:sldId id="347" r:id="rId5"/>
    <p:sldId id="352" r:id="rId6"/>
    <p:sldId id="342" r:id="rId7"/>
    <p:sldId id="366" r:id="rId8"/>
    <p:sldId id="343" r:id="rId9"/>
    <p:sldId id="346" r:id="rId10"/>
    <p:sldId id="367" r:id="rId11"/>
    <p:sldId id="345" r:id="rId12"/>
    <p:sldId id="368" r:id="rId13"/>
    <p:sldId id="348" r:id="rId14"/>
    <p:sldId id="349" r:id="rId15"/>
    <p:sldId id="369" r:id="rId16"/>
    <p:sldId id="350" r:id="rId17"/>
    <p:sldId id="351" r:id="rId18"/>
    <p:sldId id="374" r:id="rId19"/>
    <p:sldId id="354" r:id="rId20"/>
    <p:sldId id="370" r:id="rId21"/>
    <p:sldId id="355" r:id="rId22"/>
    <p:sldId id="372" r:id="rId23"/>
    <p:sldId id="356" r:id="rId24"/>
    <p:sldId id="373" r:id="rId25"/>
    <p:sldId id="357" r:id="rId26"/>
    <p:sldId id="358" r:id="rId27"/>
    <p:sldId id="359" r:id="rId28"/>
    <p:sldId id="360" r:id="rId29"/>
    <p:sldId id="361" r:id="rId30"/>
    <p:sldId id="362" r:id="rId31"/>
    <p:sldId id="363" r:id="rId32"/>
    <p:sldId id="375" r:id="rId33"/>
  </p:sldIdLst>
  <p:sldSz cx="9144000" cy="6858000" type="screen4x3"/>
  <p:notesSz cx="7099300" cy="10234613"/>
  <p:defaultTextStyle>
    <a:defPPr>
      <a:defRPr lang="de-DE"/>
    </a:defPPr>
    <a:lvl1pPr algn="l" rtl="0" eaLnBrk="0" fontAlgn="base" hangingPunct="0">
      <a:spcBef>
        <a:spcPct val="0"/>
      </a:spcBef>
      <a:spcAft>
        <a:spcPct val="0"/>
      </a:spcAft>
      <a:defRPr sz="1600" kern="1200">
        <a:solidFill>
          <a:schemeClr val="tx1"/>
        </a:solidFill>
        <a:latin typeface="Arial" pitchFamily="34" charset="0"/>
        <a:ea typeface="+mn-ea"/>
        <a:cs typeface="+mn-cs"/>
      </a:defRPr>
    </a:lvl1pPr>
    <a:lvl2pPr marL="457200" algn="l" rtl="0" eaLnBrk="0" fontAlgn="base" hangingPunct="0">
      <a:spcBef>
        <a:spcPct val="0"/>
      </a:spcBef>
      <a:spcAft>
        <a:spcPct val="0"/>
      </a:spcAft>
      <a:defRPr sz="1600" kern="1200">
        <a:solidFill>
          <a:schemeClr val="tx1"/>
        </a:solidFill>
        <a:latin typeface="Arial" pitchFamily="34" charset="0"/>
        <a:ea typeface="+mn-ea"/>
        <a:cs typeface="+mn-cs"/>
      </a:defRPr>
    </a:lvl2pPr>
    <a:lvl3pPr marL="914400" algn="l" rtl="0" eaLnBrk="0" fontAlgn="base" hangingPunct="0">
      <a:spcBef>
        <a:spcPct val="0"/>
      </a:spcBef>
      <a:spcAft>
        <a:spcPct val="0"/>
      </a:spcAft>
      <a:defRPr sz="1600" kern="1200">
        <a:solidFill>
          <a:schemeClr val="tx1"/>
        </a:solidFill>
        <a:latin typeface="Arial"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Arial"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Arial" pitchFamily="34" charset="0"/>
        <a:ea typeface="+mn-ea"/>
        <a:cs typeface="+mn-cs"/>
      </a:defRPr>
    </a:lvl5pPr>
    <a:lvl6pPr marL="2286000" algn="l" defTabSz="914400" rtl="0" eaLnBrk="1" latinLnBrk="0" hangingPunct="1">
      <a:defRPr sz="1600" kern="1200">
        <a:solidFill>
          <a:schemeClr val="tx1"/>
        </a:solidFill>
        <a:latin typeface="Arial" pitchFamily="34" charset="0"/>
        <a:ea typeface="+mn-ea"/>
        <a:cs typeface="+mn-cs"/>
      </a:defRPr>
    </a:lvl6pPr>
    <a:lvl7pPr marL="2743200" algn="l" defTabSz="914400" rtl="0" eaLnBrk="1" latinLnBrk="0" hangingPunct="1">
      <a:defRPr sz="1600" kern="1200">
        <a:solidFill>
          <a:schemeClr val="tx1"/>
        </a:solidFill>
        <a:latin typeface="Arial" pitchFamily="34" charset="0"/>
        <a:ea typeface="+mn-ea"/>
        <a:cs typeface="+mn-cs"/>
      </a:defRPr>
    </a:lvl7pPr>
    <a:lvl8pPr marL="3200400" algn="l" defTabSz="914400" rtl="0" eaLnBrk="1" latinLnBrk="0" hangingPunct="1">
      <a:defRPr sz="1600" kern="1200">
        <a:solidFill>
          <a:schemeClr val="tx1"/>
        </a:solidFill>
        <a:latin typeface="Arial" pitchFamily="34" charset="0"/>
        <a:ea typeface="+mn-ea"/>
        <a:cs typeface="+mn-cs"/>
      </a:defRPr>
    </a:lvl8pPr>
    <a:lvl9pPr marL="3657600" algn="l" defTabSz="914400" rtl="0" eaLnBrk="1" latinLnBrk="0" hangingPunct="1">
      <a:defRPr sz="16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067EBB"/>
    <a:srgbClr val="008000"/>
    <a:srgbClr val="339966"/>
    <a:srgbClr val="FF3300"/>
    <a:srgbClr val="FF0000"/>
    <a:srgbClr val="FFCC99"/>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34587" autoAdjust="0"/>
    <p:restoredTop sz="94573" autoAdjust="0"/>
  </p:normalViewPr>
  <p:slideViewPr>
    <p:cSldViewPr>
      <p:cViewPr>
        <p:scale>
          <a:sx n="120" d="100"/>
          <a:sy n="120" d="100"/>
        </p:scale>
        <p:origin x="-576"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476" y="43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a:defRPr sz="1300">
                <a:solidFill>
                  <a:schemeClr val="bg1"/>
                </a:solidFill>
              </a:defRPr>
            </a:lvl1pPr>
          </a:lstStyle>
          <a:p>
            <a:pPr>
              <a:defRPr/>
            </a:pPr>
            <a:endParaRPr lang="de-DE"/>
          </a:p>
        </p:txBody>
      </p:sp>
      <p:sp>
        <p:nvSpPr>
          <p:cNvPr id="56323" name="Rectangle 3"/>
          <p:cNvSpPr>
            <a:spLocks noGrp="1" noChangeArrowheads="1"/>
          </p:cNvSpPr>
          <p:nvPr>
            <p:ph type="dt" sz="quarter" idx="1"/>
          </p:nvPr>
        </p:nvSpPr>
        <p:spPr bwMode="auto">
          <a:xfrm>
            <a:off x="4022725"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defRPr sz="1300">
                <a:solidFill>
                  <a:schemeClr val="bg1"/>
                </a:solidFill>
              </a:defRPr>
            </a:lvl1pPr>
          </a:lstStyle>
          <a:p>
            <a:pPr>
              <a:defRPr/>
            </a:pPr>
            <a:endParaRPr lang="de-DE"/>
          </a:p>
        </p:txBody>
      </p:sp>
      <p:sp>
        <p:nvSpPr>
          <p:cNvPr id="56324" name="Rectangle 4"/>
          <p:cNvSpPr>
            <a:spLocks noGrp="1" noChangeArrowheads="1"/>
          </p:cNvSpPr>
          <p:nvPr>
            <p:ph type="ftr" sz="quarter" idx="2"/>
          </p:nvPr>
        </p:nvSpPr>
        <p:spPr bwMode="auto">
          <a:xfrm>
            <a:off x="0"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a:defRPr sz="1300">
                <a:solidFill>
                  <a:schemeClr val="bg1"/>
                </a:solidFill>
              </a:defRPr>
            </a:lvl1pPr>
          </a:lstStyle>
          <a:p>
            <a:pPr>
              <a:defRPr/>
            </a:pPr>
            <a:endParaRPr lang="de-DE"/>
          </a:p>
        </p:txBody>
      </p:sp>
      <p:sp>
        <p:nvSpPr>
          <p:cNvPr id="56325"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defRPr sz="1300">
                <a:solidFill>
                  <a:schemeClr val="bg1"/>
                </a:solidFill>
              </a:defRPr>
            </a:lvl1pPr>
          </a:lstStyle>
          <a:p>
            <a:pPr>
              <a:defRPr/>
            </a:pPr>
            <a:fld id="{821203FC-DE15-452E-8E0A-D8825B5C8E61}" type="slidenum">
              <a:rPr lang="de-DE"/>
              <a:pPr>
                <a:defRPr/>
              </a:pPr>
              <a:t>‹Nr.›</a:t>
            </a:fld>
            <a:endParaRPr lang="de-DE"/>
          </a:p>
        </p:txBody>
      </p:sp>
    </p:spTree>
    <p:extLst>
      <p:ext uri="{BB962C8B-B14F-4D97-AF65-F5344CB8AC3E}">
        <p14:creationId xmlns:p14="http://schemas.microsoft.com/office/powerpoint/2010/main" val="2382276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a:defRPr sz="1300">
                <a:solidFill>
                  <a:schemeClr val="bg1"/>
                </a:solidFill>
              </a:defRPr>
            </a:lvl1pPr>
          </a:lstStyle>
          <a:p>
            <a:pPr>
              <a:defRPr/>
            </a:pPr>
            <a:endParaRPr lang="de-DE"/>
          </a:p>
        </p:txBody>
      </p:sp>
      <p:sp>
        <p:nvSpPr>
          <p:cNvPr id="59395" name="Rectangle 3"/>
          <p:cNvSpPr>
            <a:spLocks noGrp="1" noChangeArrowheads="1"/>
          </p:cNvSpPr>
          <p:nvPr>
            <p:ph type="dt" idx="1"/>
          </p:nvPr>
        </p:nvSpPr>
        <p:spPr bwMode="auto">
          <a:xfrm>
            <a:off x="4022725"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defRPr sz="1300">
                <a:solidFill>
                  <a:schemeClr val="bg1"/>
                </a:solidFill>
              </a:defRPr>
            </a:lvl1pPr>
          </a:lstStyle>
          <a:p>
            <a:pPr>
              <a:defRPr/>
            </a:pPr>
            <a:endParaRPr lang="de-DE"/>
          </a:p>
        </p:txBody>
      </p:sp>
      <p:sp>
        <p:nvSpPr>
          <p:cNvPr id="38916" name="Rectangle 4"/>
          <p:cNvSpPr>
            <a:spLocks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9397"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de-DE" noProof="0" smtClean="0"/>
              <a:t>Klicken Sie, um die Formate des Vorlagentextes zu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59398" name="Rectangle 6"/>
          <p:cNvSpPr>
            <a:spLocks noGrp="1" noChangeArrowheads="1"/>
          </p:cNvSpPr>
          <p:nvPr>
            <p:ph type="ftr" sz="quarter" idx="4"/>
          </p:nvPr>
        </p:nvSpPr>
        <p:spPr bwMode="auto">
          <a:xfrm>
            <a:off x="0"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a:defRPr sz="1300">
                <a:solidFill>
                  <a:schemeClr val="bg1"/>
                </a:solidFill>
              </a:defRPr>
            </a:lvl1pPr>
          </a:lstStyle>
          <a:p>
            <a:pPr>
              <a:defRPr/>
            </a:pPr>
            <a:endParaRPr lang="de-DE"/>
          </a:p>
        </p:txBody>
      </p:sp>
      <p:sp>
        <p:nvSpPr>
          <p:cNvPr id="59399"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defRPr sz="1300">
                <a:solidFill>
                  <a:schemeClr val="bg1"/>
                </a:solidFill>
              </a:defRPr>
            </a:lvl1pPr>
          </a:lstStyle>
          <a:p>
            <a:pPr>
              <a:defRPr/>
            </a:pPr>
            <a:fld id="{7388D15A-BD3B-485F-A87C-AC27D7F2E821}" type="slidenum">
              <a:rPr lang="de-DE"/>
              <a:pPr>
                <a:defRPr/>
              </a:pPr>
              <a:t>‹Nr.›</a:t>
            </a:fld>
            <a:endParaRPr lang="de-DE"/>
          </a:p>
        </p:txBody>
      </p:sp>
    </p:spTree>
    <p:extLst>
      <p:ext uri="{BB962C8B-B14F-4D97-AF65-F5344CB8AC3E}">
        <p14:creationId xmlns:p14="http://schemas.microsoft.com/office/powerpoint/2010/main" val="14501520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7AE549EA-975D-47AC-A54A-03B6D00A4CEE}" type="slidenum">
              <a:rPr lang="de-DE" altLang="de-DE" sz="1300" smtClean="0">
                <a:solidFill>
                  <a:schemeClr val="bg1"/>
                </a:solidFill>
              </a:rPr>
              <a:pPr/>
              <a:t>2</a:t>
            </a:fld>
            <a:endParaRPr lang="de-DE" altLang="de-DE" sz="1300" smtClean="0">
              <a:solidFill>
                <a:schemeClr val="bg1"/>
              </a:solidFill>
            </a:endParaRPr>
          </a:p>
        </p:txBody>
      </p:sp>
      <p:sp>
        <p:nvSpPr>
          <p:cNvPr id="40963" name="Rectangle 2"/>
          <p:cNvSpPr>
            <a:spLocks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47006B9D-22CF-4D38-8C5E-7D4C44C7F403}" type="slidenum">
              <a:rPr lang="de-DE" altLang="de-DE" sz="1300" smtClean="0">
                <a:solidFill>
                  <a:schemeClr val="bg1"/>
                </a:solidFill>
              </a:rPr>
              <a:pPr/>
              <a:t>3</a:t>
            </a:fld>
            <a:endParaRPr lang="de-DE" altLang="de-DE" sz="1300" smtClean="0">
              <a:solidFill>
                <a:schemeClr val="bg1"/>
              </a:solidFill>
            </a:endParaRPr>
          </a:p>
        </p:txBody>
      </p:sp>
      <p:sp>
        <p:nvSpPr>
          <p:cNvPr id="41987" name="Rectangle 2"/>
          <p:cNvSpPr>
            <a:spLocks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69F511AF-F393-40BE-80BF-449792EE50F4}" type="slidenum">
              <a:rPr lang="de-DE" altLang="de-DE" sz="1300" smtClean="0">
                <a:solidFill>
                  <a:schemeClr val="bg1"/>
                </a:solidFill>
              </a:rPr>
              <a:pPr/>
              <a:t>4</a:t>
            </a:fld>
            <a:endParaRPr lang="de-DE" altLang="de-DE" sz="1300" smtClean="0">
              <a:solidFill>
                <a:schemeClr val="bg1"/>
              </a:solidFill>
            </a:endParaRPr>
          </a:p>
        </p:txBody>
      </p:sp>
      <p:sp>
        <p:nvSpPr>
          <p:cNvPr id="43011" name="Rectangle 2"/>
          <p:cNvSpPr>
            <a:spLocks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899BFC36-4298-411C-8ED3-A2D87782FAB3}" type="slidenum">
              <a:rPr lang="de-DE" altLang="de-DE" sz="1300" smtClean="0">
                <a:solidFill>
                  <a:schemeClr val="bg1"/>
                </a:solidFill>
              </a:rPr>
              <a:pPr/>
              <a:t>5</a:t>
            </a:fld>
            <a:endParaRPr lang="de-DE" altLang="de-DE" sz="1300" smtClean="0">
              <a:solidFill>
                <a:schemeClr val="bg1"/>
              </a:solidFill>
            </a:endParaRPr>
          </a:p>
        </p:txBody>
      </p:sp>
      <p:sp>
        <p:nvSpPr>
          <p:cNvPr id="44035" name="Rectangle 2"/>
          <p:cNvSpPr>
            <a:spLocks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marL="192088" indent="-192088"/>
            <a:r>
              <a:rPr lang="de-DE" altLang="de-DE" sz="1400" smtClean="0"/>
              <a:t>1: Die Frage, wann nicht mehr von einem Einzelgeschehen gesprochen werden kann und von einem Ausbruch gesprochen werden muss, ist in der Praxis nicht einfach zu beantworten. Das IfSG spricht von zwei oder mehr Fällen bei denen ein epidemischer Zusammenhang gegeben ist oder vermutet werden kann. Maßgeblich ist hier der örtliche und zeitliche Zusammenhang.</a:t>
            </a:r>
          </a:p>
          <a:p>
            <a:pPr marL="192088" indent="-192088"/>
            <a:endParaRPr lang="de-DE" altLang="de-DE" sz="1400" smtClean="0"/>
          </a:p>
          <a:p>
            <a:pPr marL="192088" indent="-192088"/>
            <a:r>
              <a:rPr lang="de-DE" altLang="de-DE" sz="1400" smtClean="0"/>
              <a:t>2: Die Ergebnisse von Stuhlproben sind mehr für das Gesundheitsamt und weniger für den Hausarzt nutzbringend. Wenn der Hausarzt von einer Viruserkrankung ausgeht wird ihn der Erreger wenig interessieren, da der Befund an der Therapie nichts ändern würde. Unabhängig davon stellt sich die praktische Frage, wie man die entsprechenden Behältnisse und Transportmedien kommt und welches Labor zu nutzen ist. Hierüber kann z.B. das örtliche Gesundheitsamt Auskunft geben. Es ist hilfreich, wenn die Sicherung von Stuhlproben möglichst frühzeitig erfolgt.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2791FA94-6D15-4F32-8A94-982139297845}" type="slidenum">
              <a:rPr lang="de-DE" altLang="de-DE" sz="1300" smtClean="0">
                <a:solidFill>
                  <a:schemeClr val="bg1"/>
                </a:solidFill>
              </a:rPr>
              <a:pPr/>
              <a:t>6</a:t>
            </a:fld>
            <a:endParaRPr lang="de-DE" altLang="de-DE" sz="1300" smtClean="0">
              <a:solidFill>
                <a:schemeClr val="bg1"/>
              </a:solidFill>
            </a:endParaRPr>
          </a:p>
        </p:txBody>
      </p:sp>
      <p:sp>
        <p:nvSpPr>
          <p:cNvPr id="45059" name="Rectangle 2"/>
          <p:cNvSpPr>
            <a:spLocks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marL="192088" indent="-192088"/>
            <a:r>
              <a:rPr lang="de-DE" altLang="de-DE" sz="1400" smtClean="0"/>
              <a:t>1: Wenn Bewohner auf Grund einer Noro-Infektion krankenhauspflichtig werden ist es vor allem der mit dieser Erkrankung einhergehend hohe Flüssigkeits- und Elektrolytverlust.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CA61BFFE-6F6E-4F40-BE51-55C762F73A40}" type="slidenum">
              <a:rPr lang="de-DE" altLang="de-DE" sz="1300" smtClean="0">
                <a:solidFill>
                  <a:schemeClr val="bg1"/>
                </a:solidFill>
              </a:rPr>
              <a:pPr/>
              <a:t>8</a:t>
            </a:fld>
            <a:endParaRPr lang="de-DE" altLang="de-DE" sz="1300" smtClean="0">
              <a:solidFill>
                <a:schemeClr val="bg1"/>
              </a:solidFill>
            </a:endParaRPr>
          </a:p>
        </p:txBody>
      </p:sp>
      <p:sp>
        <p:nvSpPr>
          <p:cNvPr id="46083" name="Rectangle 2"/>
          <p:cNvSpPr>
            <a:spLocks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marL="192088" indent="-192088"/>
            <a:r>
              <a:rPr lang="de-DE" altLang="de-DE" sz="1400" smtClean="0"/>
              <a:t>1: Hier wird einfach nur ein Überblick der erforderlichen Maßnahmen gegeben, auf welche nachfolgend im Einzelnen eingegangen wird. Die Abbildungen werden nachfolgend symbolhaft verwendet.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4A39AB46-FBC3-48E3-A514-8639837B4723}" type="slidenum">
              <a:rPr lang="de-DE" altLang="de-DE" sz="1300" smtClean="0">
                <a:solidFill>
                  <a:schemeClr val="bg1"/>
                </a:solidFill>
              </a:rPr>
              <a:pPr/>
              <a:t>9</a:t>
            </a:fld>
            <a:endParaRPr lang="de-DE" altLang="de-DE" sz="1300" smtClean="0">
              <a:solidFill>
                <a:schemeClr val="bg1"/>
              </a:solidFill>
            </a:endParaRPr>
          </a:p>
        </p:txBody>
      </p:sp>
      <p:sp>
        <p:nvSpPr>
          <p:cNvPr id="47107" name="Rectangle 1026"/>
          <p:cNvSpPr>
            <a:spLocks noChangeArrowheads="1" noTextEdit="1"/>
          </p:cNvSpPr>
          <p:nvPr>
            <p:ph type="sldImg"/>
          </p:nvPr>
        </p:nvSpPr>
        <p:spPr>
          <a:ln/>
        </p:spPr>
      </p:sp>
      <p:sp>
        <p:nvSpPr>
          <p:cNvPr id="47108" name="Rectangle 1027"/>
          <p:cNvSpPr>
            <a:spLocks noGrp="1" noChangeArrowheads="1"/>
          </p:cNvSpPr>
          <p:nvPr>
            <p:ph type="body" idx="1"/>
          </p:nvPr>
        </p:nvSpPr>
        <p:spPr>
          <a:noFill/>
        </p:spPr>
        <p:txBody>
          <a:bodyPr/>
          <a:lstStyle/>
          <a:p>
            <a:pPr marL="192088" indent="-192088"/>
            <a:r>
              <a:rPr lang="de-DE" altLang="de-DE" sz="1400" smtClean="0"/>
              <a:t>1: „Umgehend“ heißt innerhalb von 24 Std. (auch am Wochenende). Es genügt ein Anruf. Es gibt aber auch ein Formular, welches Sie ausgefüllt an das Gesundheitsamt faxen können. Formular und Faxnummer sollten sie parat haben.</a:t>
            </a:r>
          </a:p>
          <a:p>
            <a:pPr marL="192088" indent="-192088"/>
            <a:endParaRPr lang="de-DE" altLang="de-DE" sz="1400" smtClean="0"/>
          </a:p>
          <a:p>
            <a:pPr marL="192088" indent="-192088"/>
            <a:r>
              <a:rPr lang="de-DE" altLang="de-DE" sz="1400" smtClean="0"/>
              <a:t>2: Das gilt vor allem für Besucher, die meist mehrere Bewohner besuchen, wie z.B. Besuchsdienste von Gemeinden.</a:t>
            </a:r>
          </a:p>
          <a:p>
            <a:pPr marL="192088" indent="-192088"/>
            <a:endParaRPr lang="de-DE" altLang="de-DE" sz="1400" smtClean="0"/>
          </a:p>
          <a:p>
            <a:pPr marL="192088" indent="-192088"/>
            <a:endParaRPr lang="de-DE" altLang="de-DE" sz="14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1BC936FF-6AAA-437E-9084-98BCD0B184A6}" type="slidenum">
              <a:rPr lang="de-DE" altLang="de-DE" sz="1300" smtClean="0">
                <a:solidFill>
                  <a:schemeClr val="bg1"/>
                </a:solidFill>
              </a:rPr>
              <a:pPr/>
              <a:t>11</a:t>
            </a:fld>
            <a:endParaRPr lang="de-DE" altLang="de-DE" sz="1300" smtClean="0">
              <a:solidFill>
                <a:schemeClr val="bg1"/>
              </a:solidFill>
            </a:endParaRPr>
          </a:p>
        </p:txBody>
      </p:sp>
      <p:sp>
        <p:nvSpPr>
          <p:cNvPr id="48131" name="Rectangle 2"/>
          <p:cNvSpPr>
            <a:spLocks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marL="192088" indent="-192088"/>
            <a:r>
              <a:rPr lang="de-DE" altLang="de-DE" sz="1400" smtClean="0"/>
              <a:t>1: Probleme machen hier vor allem mobile demente Bewohner, bei denen Sie das Verlassen des Zimmers nicht verhindern können. In diesem Fall sollte zumindest verhindert werden, dass diese Bewohner Zugang zu Gemeinschaftseinrichtungen und bislang nicht betroffene Bereiche haben.  </a:t>
            </a:r>
          </a:p>
          <a:p>
            <a:pPr marL="192088" indent="-192088"/>
            <a:endParaRPr lang="de-DE" altLang="de-DE" sz="1400" smtClean="0"/>
          </a:p>
          <a:p>
            <a:pPr marL="192088" indent="-192088"/>
            <a:r>
              <a:rPr lang="de-DE" altLang="de-DE" sz="1400" smtClean="0"/>
              <a:t>2: Eine verlässliche desinfizierende Wirkung ist nur bei thermisch arbeitenden Steckbecken gegeben. Wenn diese nicht vorhanden sind müssen die Steckbecken nachfolgend mit Noro-wirksamen Mitteln wischdesinfiziert werden. </a:t>
            </a:r>
          </a:p>
          <a:p>
            <a:pPr marL="192088" indent="-192088"/>
            <a:endParaRPr lang="de-DE" altLang="de-DE" sz="1400" smtClean="0"/>
          </a:p>
          <a:p>
            <a:pPr marL="192088" indent="-192088"/>
            <a:r>
              <a:rPr lang="de-DE" altLang="de-DE" sz="1400" smtClean="0"/>
              <a:t>3: Durch geschickten Personaleinsatz soll versucht werden, betroffene Bereiche von nicht betroffenen zu trennen. Mitarbeiter, die </a:t>
            </a:r>
          </a:p>
          <a:p>
            <a:pPr marL="192088" indent="-192088"/>
            <a:endParaRPr lang="de-DE" altLang="de-DE" sz="1400" smtClean="0"/>
          </a:p>
          <a:p>
            <a:pPr marL="192088" indent="-192088"/>
            <a:r>
              <a:rPr lang="de-DE" altLang="de-DE" sz="1400" smtClean="0"/>
              <a:t>4: Die Alternative zu dieser Vorgehensweise besteht darin, den betreffenden Mitbewohner in einem Einzelzimmer im Sinne einer Quarantäne unterzubringen, was sich aber meist nicht praktizieren lässt. Keinesfalls sollten Sie einen ansteckungsverdächtigen Bewohner in bislang nicht betroffenen Bereichen unterbringen.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96CDB78B-C4EA-41E6-A33A-B0E87E4FF44A}" type="slidenum">
              <a:rPr lang="de-DE" altLang="de-DE" sz="1300" smtClean="0">
                <a:solidFill>
                  <a:schemeClr val="bg1"/>
                </a:solidFill>
              </a:rPr>
              <a:pPr/>
              <a:t>13</a:t>
            </a:fld>
            <a:endParaRPr lang="de-DE" altLang="de-DE" sz="1300" smtClean="0">
              <a:solidFill>
                <a:schemeClr val="bg1"/>
              </a:solidFill>
            </a:endParaRPr>
          </a:p>
        </p:txBody>
      </p:sp>
      <p:sp>
        <p:nvSpPr>
          <p:cNvPr id="49155" name="Rectangle 2"/>
          <p:cNvSpPr>
            <a:spLocks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marL="192088" indent="-192088"/>
            <a:r>
              <a:rPr lang="de-DE" altLang="de-DE" sz="1400" smtClean="0"/>
              <a:t>1: Gemeint ist das Ausbleiben und nicht nur das Nachlassen der Symptome.</a:t>
            </a:r>
          </a:p>
          <a:p>
            <a:pPr marL="192088" indent="-192088"/>
            <a:endParaRPr lang="de-DE" altLang="de-DE" sz="1400" smtClean="0"/>
          </a:p>
          <a:p>
            <a:pPr marL="192088" indent="-192088"/>
            <a:r>
              <a:rPr lang="de-DE" altLang="de-DE" sz="1400" smtClean="0"/>
              <a:t>2: U.U. müssen bestimmte Betriebsabläufe, wie z.B. die Essensausteilung, anders organisiert werden.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C6F30C15-456A-4DDC-974D-EA1F5E2E2C5A}" type="slidenum">
              <a:rPr lang="de-DE" altLang="de-DE" sz="1300" smtClean="0">
                <a:solidFill>
                  <a:schemeClr val="bg1"/>
                </a:solidFill>
              </a:rPr>
              <a:pPr/>
              <a:t>14</a:t>
            </a:fld>
            <a:endParaRPr lang="de-DE" altLang="de-DE" sz="1300" smtClean="0">
              <a:solidFill>
                <a:schemeClr val="bg1"/>
              </a:solidFill>
            </a:endParaRPr>
          </a:p>
        </p:txBody>
      </p:sp>
      <p:sp>
        <p:nvSpPr>
          <p:cNvPr id="50179" name="Rectangle 2"/>
          <p:cNvSpPr>
            <a:spLocks noChangeArrowheads="1" noTextEdit="1"/>
          </p:cNvSpPr>
          <p:nvPr>
            <p:ph type="sldImg"/>
          </p:nvPr>
        </p:nvSpPr>
        <p:spPr>
          <a:xfrm>
            <a:off x="990600" y="762000"/>
            <a:ext cx="5114925" cy="3836988"/>
          </a:xfrm>
          <a:ln/>
        </p:spPr>
      </p:sp>
      <p:sp>
        <p:nvSpPr>
          <p:cNvPr id="50180" name="Rectangle 3"/>
          <p:cNvSpPr>
            <a:spLocks noGrp="1" noChangeArrowheads="1"/>
          </p:cNvSpPr>
          <p:nvPr>
            <p:ph type="body" idx="1"/>
          </p:nvPr>
        </p:nvSpPr>
        <p:spPr>
          <a:noFill/>
        </p:spPr>
        <p:txBody>
          <a:bodyPr/>
          <a:lstStyle/>
          <a:p>
            <a:pPr marL="192088" indent="-192088"/>
            <a:r>
              <a:rPr lang="de-DE" altLang="de-DE" sz="1400" smtClean="0"/>
              <a:t>1: Wenn Mittel als „viruzid“ deklariert ist oder wenn es gemäß Herstellerangaben hinsichtlich der Wirkungsbereiche A und B uneingeschränkt wirksam ist können Sie davon ausgehen, dass eine Noro-Wirksamkeit gegeben ist. Ggf. Anfrage beim Hersteller. Bei Ihrem Vortrag sollten Sie diese Informationen parat haben.</a:t>
            </a:r>
            <a:br>
              <a:rPr lang="de-DE" altLang="de-DE" sz="1400" smtClean="0"/>
            </a:br>
            <a:r>
              <a:rPr lang="de-DE" altLang="de-DE" sz="1400" smtClean="0"/>
              <a:t>Bitte auch den Hinweis geben, dass der Reinigungs- und Desinfektionsplan nur für den routinemäßigen Einsatz gilt und dass sich dieser Fall davon unterscheidet.</a:t>
            </a:r>
          </a:p>
          <a:p>
            <a:pPr marL="192088" indent="-192088"/>
            <a:endParaRPr lang="de-DE" altLang="de-DE" sz="1400" smtClean="0"/>
          </a:p>
          <a:p>
            <a:pPr marL="192088" indent="-192088"/>
            <a:r>
              <a:rPr lang="de-DE" altLang="de-DE" sz="1400" smtClean="0"/>
              <a:t>2: Wenn kontaminierte Kleidung nicht kochbar ist muss sie verworfen oder durch Einlegen desinfiziert werden.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22A60FFB-4048-4194-A567-E93E40C69025}" type="slidenum">
              <a:rPr lang="de-DE" altLang="de-DE" sz="1300" smtClean="0">
                <a:solidFill>
                  <a:schemeClr val="bg1"/>
                </a:solidFill>
              </a:rPr>
              <a:pPr/>
              <a:t>16</a:t>
            </a:fld>
            <a:endParaRPr lang="de-DE" altLang="de-DE" sz="1300" smtClean="0">
              <a:solidFill>
                <a:schemeClr val="bg1"/>
              </a:solidFill>
            </a:endParaRPr>
          </a:p>
        </p:txBody>
      </p:sp>
      <p:sp>
        <p:nvSpPr>
          <p:cNvPr id="51203" name="Rectangle 2"/>
          <p:cNvSpPr>
            <a:spLocks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33AE56C5-211B-4DFE-9EDF-C0448B4F12B9}" type="slidenum">
              <a:rPr lang="de-DE" altLang="de-DE" sz="1300" smtClean="0">
                <a:solidFill>
                  <a:schemeClr val="bg1"/>
                </a:solidFill>
              </a:rPr>
              <a:pPr/>
              <a:t>17</a:t>
            </a:fld>
            <a:endParaRPr lang="de-DE" altLang="de-DE" sz="1300" smtClean="0">
              <a:solidFill>
                <a:schemeClr val="bg1"/>
              </a:solidFill>
            </a:endParaRPr>
          </a:p>
        </p:txBody>
      </p:sp>
      <p:sp>
        <p:nvSpPr>
          <p:cNvPr id="52227" name="Rectangle 1026"/>
          <p:cNvSpPr>
            <a:spLocks noChangeArrowheads="1" noTextEdit="1"/>
          </p:cNvSpPr>
          <p:nvPr>
            <p:ph type="sldImg"/>
          </p:nvPr>
        </p:nvSpPr>
        <p:spPr>
          <a:ln/>
        </p:spPr>
      </p:sp>
      <p:sp>
        <p:nvSpPr>
          <p:cNvPr id="52228" name="Rectangle 1027"/>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A6199C14-ECC9-4A77-B1E4-72125886B74D}" type="slidenum">
              <a:rPr lang="de-DE" altLang="de-DE" sz="1300" smtClean="0">
                <a:solidFill>
                  <a:schemeClr val="bg1"/>
                </a:solidFill>
              </a:rPr>
              <a:pPr/>
              <a:t>19</a:t>
            </a:fld>
            <a:endParaRPr lang="de-DE" altLang="de-DE" sz="1300" smtClean="0">
              <a:solidFill>
                <a:schemeClr val="bg1"/>
              </a:solidFill>
            </a:endParaRPr>
          </a:p>
        </p:txBody>
      </p:sp>
      <p:sp>
        <p:nvSpPr>
          <p:cNvPr id="53251" name="Rectangle 2"/>
          <p:cNvSpPr>
            <a:spLocks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02BEA9C9-D5D9-413A-835C-C62FD7ABD98C}" type="slidenum">
              <a:rPr lang="de-DE" altLang="de-DE" sz="1300" smtClean="0">
                <a:solidFill>
                  <a:schemeClr val="bg1"/>
                </a:solidFill>
              </a:rPr>
              <a:pPr/>
              <a:t>21</a:t>
            </a:fld>
            <a:endParaRPr lang="de-DE" altLang="de-DE" sz="1300" smtClean="0">
              <a:solidFill>
                <a:schemeClr val="bg1"/>
              </a:solidFill>
            </a:endParaRPr>
          </a:p>
        </p:txBody>
      </p:sp>
      <p:sp>
        <p:nvSpPr>
          <p:cNvPr id="54275" name="Rectangle 2"/>
          <p:cNvSpPr>
            <a:spLocks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809BFCDB-AE01-49C5-8033-CEC6A333178B}" type="slidenum">
              <a:rPr lang="de-DE" altLang="de-DE" sz="1300" smtClean="0">
                <a:solidFill>
                  <a:schemeClr val="bg1"/>
                </a:solidFill>
              </a:rPr>
              <a:pPr/>
              <a:t>23</a:t>
            </a:fld>
            <a:endParaRPr lang="de-DE" altLang="de-DE" sz="1300" smtClean="0">
              <a:solidFill>
                <a:schemeClr val="bg1"/>
              </a:solidFill>
            </a:endParaRPr>
          </a:p>
        </p:txBody>
      </p:sp>
      <p:sp>
        <p:nvSpPr>
          <p:cNvPr id="55299" name="Rectangle 2"/>
          <p:cNvSpPr>
            <a:spLocks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B9C58FF4-F192-4730-A404-282F6330C9D0}" type="slidenum">
              <a:rPr lang="de-DE" altLang="de-DE" sz="1300" smtClean="0">
                <a:solidFill>
                  <a:schemeClr val="bg1"/>
                </a:solidFill>
              </a:rPr>
              <a:pPr/>
              <a:t>25</a:t>
            </a:fld>
            <a:endParaRPr lang="de-DE" altLang="de-DE" sz="1300" smtClean="0">
              <a:solidFill>
                <a:schemeClr val="bg1"/>
              </a:solidFill>
            </a:endParaRPr>
          </a:p>
        </p:txBody>
      </p:sp>
      <p:sp>
        <p:nvSpPr>
          <p:cNvPr id="56323" name="Rectangle 2"/>
          <p:cNvSpPr>
            <a:spLocks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D9C5B82C-FD23-43E1-A8A4-6EB9E15428FA}" type="slidenum">
              <a:rPr lang="de-DE" altLang="de-DE" sz="1300" smtClean="0">
                <a:solidFill>
                  <a:schemeClr val="bg1"/>
                </a:solidFill>
              </a:rPr>
              <a:pPr/>
              <a:t>26</a:t>
            </a:fld>
            <a:endParaRPr lang="de-DE" altLang="de-DE" sz="1300" smtClean="0">
              <a:solidFill>
                <a:schemeClr val="bg1"/>
              </a:solidFill>
            </a:endParaRPr>
          </a:p>
        </p:txBody>
      </p:sp>
      <p:sp>
        <p:nvSpPr>
          <p:cNvPr id="57347" name="Rectangle 2"/>
          <p:cNvSpPr>
            <a:spLocks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5B6BA74C-5B55-4ED7-9A37-DCD58DDE44D4}" type="slidenum">
              <a:rPr lang="de-DE" altLang="de-DE" sz="1300" smtClean="0">
                <a:solidFill>
                  <a:schemeClr val="bg1"/>
                </a:solidFill>
              </a:rPr>
              <a:pPr/>
              <a:t>27</a:t>
            </a:fld>
            <a:endParaRPr lang="de-DE" altLang="de-DE" sz="1300" smtClean="0">
              <a:solidFill>
                <a:schemeClr val="bg1"/>
              </a:solidFill>
            </a:endParaRPr>
          </a:p>
        </p:txBody>
      </p:sp>
      <p:sp>
        <p:nvSpPr>
          <p:cNvPr id="58371" name="Rectangle 2"/>
          <p:cNvSpPr>
            <a:spLocks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BB4C39A8-617D-425A-8872-17062CD1EA2E}" type="slidenum">
              <a:rPr lang="de-DE" altLang="de-DE" sz="1300" smtClean="0">
                <a:solidFill>
                  <a:schemeClr val="bg1"/>
                </a:solidFill>
              </a:rPr>
              <a:pPr/>
              <a:t>28</a:t>
            </a:fld>
            <a:endParaRPr lang="de-DE" altLang="de-DE" sz="1300" smtClean="0">
              <a:solidFill>
                <a:schemeClr val="bg1"/>
              </a:solidFill>
            </a:endParaRPr>
          </a:p>
        </p:txBody>
      </p:sp>
      <p:sp>
        <p:nvSpPr>
          <p:cNvPr id="59395" name="Rectangle 2"/>
          <p:cNvSpPr>
            <a:spLocks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65C158EE-53C3-41CB-B23D-7E9828FF5F14}" type="slidenum">
              <a:rPr lang="de-DE" altLang="de-DE" sz="1300" smtClean="0">
                <a:solidFill>
                  <a:schemeClr val="bg1"/>
                </a:solidFill>
              </a:rPr>
              <a:pPr/>
              <a:t>29</a:t>
            </a:fld>
            <a:endParaRPr lang="de-DE" altLang="de-DE" sz="1300" smtClean="0">
              <a:solidFill>
                <a:schemeClr val="bg1"/>
              </a:solidFill>
            </a:endParaRPr>
          </a:p>
        </p:txBody>
      </p:sp>
      <p:sp>
        <p:nvSpPr>
          <p:cNvPr id="60419" name="Rectangle 2"/>
          <p:cNvSpPr>
            <a:spLocks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19F76A7F-B3C7-4747-B0A3-AB0E6C7A636E}" type="slidenum">
              <a:rPr lang="de-DE" altLang="de-DE" sz="1300" smtClean="0">
                <a:solidFill>
                  <a:schemeClr val="bg1"/>
                </a:solidFill>
              </a:rPr>
              <a:pPr/>
              <a:t>30</a:t>
            </a:fld>
            <a:endParaRPr lang="de-DE" altLang="de-DE" sz="1300" smtClean="0">
              <a:solidFill>
                <a:schemeClr val="bg1"/>
              </a:solidFill>
            </a:endParaRPr>
          </a:p>
        </p:txBody>
      </p:sp>
      <p:sp>
        <p:nvSpPr>
          <p:cNvPr id="61443" name="Rectangle 2"/>
          <p:cNvSpPr>
            <a:spLocks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422CB5AC-1DED-4335-8AAD-1ACE36823BE4}" type="slidenum">
              <a:rPr lang="de-DE" altLang="de-DE" sz="1300" smtClean="0">
                <a:solidFill>
                  <a:schemeClr val="bg1"/>
                </a:solidFill>
              </a:rPr>
              <a:pPr/>
              <a:t>31</a:t>
            </a:fld>
            <a:endParaRPr lang="de-DE" altLang="de-DE" sz="1300" smtClean="0">
              <a:solidFill>
                <a:schemeClr val="bg1"/>
              </a:solidFill>
            </a:endParaRPr>
          </a:p>
        </p:txBody>
      </p:sp>
      <p:sp>
        <p:nvSpPr>
          <p:cNvPr id="62467" name="Rectangle 2"/>
          <p:cNvSpPr>
            <a:spLocks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422CB5AC-1DED-4335-8AAD-1ACE36823BE4}" type="slidenum">
              <a:rPr lang="de-DE" altLang="de-DE" sz="1300" smtClean="0">
                <a:solidFill>
                  <a:schemeClr val="bg1"/>
                </a:solidFill>
              </a:rPr>
              <a:pPr/>
              <a:t>32</a:t>
            </a:fld>
            <a:endParaRPr lang="de-DE" altLang="de-DE" sz="1300" smtClean="0">
              <a:solidFill>
                <a:schemeClr val="bg1"/>
              </a:solidFill>
            </a:endParaRPr>
          </a:p>
        </p:txBody>
      </p:sp>
      <p:sp>
        <p:nvSpPr>
          <p:cNvPr id="62467" name="Rectangle 2"/>
          <p:cNvSpPr>
            <a:spLocks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marL="192088" indent="-192088"/>
            <a:endParaRPr lang="de-DE" altLang="de-DE" sz="140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bg>
      <p:bgRef idx="1002">
        <a:schemeClr val="bg1"/>
      </p:bgRef>
    </p:bg>
    <p:spTree>
      <p:nvGrpSpPr>
        <p:cNvPr id="1" name=""/>
        <p:cNvGrpSpPr/>
        <p:nvPr/>
      </p:nvGrpSpPr>
      <p:grpSpPr>
        <a:xfrm>
          <a:off x="0" y="0"/>
          <a:ext cx="0" cy="0"/>
          <a:chOff x="0" y="0"/>
          <a:chExt cx="0" cy="0"/>
        </a:xfrm>
      </p:grpSpPr>
      <p:sp>
        <p:nvSpPr>
          <p:cNvPr id="10" name="Rechteck 9"/>
          <p:cNvSpPr/>
          <p:nvPr userDrawn="1"/>
        </p:nvSpPr>
        <p:spPr bwMode="auto">
          <a:xfrm>
            <a:off x="0" y="330396"/>
            <a:ext cx="9144000" cy="506316"/>
          </a:xfrm>
          <a:prstGeom prst="rect">
            <a:avLst/>
          </a:prstGeom>
          <a:solidFill>
            <a:srgbClr val="0070C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smtClean="0">
              <a:ln>
                <a:noFill/>
              </a:ln>
              <a:solidFill>
                <a:schemeClr val="tx1"/>
              </a:solidFill>
              <a:effectLst/>
              <a:latin typeface="Arial" charset="0"/>
            </a:endParaRPr>
          </a:p>
        </p:txBody>
      </p:sp>
      <p:pic>
        <p:nvPicPr>
          <p:cNvPr id="11" name="Grafik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310" y="0"/>
            <a:ext cx="1160330" cy="1124744"/>
          </a:xfrm>
          <a:prstGeom prst="rect">
            <a:avLst/>
          </a:prstGeom>
          <a:effectLst>
            <a:outerShdw blurRad="50800" dist="38100" dir="2700000" algn="tl" rotWithShape="0">
              <a:prstClr val="black">
                <a:alpha val="40000"/>
              </a:prstClr>
            </a:outerShdw>
          </a:effectLst>
        </p:spPr>
      </p:pic>
      <p:pic>
        <p:nvPicPr>
          <p:cNvPr id="12" name="Grafik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80112" y="330396"/>
            <a:ext cx="3368288" cy="506316"/>
          </a:xfrm>
          <a:prstGeom prst="rect">
            <a:avLst/>
          </a:prstGeom>
          <a:effectLst/>
        </p:spPr>
      </p:pic>
      <p:sp>
        <p:nvSpPr>
          <p:cNvPr id="13" name="Textfeld 12"/>
          <p:cNvSpPr txBox="1"/>
          <p:nvPr userDrawn="1"/>
        </p:nvSpPr>
        <p:spPr>
          <a:xfrm>
            <a:off x="1475656" y="1556792"/>
            <a:ext cx="6175088" cy="1938992"/>
          </a:xfrm>
          <a:prstGeom prst="rect">
            <a:avLst/>
          </a:prstGeom>
          <a:noFill/>
        </p:spPr>
        <p:txBody>
          <a:bodyPr wrap="none" rtlCol="0">
            <a:spAutoFit/>
          </a:bodyPr>
          <a:lstStyle/>
          <a:p>
            <a:pPr algn="ctr"/>
            <a:r>
              <a:rPr lang="de-DE" sz="6000" smtClean="0">
                <a:effectLst>
                  <a:outerShdw blurRad="38100" dist="38100" dir="2700000" algn="tl">
                    <a:srgbClr val="000000">
                      <a:alpha val="43137"/>
                    </a:srgbClr>
                  </a:outerShdw>
                </a:effectLst>
              </a:rPr>
              <a:t>Hygiene </a:t>
            </a:r>
            <a:r>
              <a:rPr lang="de-DE" sz="6000" baseline="0" smtClean="0">
                <a:effectLst>
                  <a:outerShdw blurRad="38100" dist="38100" dir="2700000" algn="tl">
                    <a:srgbClr val="000000">
                      <a:alpha val="43137"/>
                    </a:srgbClr>
                  </a:outerShdw>
                </a:effectLst>
              </a:rPr>
              <a:t>bei</a:t>
            </a:r>
            <a:br>
              <a:rPr lang="de-DE" sz="6000" baseline="0" smtClean="0">
                <a:effectLst>
                  <a:outerShdw blurRad="38100" dist="38100" dir="2700000" algn="tl">
                    <a:srgbClr val="000000">
                      <a:alpha val="43137"/>
                    </a:srgbClr>
                  </a:outerShdw>
                </a:effectLst>
              </a:rPr>
            </a:br>
            <a:r>
              <a:rPr lang="de-DE" sz="6000" baseline="0" smtClean="0">
                <a:effectLst>
                  <a:outerShdw blurRad="38100" dist="38100" dir="2700000" algn="tl">
                    <a:srgbClr val="000000">
                      <a:alpha val="43137"/>
                    </a:srgbClr>
                  </a:outerShdw>
                </a:effectLst>
              </a:rPr>
              <a:t>Gastroenteritiden</a:t>
            </a:r>
            <a:endParaRPr lang="de-DE" sz="600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4529379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Rechteck"/>
          <p:cNvSpPr>
            <a:spLocks noChangeArrowheads="1"/>
          </p:cNvSpPr>
          <p:nvPr userDrawn="1"/>
        </p:nvSpPr>
        <p:spPr bwMode="auto">
          <a:xfrm>
            <a:off x="-239713" y="-193675"/>
            <a:ext cx="9610726" cy="1174750"/>
          </a:xfrm>
          <a:prstGeom prst="rect">
            <a:avLst/>
          </a:prstGeom>
          <a:solidFill>
            <a:srgbClr val="A7A7A7">
              <a:alpha val="81960"/>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defRPr/>
            </a:pPr>
            <a:endParaRPr lang="de-DE" altLang="de-DE" smtClean="0"/>
          </a:p>
        </p:txBody>
      </p:sp>
      <p:sp>
        <p:nvSpPr>
          <p:cNvPr id="3" name="Rechteck"/>
          <p:cNvSpPr/>
          <p:nvPr userDrawn="1"/>
        </p:nvSpPr>
        <p:spPr>
          <a:xfrm>
            <a:off x="-247650" y="981075"/>
            <a:ext cx="9610725" cy="368300"/>
          </a:xfrm>
          <a:prstGeom prst="rect">
            <a:avLst/>
          </a:prstGeom>
          <a:solidFill>
            <a:schemeClr val="bg2">
              <a:lumMod val="20000"/>
              <a:lumOff val="80000"/>
              <a:alpha val="82000"/>
            </a:schemeClr>
          </a:solidFill>
          <a:ln w="12700">
            <a:miter lim="400000"/>
          </a:ln>
        </p:spPr>
        <p:txBody>
          <a:bodyPr lIns="45719" rIns="45719"/>
          <a:lstStyle/>
          <a:p>
            <a:pPr fontAlgn="auto">
              <a:spcBef>
                <a:spcPts val="0"/>
              </a:spcBef>
              <a:spcAft>
                <a:spcPts val="0"/>
              </a:spcAft>
              <a:defRPr/>
            </a:pPr>
            <a:endParaRPr kern="0">
              <a:latin typeface="+mj-lt"/>
              <a:ea typeface="+mj-ea"/>
              <a:cs typeface="+mj-cs"/>
              <a:sym typeface="Times New Roman"/>
            </a:endParaRPr>
          </a:p>
        </p:txBody>
      </p:sp>
      <p:sp>
        <p:nvSpPr>
          <p:cNvPr id="5" name="Rechteck 4"/>
          <p:cNvSpPr/>
          <p:nvPr userDrawn="1"/>
        </p:nvSpPr>
        <p:spPr>
          <a:xfrm>
            <a:off x="1187624" y="163447"/>
            <a:ext cx="2710999" cy="646331"/>
          </a:xfrm>
          <a:prstGeom prst="rect">
            <a:avLst/>
          </a:prstGeom>
          <a:noFill/>
        </p:spPr>
        <p:txBody>
          <a:bodyPr wrap="none">
            <a:spAutoFit/>
          </a:bodyPr>
          <a:lstStyle/>
          <a:p>
            <a:pPr algn="ctr" fontAlgn="auto">
              <a:spcBef>
                <a:spcPts val="0"/>
              </a:spcBef>
              <a:spcAft>
                <a:spcPts val="0"/>
              </a:spcAft>
              <a:defRPr/>
            </a:pPr>
            <a:r>
              <a:rPr lang="de-DE" sz="1800" b="1" kern="0" cap="all" dirty="0">
                <a:ln w="9000" cmpd="sng">
                  <a:solidFill>
                    <a:schemeClr val="accent4">
                      <a:shade val="50000"/>
                      <a:satMod val="120000"/>
                    </a:schemeClr>
                  </a:solidFill>
                  <a:prstDash val="solid"/>
                </a:ln>
                <a:solidFill>
                  <a:srgbClr val="067EBB"/>
                </a:solidFill>
                <a:ea typeface="+mj-ea"/>
                <a:cs typeface="Arial" pitchFamily="34" charset="0"/>
                <a:sym typeface="Times New Roman"/>
              </a:rPr>
              <a:t>Hygiene bei</a:t>
            </a:r>
          </a:p>
          <a:p>
            <a:pPr algn="ctr" fontAlgn="auto">
              <a:spcBef>
                <a:spcPts val="0"/>
              </a:spcBef>
              <a:spcAft>
                <a:spcPts val="0"/>
              </a:spcAft>
              <a:defRPr/>
            </a:pPr>
            <a:r>
              <a:rPr lang="de-DE" sz="1800" b="1" kern="0" cap="all" dirty="0">
                <a:ln w="9000" cmpd="sng">
                  <a:solidFill>
                    <a:schemeClr val="accent4">
                      <a:shade val="50000"/>
                      <a:satMod val="120000"/>
                    </a:schemeClr>
                  </a:solidFill>
                  <a:prstDash val="solid"/>
                </a:ln>
                <a:solidFill>
                  <a:srgbClr val="067EBB"/>
                </a:solidFill>
                <a:ea typeface="+mj-ea"/>
                <a:cs typeface="Arial" pitchFamily="34" charset="0"/>
                <a:sym typeface="Times New Roman"/>
              </a:rPr>
              <a:t>Gastroenteritiden</a:t>
            </a:r>
          </a:p>
        </p:txBody>
      </p:sp>
      <p:cxnSp>
        <p:nvCxnSpPr>
          <p:cNvPr id="6" name="Gerade Verbindung 5"/>
          <p:cNvCxnSpPr/>
          <p:nvPr userDrawn="1"/>
        </p:nvCxnSpPr>
        <p:spPr>
          <a:xfrm>
            <a:off x="3998912" y="79813"/>
            <a:ext cx="0" cy="737619"/>
          </a:xfrm>
          <a:prstGeom prst="line">
            <a:avLst/>
          </a:prstGeom>
          <a:noFill/>
          <a:ln w="25400" cap="flat">
            <a:solidFill>
              <a:schemeClr val="tx1"/>
            </a:solidFill>
            <a:prstDash val="solid"/>
            <a:round/>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
        <p:nvSpPr>
          <p:cNvPr id="7" name="Rechteck"/>
          <p:cNvSpPr>
            <a:spLocks noChangeArrowheads="1"/>
          </p:cNvSpPr>
          <p:nvPr userDrawn="1"/>
        </p:nvSpPr>
        <p:spPr bwMode="auto">
          <a:xfrm>
            <a:off x="-165100" y="6381750"/>
            <a:ext cx="9610725" cy="785813"/>
          </a:xfrm>
          <a:prstGeom prst="rect">
            <a:avLst/>
          </a:prstGeom>
          <a:solidFill>
            <a:srgbClr val="A7A7A7">
              <a:alpha val="81960"/>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defRPr/>
            </a:pPr>
            <a:endParaRPr lang="de-DE" altLang="de-DE" smtClean="0"/>
          </a:p>
        </p:txBody>
      </p:sp>
      <p:sp>
        <p:nvSpPr>
          <p:cNvPr id="8" name="Rechteck 7"/>
          <p:cNvSpPr/>
          <p:nvPr userDrawn="1"/>
        </p:nvSpPr>
        <p:spPr>
          <a:xfrm>
            <a:off x="7740650" y="6505575"/>
            <a:ext cx="1368425" cy="307975"/>
          </a:xfrm>
          <a:prstGeom prst="rect">
            <a:avLst/>
          </a:prstGeom>
        </p:spPr>
        <p:txBody>
          <a:bodyPr>
            <a:spAutoFit/>
          </a:bodyPr>
          <a:lstStyle>
            <a:defPPr>
              <a:defRPr lang="de-DE"/>
            </a:defPPr>
            <a:lvl1pPr algn="l" rtl="0" fontAlgn="base">
              <a:spcBef>
                <a:spcPct val="0"/>
              </a:spcBef>
              <a:spcAft>
                <a:spcPct val="0"/>
              </a:spcAft>
              <a:defRPr sz="1600" kern="1200">
                <a:solidFill>
                  <a:srgbClr val="000000"/>
                </a:solidFill>
                <a:latin typeface="Times New Roman" pitchFamily="18" charset="0"/>
                <a:ea typeface="Helvetica" pitchFamily="34" charset="0"/>
                <a:cs typeface="Helvetica" pitchFamily="34" charset="0"/>
                <a:sym typeface="Times New Roman" pitchFamily="18" charset="0"/>
              </a:defRPr>
            </a:lvl1pPr>
            <a:lvl2pPr marL="457200" algn="l" rtl="0" fontAlgn="base">
              <a:spcBef>
                <a:spcPct val="0"/>
              </a:spcBef>
              <a:spcAft>
                <a:spcPct val="0"/>
              </a:spcAft>
              <a:defRPr sz="1600" kern="1200">
                <a:solidFill>
                  <a:srgbClr val="000000"/>
                </a:solidFill>
                <a:latin typeface="Times New Roman" pitchFamily="18" charset="0"/>
                <a:ea typeface="Helvetica" pitchFamily="34" charset="0"/>
                <a:cs typeface="Helvetica" pitchFamily="34" charset="0"/>
                <a:sym typeface="Times New Roman" pitchFamily="18" charset="0"/>
              </a:defRPr>
            </a:lvl2pPr>
            <a:lvl3pPr marL="914400" algn="l" rtl="0" fontAlgn="base">
              <a:spcBef>
                <a:spcPct val="0"/>
              </a:spcBef>
              <a:spcAft>
                <a:spcPct val="0"/>
              </a:spcAft>
              <a:defRPr sz="1600" kern="1200">
                <a:solidFill>
                  <a:srgbClr val="000000"/>
                </a:solidFill>
                <a:latin typeface="Times New Roman" pitchFamily="18" charset="0"/>
                <a:ea typeface="Helvetica" pitchFamily="34" charset="0"/>
                <a:cs typeface="Helvetica" pitchFamily="34" charset="0"/>
                <a:sym typeface="Times New Roman" pitchFamily="18" charset="0"/>
              </a:defRPr>
            </a:lvl3pPr>
            <a:lvl4pPr marL="1371600" algn="l" rtl="0" fontAlgn="base">
              <a:spcBef>
                <a:spcPct val="0"/>
              </a:spcBef>
              <a:spcAft>
                <a:spcPct val="0"/>
              </a:spcAft>
              <a:defRPr sz="1600" kern="1200">
                <a:solidFill>
                  <a:srgbClr val="000000"/>
                </a:solidFill>
                <a:latin typeface="Times New Roman" pitchFamily="18" charset="0"/>
                <a:ea typeface="Helvetica" pitchFamily="34" charset="0"/>
                <a:cs typeface="Helvetica" pitchFamily="34" charset="0"/>
                <a:sym typeface="Times New Roman" pitchFamily="18" charset="0"/>
              </a:defRPr>
            </a:lvl4pPr>
            <a:lvl5pPr marL="1828800" algn="l" rtl="0" fontAlgn="base">
              <a:spcBef>
                <a:spcPct val="0"/>
              </a:spcBef>
              <a:spcAft>
                <a:spcPct val="0"/>
              </a:spcAft>
              <a:defRPr sz="1600" kern="1200">
                <a:solidFill>
                  <a:srgbClr val="000000"/>
                </a:solidFill>
                <a:latin typeface="Times New Roman" pitchFamily="18" charset="0"/>
                <a:ea typeface="Helvetica" pitchFamily="34" charset="0"/>
                <a:cs typeface="Helvetica" pitchFamily="34" charset="0"/>
                <a:sym typeface="Times New Roman" pitchFamily="18" charset="0"/>
              </a:defRPr>
            </a:lvl5pPr>
            <a:lvl6pPr marL="2286000" algn="l" defTabSz="914400" rtl="0" eaLnBrk="1" latinLnBrk="0" hangingPunct="1">
              <a:defRPr sz="1600" kern="1200">
                <a:solidFill>
                  <a:srgbClr val="000000"/>
                </a:solidFill>
                <a:latin typeface="Times New Roman" pitchFamily="18" charset="0"/>
                <a:ea typeface="Helvetica" pitchFamily="34" charset="0"/>
                <a:cs typeface="Helvetica" pitchFamily="34" charset="0"/>
                <a:sym typeface="Times New Roman" pitchFamily="18" charset="0"/>
              </a:defRPr>
            </a:lvl6pPr>
            <a:lvl7pPr marL="2743200" algn="l" defTabSz="914400" rtl="0" eaLnBrk="1" latinLnBrk="0" hangingPunct="1">
              <a:defRPr sz="1600" kern="1200">
                <a:solidFill>
                  <a:srgbClr val="000000"/>
                </a:solidFill>
                <a:latin typeface="Times New Roman" pitchFamily="18" charset="0"/>
                <a:ea typeface="Helvetica" pitchFamily="34" charset="0"/>
                <a:cs typeface="Helvetica" pitchFamily="34" charset="0"/>
                <a:sym typeface="Times New Roman" pitchFamily="18" charset="0"/>
              </a:defRPr>
            </a:lvl7pPr>
            <a:lvl8pPr marL="3200400" algn="l" defTabSz="914400" rtl="0" eaLnBrk="1" latinLnBrk="0" hangingPunct="1">
              <a:defRPr sz="1600" kern="1200">
                <a:solidFill>
                  <a:srgbClr val="000000"/>
                </a:solidFill>
                <a:latin typeface="Times New Roman" pitchFamily="18" charset="0"/>
                <a:ea typeface="Helvetica" pitchFamily="34" charset="0"/>
                <a:cs typeface="Helvetica" pitchFamily="34" charset="0"/>
                <a:sym typeface="Times New Roman" pitchFamily="18" charset="0"/>
              </a:defRPr>
            </a:lvl8pPr>
            <a:lvl9pPr marL="3657600" algn="l" defTabSz="914400" rtl="0" eaLnBrk="1" latinLnBrk="0" hangingPunct="1">
              <a:defRPr sz="1600" kern="1200">
                <a:solidFill>
                  <a:srgbClr val="000000"/>
                </a:solidFill>
                <a:latin typeface="Times New Roman" pitchFamily="18" charset="0"/>
                <a:ea typeface="Helvetica" pitchFamily="34" charset="0"/>
                <a:cs typeface="Helvetica" pitchFamily="34" charset="0"/>
                <a:sym typeface="Times New Roman" pitchFamily="18" charset="0"/>
              </a:defRPr>
            </a:lvl9pPr>
          </a:lstStyle>
          <a:p>
            <a:pPr>
              <a:defRPr/>
            </a:pPr>
            <a:r>
              <a:rPr lang="de-DE" sz="1400" dirty="0">
                <a:solidFill>
                  <a:schemeClr val="tx1"/>
                </a:solidFill>
                <a:latin typeface="Arial" pitchFamily="34" charset="0"/>
                <a:cs typeface="Arial" pitchFamily="34" charset="0"/>
              </a:rPr>
              <a:t>Seite </a:t>
            </a:r>
            <a:fld id="{74EF504E-32D5-4A0B-B7F7-9F977CDF1933}" type="slidenum">
              <a:rPr lang="de-DE" sz="1400">
                <a:solidFill>
                  <a:schemeClr val="tx1"/>
                </a:solidFill>
                <a:latin typeface="Arial" pitchFamily="34" charset="0"/>
                <a:cs typeface="Arial" pitchFamily="34" charset="0"/>
              </a:rPr>
              <a:pPr>
                <a:defRPr/>
              </a:pPr>
              <a:t>‹Nr.›</a:t>
            </a:fld>
            <a:r>
              <a:rPr lang="de-DE" sz="1400" dirty="0">
                <a:solidFill>
                  <a:schemeClr val="tx1"/>
                </a:solidFill>
                <a:latin typeface="Arial" pitchFamily="34" charset="0"/>
                <a:cs typeface="Arial" pitchFamily="34" charset="0"/>
              </a:rPr>
              <a:t> </a:t>
            </a:r>
            <a:r>
              <a:rPr lang="de-DE" sz="1400">
                <a:solidFill>
                  <a:schemeClr val="tx1"/>
                </a:solidFill>
                <a:latin typeface="Arial" pitchFamily="34" charset="0"/>
                <a:cs typeface="Arial" pitchFamily="34" charset="0"/>
              </a:rPr>
              <a:t>/ </a:t>
            </a:r>
            <a:r>
              <a:rPr lang="de-DE" sz="1400" smtClean="0">
                <a:solidFill>
                  <a:schemeClr val="tx1"/>
                </a:solidFill>
                <a:latin typeface="Arial" pitchFamily="34" charset="0"/>
                <a:cs typeface="Arial" pitchFamily="34" charset="0"/>
              </a:rPr>
              <a:t>32</a:t>
            </a:r>
            <a:endParaRPr lang="de-DE" sz="1400" dirty="0">
              <a:solidFill>
                <a:schemeClr val="tx1"/>
              </a:solidFill>
              <a:latin typeface="Arial" pitchFamily="34" charset="0"/>
              <a:cs typeface="Arial" pitchFamily="34" charset="0"/>
            </a:endParaRPr>
          </a:p>
        </p:txBody>
      </p:sp>
      <p:sp>
        <p:nvSpPr>
          <p:cNvPr id="9" name="Datumsplatzhalter 3"/>
          <p:cNvSpPr>
            <a:spLocks noGrp="1"/>
          </p:cNvSpPr>
          <p:nvPr>
            <p:ph type="dt" sz="half" idx="10"/>
          </p:nvPr>
        </p:nvSpPr>
        <p:spPr/>
        <p:txBody>
          <a:bodyPr/>
          <a:lstStyle>
            <a:lvl1pPr>
              <a:defRPr/>
            </a:lvl1pPr>
          </a:lstStyle>
          <a:p>
            <a:pPr>
              <a:defRPr/>
            </a:pPr>
            <a:endParaRPr lang="de-DE"/>
          </a:p>
        </p:txBody>
      </p:sp>
      <p:sp>
        <p:nvSpPr>
          <p:cNvPr id="10" name="Fußzeilenplatzhalter 4"/>
          <p:cNvSpPr>
            <a:spLocks noGrp="1"/>
          </p:cNvSpPr>
          <p:nvPr>
            <p:ph type="ftr" sz="quarter" idx="11"/>
          </p:nvPr>
        </p:nvSpPr>
        <p:spPr/>
        <p:txBody>
          <a:bodyPr/>
          <a:lstStyle>
            <a:lvl1pPr>
              <a:defRPr/>
            </a:lvl1pPr>
          </a:lstStyle>
          <a:p>
            <a:pPr>
              <a:defRPr/>
            </a:pPr>
            <a:endParaRPr lang="de-DE"/>
          </a:p>
        </p:txBody>
      </p:sp>
      <p:sp>
        <p:nvSpPr>
          <p:cNvPr id="11" name="Foliennummernplatzhalter 5"/>
          <p:cNvSpPr>
            <a:spLocks noGrp="1"/>
          </p:cNvSpPr>
          <p:nvPr>
            <p:ph type="sldNum" sz="quarter" idx="12"/>
          </p:nvPr>
        </p:nvSpPr>
        <p:spPr/>
        <p:txBody>
          <a:bodyPr/>
          <a:lstStyle>
            <a:lvl1pPr>
              <a:defRPr/>
            </a:lvl1pPr>
          </a:lstStyle>
          <a:p>
            <a:pPr>
              <a:defRPr/>
            </a:pPr>
            <a:fld id="{C1D737C3-31EE-4881-A712-619BD4C2B049}" type="slidenum">
              <a:rPr lang="de-DE"/>
              <a:pPr>
                <a:defRPr/>
              </a:pPr>
              <a:t>‹Nr.›</a:t>
            </a:fld>
            <a:endParaRPr lang="de-DE"/>
          </a:p>
        </p:txBody>
      </p:sp>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9872" y="44624"/>
            <a:ext cx="893986" cy="866546"/>
          </a:xfrm>
          <a:prstGeom prst="rect">
            <a:avLst/>
          </a:prstGeom>
        </p:spPr>
      </p:pic>
    </p:spTree>
    <p:extLst>
      <p:ext uri="{BB962C8B-B14F-4D97-AF65-F5344CB8AC3E}">
        <p14:creationId xmlns:p14="http://schemas.microsoft.com/office/powerpoint/2010/main" val="381690391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AE169BB5-FF00-41EE-A73D-F340344FB300}" type="slidenum">
              <a:rPr lang="de-DE"/>
              <a:pPr>
                <a:defRPr/>
              </a:pPr>
              <a:t>‹Nr.›</a:t>
            </a:fld>
            <a:endParaRPr lang="de-DE"/>
          </a:p>
        </p:txBody>
      </p:sp>
    </p:spTree>
    <p:extLst>
      <p:ext uri="{BB962C8B-B14F-4D97-AF65-F5344CB8AC3E}">
        <p14:creationId xmlns:p14="http://schemas.microsoft.com/office/powerpoint/2010/main" val="417734562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673E45B3-2FAB-45DA-AF2D-0B3AF1F2B2AB}" type="slidenum">
              <a:rPr lang="de-DE"/>
              <a:pPr>
                <a:defRPr/>
              </a:pPr>
              <a:t>‹Nr.›</a:t>
            </a:fld>
            <a:endParaRPr lang="de-DE"/>
          </a:p>
        </p:txBody>
      </p:sp>
    </p:spTree>
    <p:extLst>
      <p:ext uri="{BB962C8B-B14F-4D97-AF65-F5344CB8AC3E}">
        <p14:creationId xmlns:p14="http://schemas.microsoft.com/office/powerpoint/2010/main" val="4161498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D4E8FC72-F622-41DE-A528-908C4229B238}" type="slidenum">
              <a:rPr lang="de-DE"/>
              <a:pPr>
                <a:defRPr/>
              </a:pPr>
              <a:t>‹Nr.›</a:t>
            </a:fld>
            <a:endParaRPr lang="de-DE"/>
          </a:p>
        </p:txBody>
      </p:sp>
    </p:spTree>
    <p:extLst>
      <p:ext uri="{BB962C8B-B14F-4D97-AF65-F5344CB8AC3E}">
        <p14:creationId xmlns:p14="http://schemas.microsoft.com/office/powerpoint/2010/main" val="401551071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F4904D35-C080-4273-8F79-3E3BFCF4B026}" type="slidenum">
              <a:rPr lang="de-DE"/>
              <a:pPr>
                <a:defRPr/>
              </a:pPr>
              <a:t>‹Nr.›</a:t>
            </a:fld>
            <a:endParaRPr lang="de-DE"/>
          </a:p>
        </p:txBody>
      </p:sp>
    </p:spTree>
    <p:extLst>
      <p:ext uri="{BB962C8B-B14F-4D97-AF65-F5344CB8AC3E}">
        <p14:creationId xmlns:p14="http://schemas.microsoft.com/office/powerpoint/2010/main" val="191183958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802EE4DE-FFC9-4B05-A9C0-1FB7446CDE74}" type="slidenum">
              <a:rPr lang="de-DE"/>
              <a:pPr>
                <a:defRPr/>
              </a:pPr>
              <a:t>‹Nr.›</a:t>
            </a:fld>
            <a:endParaRPr lang="de-DE"/>
          </a:p>
        </p:txBody>
      </p:sp>
    </p:spTree>
    <p:extLst>
      <p:ext uri="{BB962C8B-B14F-4D97-AF65-F5344CB8AC3E}">
        <p14:creationId xmlns:p14="http://schemas.microsoft.com/office/powerpoint/2010/main" val="408596053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364D1CB9-2908-46A9-8A43-E964F4CF2CAB}" type="slidenum">
              <a:rPr lang="de-DE"/>
              <a:pPr>
                <a:defRPr/>
              </a:pPr>
              <a:t>‹Nr.›</a:t>
            </a:fld>
            <a:endParaRPr lang="de-DE"/>
          </a:p>
        </p:txBody>
      </p:sp>
    </p:spTree>
    <p:extLst>
      <p:ext uri="{BB962C8B-B14F-4D97-AF65-F5344CB8AC3E}">
        <p14:creationId xmlns:p14="http://schemas.microsoft.com/office/powerpoint/2010/main" val="204443807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7DCBE0E8-C506-44B9-A00E-8F7EFFBAA4E2}" type="slidenum">
              <a:rPr lang="de-DE"/>
              <a:pPr>
                <a:defRPr/>
              </a:pPr>
              <a:t>‹Nr.›</a:t>
            </a:fld>
            <a:endParaRPr lang="de-DE"/>
          </a:p>
        </p:txBody>
      </p:sp>
    </p:spTree>
    <p:extLst>
      <p:ext uri="{BB962C8B-B14F-4D97-AF65-F5344CB8AC3E}">
        <p14:creationId xmlns:p14="http://schemas.microsoft.com/office/powerpoint/2010/main" val="322562186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2FADB8D6-B572-437D-B3F3-3ABEF4997041}" type="slidenum">
              <a:rPr lang="de-DE"/>
              <a:pPr>
                <a:defRPr/>
              </a:pPr>
              <a:t>‹Nr.›</a:t>
            </a:fld>
            <a:endParaRPr lang="de-DE"/>
          </a:p>
        </p:txBody>
      </p:sp>
    </p:spTree>
    <p:extLst>
      <p:ext uri="{BB962C8B-B14F-4D97-AF65-F5344CB8AC3E}">
        <p14:creationId xmlns:p14="http://schemas.microsoft.com/office/powerpoint/2010/main" val="226646998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609600"/>
            <a:ext cx="1943100" cy="54864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685800" y="609600"/>
            <a:ext cx="5676900" cy="54864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73E71A39-FEF4-4819-9B28-5C6520A38FC7}" type="slidenum">
              <a:rPr lang="de-DE"/>
              <a:pPr>
                <a:defRPr/>
              </a:pPr>
              <a:t>‹Nr.›</a:t>
            </a:fld>
            <a:endParaRPr lang="de-DE"/>
          </a:p>
        </p:txBody>
      </p:sp>
    </p:spTree>
    <p:extLst>
      <p:ext uri="{BB962C8B-B14F-4D97-AF65-F5344CB8AC3E}">
        <p14:creationId xmlns:p14="http://schemas.microsoft.com/office/powerpoint/2010/main" val="333490937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DDDDD">
            <a:alpha val="58823"/>
          </a:srgb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ctr" anchorCtr="0" compatLnSpc="1">
            <a:prstTxWarp prst="textNoShape">
              <a:avLst/>
            </a:prstTxWarp>
          </a:bodyPr>
          <a:lstStyle/>
          <a:p>
            <a:pPr lvl="0"/>
            <a:r>
              <a:rPr lang="de-DE" altLang="de-DE" smtClean="0"/>
              <a:t>Klicken Sie, um das Format des Titel-Masters zu bearbeiten.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t" anchorCtr="0" compatLnSpc="1">
            <a:prstTxWarp prst="textNoShape">
              <a:avLst/>
            </a:prstTxWarp>
          </a:bodyPr>
          <a:lstStyle/>
          <a:p>
            <a:pPr lvl="0"/>
            <a:r>
              <a:rPr lang="de-DE" altLang="de-DE" smtClean="0"/>
              <a:t>Klicken Sie, um die Textformatierung des Masters zu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t" anchorCtr="0" compatLnSpc="1">
            <a:prstTxWarp prst="textNoShape">
              <a:avLst/>
            </a:prstTxWarp>
          </a:bodyPr>
          <a:lstStyle>
            <a:lvl1pPr>
              <a:defRPr sz="1400">
                <a:latin typeface="+mn-lt"/>
              </a:defRPr>
            </a:lvl1pPr>
          </a:lstStyle>
          <a:p>
            <a:pPr>
              <a:defRPr/>
            </a:pPr>
            <a:endParaRPr lang="de-DE"/>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t" anchorCtr="0" compatLnSpc="1">
            <a:prstTxWarp prst="textNoShape">
              <a:avLst/>
            </a:prstTxWarp>
          </a:bodyPr>
          <a:lstStyle>
            <a:lvl1pPr algn="ctr">
              <a:defRPr sz="1400">
                <a:latin typeface="+mn-lt"/>
              </a:defRPr>
            </a:lvl1pPr>
          </a:lstStyle>
          <a:p>
            <a:pPr>
              <a:defRPr/>
            </a:pPr>
            <a:endParaRPr lang="de-DE"/>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t" anchorCtr="0" compatLnSpc="1">
            <a:prstTxWarp prst="textNoShape">
              <a:avLst/>
            </a:prstTxWarp>
          </a:bodyPr>
          <a:lstStyle>
            <a:lvl1pPr algn="r">
              <a:defRPr sz="1400">
                <a:latin typeface="+mn-lt"/>
              </a:defRPr>
            </a:lvl1pPr>
          </a:lstStyle>
          <a:p>
            <a:pPr>
              <a:defRPr/>
            </a:pPr>
            <a:fld id="{4D7C26F2-B8BA-4B56-8D9F-0379C7A7A039}"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ransition>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wmf"/><Relationship Id="rId7"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wmf"/><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18.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7"/>
          <p:cNvSpPr txBox="1">
            <a:spLocks noChangeArrowheads="1"/>
          </p:cNvSpPr>
          <p:nvPr/>
        </p:nvSpPr>
        <p:spPr bwMode="auto">
          <a:xfrm>
            <a:off x="2627784" y="3602047"/>
            <a:ext cx="4206601"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7325" indent="-1873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marL="285750" indent="-285750">
              <a:spcAft>
                <a:spcPts val="600"/>
              </a:spcAft>
              <a:buClr>
                <a:srgbClr val="0070C0"/>
              </a:buClr>
              <a:buSzPct val="150000"/>
              <a:buFont typeface="Arial" pitchFamily="34" charset="0"/>
              <a:buChar char="•"/>
              <a:defRPr/>
            </a:pPr>
            <a:r>
              <a:rPr lang="de-DE" dirty="0" smtClean="0">
                <a:latin typeface="Arial" pitchFamily="34" charset="0"/>
              </a:rPr>
              <a:t>Ausgangslage</a:t>
            </a:r>
          </a:p>
          <a:p>
            <a:pPr marL="285750" indent="-285750">
              <a:spcAft>
                <a:spcPts val="600"/>
              </a:spcAft>
              <a:buClr>
                <a:srgbClr val="0070C0"/>
              </a:buClr>
              <a:buSzPct val="150000"/>
              <a:buFont typeface="Arial" pitchFamily="34" charset="0"/>
              <a:buChar char="•"/>
              <a:defRPr/>
            </a:pPr>
            <a:r>
              <a:rPr lang="de-DE" dirty="0" smtClean="0">
                <a:latin typeface="Arial" pitchFamily="34" charset="0"/>
              </a:rPr>
              <a:t>Regelwerke</a:t>
            </a:r>
          </a:p>
          <a:p>
            <a:pPr marL="285750" indent="-285750">
              <a:spcAft>
                <a:spcPts val="600"/>
              </a:spcAft>
              <a:buClr>
                <a:srgbClr val="0070C0"/>
              </a:buClr>
              <a:buSzPct val="150000"/>
              <a:buFont typeface="Arial" pitchFamily="34" charset="0"/>
              <a:buChar char="•"/>
              <a:defRPr/>
            </a:pPr>
            <a:r>
              <a:rPr lang="de-DE" dirty="0" smtClean="0">
                <a:latin typeface="Arial" pitchFamily="34" charset="0"/>
              </a:rPr>
              <a:t>Infektiöse Gastroenteritis</a:t>
            </a:r>
          </a:p>
          <a:p>
            <a:pPr marL="285750" indent="-285750">
              <a:spcAft>
                <a:spcPts val="600"/>
              </a:spcAft>
              <a:buClr>
                <a:srgbClr val="0070C0"/>
              </a:buClr>
              <a:buSzPct val="150000"/>
              <a:buFont typeface="Arial" pitchFamily="34" charset="0"/>
              <a:buChar char="•"/>
              <a:defRPr/>
            </a:pPr>
            <a:r>
              <a:rPr lang="de-DE" dirty="0" err="1" smtClean="0">
                <a:latin typeface="Arial" pitchFamily="34" charset="0"/>
              </a:rPr>
              <a:t>Noro</a:t>
            </a:r>
            <a:r>
              <a:rPr lang="de-DE" dirty="0" smtClean="0">
                <a:latin typeface="Arial" pitchFamily="34" charset="0"/>
              </a:rPr>
              <a:t> Viren</a:t>
            </a:r>
          </a:p>
          <a:p>
            <a:pPr marL="285750" indent="-285750">
              <a:spcAft>
                <a:spcPts val="600"/>
              </a:spcAft>
              <a:buClr>
                <a:srgbClr val="0070C0"/>
              </a:buClr>
              <a:buSzPct val="150000"/>
              <a:buFont typeface="Arial" pitchFamily="34" charset="0"/>
              <a:buChar char="•"/>
              <a:defRPr/>
            </a:pPr>
            <a:r>
              <a:rPr lang="de-DE" dirty="0" smtClean="0">
                <a:latin typeface="Arial" pitchFamily="34" charset="0"/>
              </a:rPr>
              <a:t>Bakterielle </a:t>
            </a:r>
            <a:r>
              <a:rPr lang="de-DE" dirty="0" err="1" smtClean="0">
                <a:latin typeface="Arial" pitchFamily="34" charset="0"/>
              </a:rPr>
              <a:t>Gastroenteriden</a:t>
            </a:r>
            <a:endParaRPr lang="de-DE" dirty="0" smtClean="0">
              <a:latin typeface="Arial" pitchFamily="34" charset="0"/>
            </a:endParaRPr>
          </a:p>
          <a:p>
            <a:pPr marL="285750" indent="-285750">
              <a:spcAft>
                <a:spcPts val="600"/>
              </a:spcAft>
              <a:buClr>
                <a:srgbClr val="0070C0"/>
              </a:buClr>
              <a:buSzPct val="150000"/>
              <a:buFont typeface="Arial" pitchFamily="34" charset="0"/>
              <a:buChar char="•"/>
              <a:defRPr/>
            </a:pPr>
            <a:r>
              <a:rPr lang="de-DE" dirty="0" err="1" smtClean="0">
                <a:latin typeface="Arial" pitchFamily="34" charset="0"/>
              </a:rPr>
              <a:t>Clostridium</a:t>
            </a:r>
            <a:r>
              <a:rPr lang="de-DE" dirty="0" smtClean="0">
                <a:latin typeface="Arial" pitchFamily="34" charset="0"/>
              </a:rPr>
              <a:t> </a:t>
            </a:r>
            <a:r>
              <a:rPr lang="de-DE" dirty="0" err="1" smtClean="0">
                <a:latin typeface="Arial" pitchFamily="34" charset="0"/>
              </a:rPr>
              <a:t>difficile</a:t>
            </a:r>
            <a:r>
              <a:rPr lang="de-DE" dirty="0" smtClean="0">
                <a:latin typeface="Arial" pitchFamily="34" charset="0"/>
              </a:rPr>
              <a:t> / CDI</a:t>
            </a:r>
          </a:p>
          <a:p>
            <a:pPr>
              <a:spcAft>
                <a:spcPts val="600"/>
              </a:spcAft>
              <a:buClr>
                <a:srgbClr val="0070C0"/>
              </a:buClr>
              <a:buSzPct val="150000"/>
              <a:buFont typeface="Wingdings" pitchFamily="2" charset="2"/>
              <a:buChar char="Ø"/>
              <a:defRPr/>
            </a:pPr>
            <a:endParaRPr lang="de-DE" dirty="0" smtClean="0">
              <a:latin typeface="Arial" pitchFamily="34"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5"/>
          <p:cNvSpPr txBox="1">
            <a:spLocks noChangeArrowheads="1"/>
          </p:cNvSpPr>
          <p:nvPr/>
        </p:nvSpPr>
        <p:spPr bwMode="auto">
          <a:xfrm>
            <a:off x="179388" y="1547813"/>
            <a:ext cx="7583487"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a:latin typeface="Arial" pitchFamily="34" charset="0"/>
              </a:rPr>
              <a:t>Ein oder mehrere Bewohner erkranken an Durchfall oder Brechdurchfall.</a:t>
            </a:r>
          </a:p>
        </p:txBody>
      </p:sp>
      <p:sp>
        <p:nvSpPr>
          <p:cNvPr id="99344" name="Text Box 16"/>
          <p:cNvSpPr txBox="1">
            <a:spLocks noChangeArrowheads="1"/>
          </p:cNvSpPr>
          <p:nvPr/>
        </p:nvSpPr>
        <p:spPr bwMode="auto">
          <a:xfrm>
            <a:off x="193675" y="1992313"/>
            <a:ext cx="6064250" cy="2300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7325" indent="-1873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spcAft>
                <a:spcPts val="600"/>
              </a:spcAft>
              <a:defRPr/>
            </a:pPr>
            <a:r>
              <a:rPr lang="de-DE" sz="1800" b="1" dirty="0" smtClean="0">
                <a:solidFill>
                  <a:srgbClr val="067EBB"/>
                </a:solidFill>
                <a:latin typeface="Arial" pitchFamily="34" charset="0"/>
              </a:rPr>
              <a:t>Mögliche Ursachen:</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Aufregung, Stress</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Auswirkungen von Abführmitteln</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Nahrung oder </a:t>
            </a:r>
            <a:r>
              <a:rPr lang="de-DE" sz="1800" dirty="0" err="1" smtClean="0">
                <a:latin typeface="Arial" pitchFamily="34" charset="0"/>
              </a:rPr>
              <a:t>Sondennahrung</a:t>
            </a:r>
            <a:r>
              <a:rPr lang="de-DE" sz="1800" dirty="0" smtClean="0">
                <a:latin typeface="Arial" pitchFamily="34" charset="0"/>
              </a:rPr>
              <a:t> werden nicht vertragen.</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Antibiotikatherapie</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Infektion des Magen-Darm-Traktes</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Verdorbene Nahrung (Lebensmittelvergiftung)</a:t>
            </a:r>
          </a:p>
        </p:txBody>
      </p:sp>
      <p:grpSp>
        <p:nvGrpSpPr>
          <p:cNvPr id="6148" name="Group 29"/>
          <p:cNvGrpSpPr>
            <a:grpSpLocks/>
          </p:cNvGrpSpPr>
          <p:nvPr/>
        </p:nvGrpSpPr>
        <p:grpSpPr bwMode="auto">
          <a:xfrm>
            <a:off x="5926138" y="2420938"/>
            <a:ext cx="2606675" cy="1706562"/>
            <a:chOff x="4017" y="1838"/>
            <a:chExt cx="1642" cy="1075"/>
          </a:xfrm>
        </p:grpSpPr>
        <p:sp>
          <p:nvSpPr>
            <p:cNvPr id="6152" name="AutoShape 21"/>
            <p:cNvSpPr>
              <a:spLocks/>
            </p:cNvSpPr>
            <p:nvPr/>
          </p:nvSpPr>
          <p:spPr bwMode="auto">
            <a:xfrm>
              <a:off x="4017" y="2564"/>
              <a:ext cx="288" cy="349"/>
            </a:xfrm>
            <a:prstGeom prst="rightBrace">
              <a:avLst>
                <a:gd name="adj1" fmla="val 12500"/>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6153" name="Text Box 22"/>
            <p:cNvSpPr txBox="1">
              <a:spLocks noChangeArrowheads="1"/>
            </p:cNvSpPr>
            <p:nvPr/>
          </p:nvSpPr>
          <p:spPr bwMode="auto">
            <a:xfrm>
              <a:off x="4325" y="2489"/>
              <a:ext cx="1334"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a:latin typeface="Arial" pitchFamily="34" charset="0"/>
                </a:rPr>
                <a:t>typisch für </a:t>
              </a:r>
            </a:p>
            <a:p>
              <a:pPr>
                <a:spcBef>
                  <a:spcPct val="0"/>
                </a:spcBef>
                <a:buFontTx/>
                <a:buNone/>
              </a:pPr>
              <a:r>
                <a:rPr lang="de-DE" altLang="de-DE" sz="1800">
                  <a:latin typeface="Arial" pitchFamily="34" charset="0"/>
                </a:rPr>
                <a:t>Massengeschehen</a:t>
              </a:r>
            </a:p>
          </p:txBody>
        </p:sp>
        <p:grpSp>
          <p:nvGrpSpPr>
            <p:cNvPr id="6154" name="Group 25"/>
            <p:cNvGrpSpPr>
              <a:grpSpLocks/>
            </p:cNvGrpSpPr>
            <p:nvPr/>
          </p:nvGrpSpPr>
          <p:grpSpPr bwMode="auto">
            <a:xfrm>
              <a:off x="4017" y="1838"/>
              <a:ext cx="1559" cy="726"/>
              <a:chOff x="3729" y="1392"/>
              <a:chExt cx="1559" cy="726"/>
            </a:xfrm>
          </p:grpSpPr>
          <p:sp>
            <p:nvSpPr>
              <p:cNvPr id="6155" name="AutoShape 18"/>
              <p:cNvSpPr>
                <a:spLocks/>
              </p:cNvSpPr>
              <p:nvPr/>
            </p:nvSpPr>
            <p:spPr bwMode="auto">
              <a:xfrm>
                <a:off x="3729" y="1392"/>
                <a:ext cx="288" cy="726"/>
              </a:xfrm>
              <a:prstGeom prst="rightBrace">
                <a:avLst>
                  <a:gd name="adj1" fmla="val 20832"/>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6156" name="Text Box 19"/>
              <p:cNvSpPr txBox="1">
                <a:spLocks noChangeArrowheads="1"/>
              </p:cNvSpPr>
              <p:nvPr/>
            </p:nvSpPr>
            <p:spPr bwMode="auto">
              <a:xfrm>
                <a:off x="4054" y="1506"/>
                <a:ext cx="1234"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a:latin typeface="Arial" pitchFamily="34" charset="0"/>
                  </a:rPr>
                  <a:t>typisch für</a:t>
                </a:r>
              </a:p>
              <a:p>
                <a:pPr algn="ctr">
                  <a:spcBef>
                    <a:spcPct val="0"/>
                  </a:spcBef>
                  <a:buFontTx/>
                  <a:buNone/>
                </a:pPr>
                <a:r>
                  <a:rPr lang="de-DE" altLang="de-DE" sz="1800">
                    <a:latin typeface="Arial" pitchFamily="34" charset="0"/>
                  </a:rPr>
                  <a:t>Einzelgeschehen</a:t>
                </a:r>
              </a:p>
            </p:txBody>
          </p:sp>
        </p:grpSp>
      </p:grpSp>
      <p:sp>
        <p:nvSpPr>
          <p:cNvPr id="99356" name="Text Box 28"/>
          <p:cNvSpPr txBox="1">
            <a:spLocks noChangeArrowheads="1"/>
          </p:cNvSpPr>
          <p:nvPr/>
        </p:nvSpPr>
        <p:spPr bwMode="auto">
          <a:xfrm>
            <a:off x="193675" y="4292600"/>
            <a:ext cx="8758238" cy="194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79388" indent="-179388">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marL="187325" indent="-187325">
              <a:spcAft>
                <a:spcPts val="600"/>
              </a:spcAft>
              <a:defRPr/>
            </a:pPr>
            <a:r>
              <a:rPr lang="de-DE" sz="1800" b="1" dirty="0" smtClean="0">
                <a:solidFill>
                  <a:srgbClr val="067EBB"/>
                </a:solidFill>
                <a:latin typeface="Arial" pitchFamily="34" charset="0"/>
              </a:rPr>
              <a:t>Ursachenabklärung:</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Zahl der Erkrankten (Bewohner und Personal) ermitteln.</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Mögl. frühzeitig ärztliche Stellungnahme einholen.</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Bei Erkrankungshäufungen und bei erkranktem Personal mit Lebensmittelkontakt</a:t>
            </a:r>
            <a:br>
              <a:rPr lang="de-DE" sz="1800" dirty="0" smtClean="0">
                <a:latin typeface="Arial" pitchFamily="34" charset="0"/>
              </a:rPr>
            </a:br>
            <a:r>
              <a:rPr lang="de-DE" sz="1800" dirty="0" smtClean="0">
                <a:latin typeface="Arial" pitchFamily="34" charset="0"/>
              </a:rPr>
              <a:t>Gesundheitsamt benachrichtigen.</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Bei Erkrankungshäufungen Sicherung von Stuhlproben.</a:t>
            </a:r>
          </a:p>
        </p:txBody>
      </p:sp>
      <p:sp>
        <p:nvSpPr>
          <p:cNvPr id="17" name="Textfeld 16"/>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b="1" kern="0" dirty="0">
                <a:solidFill>
                  <a:srgbClr val="067EBB"/>
                </a:solidFill>
                <a:ea typeface="+mj-ea"/>
                <a:cs typeface="Arial" pitchFamily="34" charset="0"/>
                <a:sym typeface="Times New Roman"/>
              </a:rPr>
              <a:t>Ausgangslage</a:t>
            </a:r>
            <a:r>
              <a:rPr lang="de-DE" sz="1400" kern="0" dirty="0">
                <a:ea typeface="+mj-ea"/>
                <a:cs typeface="Arial" pitchFamily="34" charset="0"/>
                <a:sym typeface="Times New Roman"/>
              </a:rPr>
              <a:t>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Bakterielle Gastroenteritis      CDI</a:t>
            </a:r>
            <a:endParaRPr lang="de-DE" sz="1400" b="1" kern="0" dirty="0">
              <a:solidFill>
                <a:srgbClr val="067EBB"/>
              </a:solidFill>
              <a:ea typeface="+mj-ea"/>
              <a:cs typeface="Arial" pitchFamily="34" charset="0"/>
              <a:sym typeface="Times New Roman"/>
            </a:endParaRPr>
          </a:p>
        </p:txBody>
      </p:sp>
      <p:sp>
        <p:nvSpPr>
          <p:cNvPr id="6151"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Ausgangssituationen</a:t>
            </a:r>
          </a:p>
          <a:p>
            <a:pPr eaLnBrk="1">
              <a:spcBef>
                <a:spcPct val="0"/>
              </a:spcBef>
              <a:buFontTx/>
              <a:buNone/>
            </a:pPr>
            <a:r>
              <a:rPr lang="de-DE" altLang="de-DE" sz="2000">
                <a:latin typeface="Arial" pitchFamily="34" charset="0"/>
                <a:ea typeface="Merriweather Bold"/>
                <a:cs typeface="Arial" pitchFamily="34" charset="0"/>
              </a:rPr>
              <a:t>Entstehung innerhalb des Heimes</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8"/>
          <p:cNvSpPr txBox="1">
            <a:spLocks noChangeArrowheads="1"/>
          </p:cNvSpPr>
          <p:nvPr/>
        </p:nvSpPr>
        <p:spPr bwMode="auto">
          <a:xfrm>
            <a:off x="179388" y="1547813"/>
            <a:ext cx="7737475"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a:latin typeface="Arial" pitchFamily="34" charset="0"/>
              </a:rPr>
              <a:t>Bewohner war oder ist an Durchfall oder Brechdurchfall erkrankt und wird </a:t>
            </a:r>
            <a:br>
              <a:rPr lang="de-DE" altLang="de-DE" sz="1800">
                <a:latin typeface="Arial" pitchFamily="34" charset="0"/>
              </a:rPr>
            </a:br>
            <a:r>
              <a:rPr lang="de-DE" altLang="de-DE" sz="1800">
                <a:latin typeface="Arial" pitchFamily="34" charset="0"/>
              </a:rPr>
              <a:t>aufgenommen bzw. wieder aufgenommen (z. B. nach Klinikaufenthalt).</a:t>
            </a:r>
          </a:p>
        </p:txBody>
      </p:sp>
      <p:sp>
        <p:nvSpPr>
          <p:cNvPr id="176137" name="Text Box 9"/>
          <p:cNvSpPr txBox="1">
            <a:spLocks noChangeArrowheads="1"/>
          </p:cNvSpPr>
          <p:nvPr/>
        </p:nvSpPr>
        <p:spPr bwMode="auto">
          <a:xfrm>
            <a:off x="179388" y="2246313"/>
            <a:ext cx="6000750" cy="226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7325" indent="-1873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spcAft>
                <a:spcPts val="300"/>
              </a:spcAft>
              <a:defRPr/>
            </a:pPr>
            <a:r>
              <a:rPr lang="de-DE" sz="1800" b="1" dirty="0" smtClean="0">
                <a:solidFill>
                  <a:srgbClr val="067EBB"/>
                </a:solidFill>
                <a:latin typeface="Arial" pitchFamily="34" charset="0"/>
              </a:rPr>
              <a:t>Mögliche Ursachen:</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Aufregung, Stress</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Auswirkungen von Abführmitteln</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Nahrung oder </a:t>
            </a:r>
            <a:r>
              <a:rPr lang="de-DE" sz="1800" dirty="0" err="1" smtClean="0">
                <a:latin typeface="Arial" pitchFamily="34" charset="0"/>
              </a:rPr>
              <a:t>Sondennahrung</a:t>
            </a:r>
            <a:r>
              <a:rPr lang="de-DE" sz="1800" dirty="0" smtClean="0">
                <a:latin typeface="Arial" pitchFamily="34" charset="0"/>
              </a:rPr>
              <a:t> werden nicht vertragen</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Antibiotikatherapie</a:t>
            </a:r>
          </a:p>
          <a:p>
            <a:pPr marL="285750" indent="-285750">
              <a:spcAft>
                <a:spcPts val="300"/>
              </a:spcAft>
              <a:buClr>
                <a:srgbClr val="067EBB"/>
              </a:buClr>
              <a:buSzPct val="180000"/>
              <a:buFont typeface="Arial" pitchFamily="34" charset="0"/>
              <a:buChar char="•"/>
              <a:defRPr/>
            </a:pPr>
            <a:r>
              <a:rPr lang="de-DE" sz="1800" dirty="0" smtClean="0">
                <a:latin typeface="Arial" pitchFamily="34" charset="0"/>
              </a:rPr>
              <a:t>Infektion des Magen-Darm-Traktes</a:t>
            </a:r>
          </a:p>
          <a:p>
            <a:pPr marL="285750" indent="-285750">
              <a:spcAft>
                <a:spcPts val="600"/>
              </a:spcAft>
              <a:buClr>
                <a:srgbClr val="067EBB"/>
              </a:buClr>
              <a:buSzPct val="180000"/>
              <a:buFont typeface="Arial" pitchFamily="34" charset="0"/>
              <a:buChar char="•"/>
              <a:defRPr/>
            </a:pPr>
            <a:r>
              <a:rPr lang="de-DE" sz="1800" dirty="0" smtClean="0">
                <a:latin typeface="Arial" pitchFamily="34" charset="0"/>
              </a:rPr>
              <a:t>Verdorbene Nahrung (Lebensmittelvergiftung)</a:t>
            </a:r>
          </a:p>
        </p:txBody>
      </p:sp>
      <p:sp>
        <p:nvSpPr>
          <p:cNvPr id="176141" name="Text Box 13"/>
          <p:cNvSpPr txBox="1">
            <a:spLocks noChangeArrowheads="1"/>
          </p:cNvSpPr>
          <p:nvPr/>
        </p:nvSpPr>
        <p:spPr bwMode="auto">
          <a:xfrm>
            <a:off x="179388" y="4508500"/>
            <a:ext cx="8574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79388" indent="-179388">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marL="187325" indent="-187325">
              <a:spcAft>
                <a:spcPts val="600"/>
              </a:spcAft>
              <a:defRPr/>
            </a:pPr>
            <a:r>
              <a:rPr lang="de-DE" sz="1800" b="1" dirty="0" smtClean="0">
                <a:solidFill>
                  <a:srgbClr val="067EBB"/>
                </a:solidFill>
                <a:latin typeface="Arial" pitchFamily="34" charset="0"/>
              </a:rPr>
              <a:t>Abklärung der aktuellen </a:t>
            </a:r>
            <a:r>
              <a:rPr lang="de-DE" sz="1800" b="1" dirty="0" err="1" smtClean="0">
                <a:solidFill>
                  <a:srgbClr val="067EBB"/>
                </a:solidFill>
                <a:latin typeface="Arial" pitchFamily="34" charset="0"/>
              </a:rPr>
              <a:t>Infektiosität</a:t>
            </a:r>
            <a:r>
              <a:rPr lang="de-DE" sz="1800" b="1" dirty="0" smtClean="0">
                <a:solidFill>
                  <a:srgbClr val="067EBB"/>
                </a:solidFill>
                <a:latin typeface="Arial" pitchFamily="34" charset="0"/>
              </a:rPr>
              <a:t>:</a:t>
            </a:r>
          </a:p>
          <a:p>
            <a:pPr marL="285750" indent="-285750">
              <a:spcAft>
                <a:spcPts val="600"/>
              </a:spcAft>
              <a:buClr>
                <a:srgbClr val="067EBB"/>
              </a:buClr>
              <a:buSzPct val="180000"/>
              <a:buFont typeface="Arial" pitchFamily="34" charset="0"/>
              <a:buChar char="•"/>
              <a:defRPr/>
            </a:pPr>
            <a:r>
              <a:rPr lang="de-DE" sz="1800" dirty="0" smtClean="0">
                <a:latin typeface="Arial" pitchFamily="34" charset="0"/>
              </a:rPr>
              <a:t>Ärztliche Stellungnahme zur aktuellen </a:t>
            </a:r>
            <a:r>
              <a:rPr lang="de-DE" sz="1800" dirty="0" err="1" smtClean="0">
                <a:latin typeface="Arial" pitchFamily="34" charset="0"/>
              </a:rPr>
              <a:t>Infektiosität</a:t>
            </a:r>
            <a:r>
              <a:rPr lang="de-DE" sz="1800" dirty="0" smtClean="0">
                <a:latin typeface="Arial" pitchFamily="34" charset="0"/>
              </a:rPr>
              <a:t> des betreffenden Bewohners</a:t>
            </a:r>
            <a:br>
              <a:rPr lang="de-DE" sz="1800" dirty="0" smtClean="0">
                <a:latin typeface="Arial" pitchFamily="34" charset="0"/>
              </a:rPr>
            </a:br>
            <a:r>
              <a:rPr lang="de-DE" sz="1800" dirty="0" smtClean="0">
                <a:latin typeface="Arial" pitchFamily="34" charset="0"/>
              </a:rPr>
              <a:t>muss vorliegen und ist ggf</a:t>
            </a:r>
            <a:r>
              <a:rPr lang="de-DE" sz="1800" smtClean="0">
                <a:latin typeface="Arial" pitchFamily="34" charset="0"/>
              </a:rPr>
              <a:t>. einzuholen.</a:t>
            </a:r>
            <a:endParaRPr lang="de-DE" sz="1800" dirty="0" smtClean="0">
              <a:latin typeface="Arial" pitchFamily="34" charset="0"/>
            </a:endParaRPr>
          </a:p>
        </p:txBody>
      </p:sp>
      <p:sp>
        <p:nvSpPr>
          <p:cNvPr id="17" name="Textfeld 16"/>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b="1" kern="0" dirty="0">
                <a:solidFill>
                  <a:srgbClr val="067EBB"/>
                </a:solidFill>
                <a:ea typeface="+mj-ea"/>
                <a:cs typeface="Arial" pitchFamily="34" charset="0"/>
                <a:sym typeface="Times New Roman"/>
              </a:rPr>
              <a:t>Ausgangslage</a:t>
            </a:r>
            <a:r>
              <a:rPr lang="de-DE" sz="1400" kern="0" dirty="0">
                <a:ea typeface="+mj-ea"/>
                <a:cs typeface="Arial" pitchFamily="34" charset="0"/>
                <a:sym typeface="Times New Roman"/>
              </a:rPr>
              <a:t>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Bakterielle Gastroenteritis      CDI</a:t>
            </a:r>
            <a:endParaRPr lang="de-DE" sz="1400" b="1" kern="0" dirty="0">
              <a:solidFill>
                <a:srgbClr val="067EBB"/>
              </a:solidFill>
              <a:ea typeface="+mj-ea"/>
              <a:cs typeface="Arial" pitchFamily="34" charset="0"/>
              <a:sym typeface="Times New Roman"/>
            </a:endParaRPr>
          </a:p>
        </p:txBody>
      </p:sp>
      <p:sp>
        <p:nvSpPr>
          <p:cNvPr id="7174"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Ausgangssituationen</a:t>
            </a:r>
          </a:p>
          <a:p>
            <a:pPr eaLnBrk="1">
              <a:spcBef>
                <a:spcPct val="0"/>
              </a:spcBef>
              <a:buFontTx/>
              <a:buNone/>
            </a:pPr>
            <a:r>
              <a:rPr lang="de-DE" altLang="de-DE" sz="2000">
                <a:latin typeface="Arial" pitchFamily="34" charset="0"/>
                <a:ea typeface="Merriweather Bold"/>
                <a:cs typeface="Arial" pitchFamily="34" charset="0"/>
              </a:rPr>
              <a:t>Entstehung außerhalb des Heimes</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grpSp>
        <p:nvGrpSpPr>
          <p:cNvPr id="7175" name="Group 29"/>
          <p:cNvGrpSpPr>
            <a:grpSpLocks/>
          </p:cNvGrpSpPr>
          <p:nvPr/>
        </p:nvGrpSpPr>
        <p:grpSpPr bwMode="auto">
          <a:xfrm>
            <a:off x="5926138" y="2730500"/>
            <a:ext cx="2606675" cy="1706563"/>
            <a:chOff x="4017" y="1838"/>
            <a:chExt cx="1642" cy="1075"/>
          </a:xfrm>
        </p:grpSpPr>
        <p:sp>
          <p:nvSpPr>
            <p:cNvPr id="7176" name="AutoShape 21"/>
            <p:cNvSpPr>
              <a:spLocks/>
            </p:cNvSpPr>
            <p:nvPr/>
          </p:nvSpPr>
          <p:spPr bwMode="auto">
            <a:xfrm>
              <a:off x="4017" y="2564"/>
              <a:ext cx="288" cy="349"/>
            </a:xfrm>
            <a:prstGeom prst="rightBrace">
              <a:avLst>
                <a:gd name="adj1" fmla="val 12500"/>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7177" name="Text Box 22"/>
            <p:cNvSpPr txBox="1">
              <a:spLocks noChangeArrowheads="1"/>
            </p:cNvSpPr>
            <p:nvPr/>
          </p:nvSpPr>
          <p:spPr bwMode="auto">
            <a:xfrm>
              <a:off x="4325" y="2489"/>
              <a:ext cx="1334"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a:latin typeface="Arial" pitchFamily="34" charset="0"/>
                </a:rPr>
                <a:t>typisch für </a:t>
              </a:r>
            </a:p>
            <a:p>
              <a:pPr>
                <a:spcBef>
                  <a:spcPct val="0"/>
                </a:spcBef>
                <a:buFontTx/>
                <a:buNone/>
              </a:pPr>
              <a:r>
                <a:rPr lang="de-DE" altLang="de-DE" sz="1800">
                  <a:latin typeface="Arial" pitchFamily="34" charset="0"/>
                </a:rPr>
                <a:t>Massengeschehen</a:t>
              </a:r>
            </a:p>
          </p:txBody>
        </p:sp>
        <p:grpSp>
          <p:nvGrpSpPr>
            <p:cNvPr id="7178" name="Group 25"/>
            <p:cNvGrpSpPr>
              <a:grpSpLocks/>
            </p:cNvGrpSpPr>
            <p:nvPr/>
          </p:nvGrpSpPr>
          <p:grpSpPr bwMode="auto">
            <a:xfrm>
              <a:off x="4017" y="1838"/>
              <a:ext cx="1559" cy="726"/>
              <a:chOff x="3729" y="1392"/>
              <a:chExt cx="1559" cy="726"/>
            </a:xfrm>
          </p:grpSpPr>
          <p:sp>
            <p:nvSpPr>
              <p:cNvPr id="7179" name="AutoShape 18"/>
              <p:cNvSpPr>
                <a:spLocks/>
              </p:cNvSpPr>
              <p:nvPr/>
            </p:nvSpPr>
            <p:spPr bwMode="auto">
              <a:xfrm>
                <a:off x="3729" y="1392"/>
                <a:ext cx="288" cy="726"/>
              </a:xfrm>
              <a:prstGeom prst="rightBrace">
                <a:avLst>
                  <a:gd name="adj1" fmla="val 20832"/>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7180" name="Text Box 19"/>
              <p:cNvSpPr txBox="1">
                <a:spLocks noChangeArrowheads="1"/>
              </p:cNvSpPr>
              <p:nvPr/>
            </p:nvSpPr>
            <p:spPr bwMode="auto">
              <a:xfrm>
                <a:off x="4054" y="1506"/>
                <a:ext cx="1234"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a:latin typeface="Arial" pitchFamily="34" charset="0"/>
                  </a:rPr>
                  <a:t>typisch für</a:t>
                </a:r>
              </a:p>
              <a:p>
                <a:pPr algn="ctr">
                  <a:spcBef>
                    <a:spcPct val="0"/>
                  </a:spcBef>
                  <a:buFontTx/>
                  <a:buNone/>
                </a:pPr>
                <a:r>
                  <a:rPr lang="de-DE" altLang="de-DE" sz="1800">
                    <a:latin typeface="Arial" pitchFamily="34" charset="0"/>
                  </a:rPr>
                  <a:t>Einzelgeschehen</a:t>
                </a:r>
              </a:p>
            </p:txBody>
          </p:sp>
        </p:grpSp>
      </p:gr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4089400" y="42863"/>
            <a:ext cx="258603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4" tIns="45717" rIns="91434"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2800">
                <a:latin typeface="Arial" pitchFamily="34" charset="0"/>
              </a:rPr>
              <a:t>Regelwerke</a:t>
            </a:r>
          </a:p>
        </p:txBody>
      </p:sp>
      <p:sp>
        <p:nvSpPr>
          <p:cNvPr id="12" name="Textfeld 11"/>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a:t>
            </a:r>
            <a:r>
              <a:rPr lang="de-DE" sz="1400" b="1" kern="0" dirty="0">
                <a:solidFill>
                  <a:srgbClr val="067EBB"/>
                </a:solidFill>
                <a:ea typeface="+mj-ea"/>
                <a:cs typeface="Arial" pitchFamily="34" charset="0"/>
                <a:sym typeface="Times New Roman"/>
              </a:rPr>
              <a:t>Regelwerke</a:t>
            </a:r>
            <a:r>
              <a:rPr lang="de-DE" sz="1400" kern="0" dirty="0">
                <a:ea typeface="+mj-ea"/>
                <a:cs typeface="Arial" pitchFamily="34" charset="0"/>
                <a:sym typeface="Times New Roman"/>
              </a:rPr>
              <a:t>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Bakterielle Gastroenteritis      CDI</a:t>
            </a:r>
            <a:endParaRPr lang="de-DE" sz="1400" b="1" kern="0" dirty="0">
              <a:solidFill>
                <a:srgbClr val="067EBB"/>
              </a:solidFill>
              <a:ea typeface="+mj-ea"/>
              <a:cs typeface="Arial" pitchFamily="34" charset="0"/>
              <a:sym typeface="Times New Roman"/>
            </a:endParaRPr>
          </a:p>
        </p:txBody>
      </p:sp>
      <p:sp>
        <p:nvSpPr>
          <p:cNvPr id="7" name="Text Box 20"/>
          <p:cNvSpPr txBox="1">
            <a:spLocks noChangeArrowheads="1"/>
          </p:cNvSpPr>
          <p:nvPr/>
        </p:nvSpPr>
        <p:spPr bwMode="auto">
          <a:xfrm>
            <a:off x="179388" y="1547813"/>
            <a:ext cx="8424862" cy="477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itchFamily="34" charset="0"/>
              </a:defRPr>
            </a:lvl1pPr>
            <a:lvl2pPr marL="2857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spcAft>
                <a:spcPts val="1200"/>
              </a:spcAft>
              <a:defRPr/>
            </a:pPr>
            <a:r>
              <a:rPr lang="de-DE" altLang="de-DE" sz="1800" b="1" dirty="0" smtClean="0">
                <a:solidFill>
                  <a:srgbClr val="067EBB"/>
                </a:solidFill>
              </a:rPr>
              <a:t>Infektionsschutzgesetz</a:t>
            </a:r>
          </a:p>
          <a:p>
            <a:pPr>
              <a:spcAft>
                <a:spcPts val="600"/>
              </a:spcAft>
              <a:defRPr/>
            </a:pPr>
            <a:r>
              <a:rPr lang="de-DE" altLang="de-DE" sz="1800" b="1" dirty="0" smtClean="0">
                <a:solidFill>
                  <a:srgbClr val="067EBB"/>
                </a:solidFill>
              </a:rPr>
              <a:t>RKI-Ratgeber für Ärzte:</a:t>
            </a:r>
          </a:p>
          <a:p>
            <a:pPr lvl="1">
              <a:spcAft>
                <a:spcPts val="600"/>
              </a:spcAft>
              <a:buClr>
                <a:srgbClr val="067EBB"/>
              </a:buClr>
              <a:buSzPct val="180000"/>
              <a:buFont typeface="Arial" pitchFamily="34" charset="0"/>
              <a:buChar char="•"/>
              <a:defRPr/>
            </a:pPr>
            <a:r>
              <a:rPr lang="de-DE" altLang="de-DE" sz="1800" dirty="0" err="1" smtClean="0"/>
              <a:t>Clostridium</a:t>
            </a:r>
            <a:r>
              <a:rPr lang="de-DE" altLang="de-DE" sz="1800" dirty="0" smtClean="0"/>
              <a:t> </a:t>
            </a:r>
            <a:r>
              <a:rPr lang="de-DE" altLang="de-DE" sz="1800" dirty="0" err="1" smtClean="0"/>
              <a:t>difficile</a:t>
            </a:r>
            <a:r>
              <a:rPr lang="de-DE" altLang="de-DE" sz="1800" dirty="0" smtClean="0"/>
              <a:t>  (2016)</a:t>
            </a:r>
          </a:p>
          <a:p>
            <a:pPr lvl="1">
              <a:spcAft>
                <a:spcPts val="600"/>
              </a:spcAft>
              <a:buClr>
                <a:srgbClr val="067EBB"/>
              </a:buClr>
              <a:buSzPct val="180000"/>
              <a:buFont typeface="Arial" pitchFamily="34" charset="0"/>
              <a:buChar char="•"/>
              <a:defRPr/>
            </a:pPr>
            <a:r>
              <a:rPr lang="de-DE" altLang="de-DE" sz="1800" dirty="0" smtClean="0"/>
              <a:t>Salmonellose (2016)</a:t>
            </a:r>
          </a:p>
          <a:p>
            <a:pPr lvl="1">
              <a:spcAft>
                <a:spcPts val="1200"/>
              </a:spcAft>
              <a:buClr>
                <a:srgbClr val="067EBB"/>
              </a:buClr>
              <a:buSzPct val="180000"/>
              <a:buFont typeface="Arial" pitchFamily="34" charset="0"/>
              <a:buChar char="•"/>
              <a:defRPr/>
            </a:pPr>
            <a:r>
              <a:rPr lang="de-DE" altLang="de-DE" sz="1800" dirty="0" err="1" smtClean="0"/>
              <a:t>Norovirus</a:t>
            </a:r>
            <a:r>
              <a:rPr lang="de-DE" altLang="de-DE" sz="1800" dirty="0" smtClean="0"/>
              <a:t>-Gastroenteritis (2008)</a:t>
            </a:r>
          </a:p>
          <a:p>
            <a:pPr>
              <a:spcAft>
                <a:spcPts val="600"/>
              </a:spcAft>
              <a:defRPr/>
            </a:pPr>
            <a:r>
              <a:rPr lang="de-DE" altLang="de-DE" sz="1800" b="1" dirty="0">
                <a:solidFill>
                  <a:srgbClr val="067EBB"/>
                </a:solidFill>
              </a:rPr>
              <a:t>Kommission für Krankenhaushygiene und Infektionsprävention beim RKI (KRINKO):</a:t>
            </a:r>
          </a:p>
          <a:p>
            <a:pPr lvl="1">
              <a:spcAft>
                <a:spcPts val="1200"/>
              </a:spcAft>
              <a:buClr>
                <a:srgbClr val="067EBB"/>
              </a:buClr>
              <a:buSzPct val="180000"/>
              <a:buFont typeface="Arial" pitchFamily="34" charset="0"/>
              <a:buChar char="•"/>
              <a:defRPr/>
            </a:pPr>
            <a:r>
              <a:rPr lang="de-DE" altLang="de-DE" sz="1800" dirty="0" smtClean="0"/>
              <a:t>„</a:t>
            </a:r>
            <a:r>
              <a:rPr lang="de-DE" altLang="de-DE" sz="1800" dirty="0"/>
              <a:t>Infektionsprävention in Heimen“ (2005)</a:t>
            </a:r>
          </a:p>
          <a:p>
            <a:pPr marL="0" lvl="1" indent="0">
              <a:spcAft>
                <a:spcPts val="600"/>
              </a:spcAft>
              <a:buClr>
                <a:srgbClr val="067EBB"/>
              </a:buClr>
              <a:buSzPct val="180000"/>
              <a:defRPr/>
            </a:pPr>
            <a:r>
              <a:rPr lang="de-DE" altLang="de-DE" sz="1800" b="1" dirty="0" smtClean="0">
                <a:solidFill>
                  <a:srgbClr val="067EBB"/>
                </a:solidFill>
              </a:rPr>
              <a:t>Niedersächsisches Landesgesundheitsamt:</a:t>
            </a:r>
          </a:p>
          <a:p>
            <a:pPr lvl="1">
              <a:spcAft>
                <a:spcPts val="600"/>
              </a:spcAft>
              <a:buClr>
                <a:srgbClr val="067EBB"/>
              </a:buClr>
              <a:buSzPct val="180000"/>
              <a:buFont typeface="Arial" pitchFamily="34" charset="0"/>
              <a:buChar char="•"/>
              <a:defRPr/>
            </a:pPr>
            <a:r>
              <a:rPr lang="de-DE" altLang="de-DE" sz="1800" dirty="0"/>
              <a:t>„</a:t>
            </a:r>
            <a:r>
              <a:rPr lang="de-DE" altLang="de-DE" sz="1800" dirty="0" err="1"/>
              <a:t>Clostridium</a:t>
            </a:r>
            <a:r>
              <a:rPr lang="de-DE" altLang="de-DE" sz="1800" dirty="0"/>
              <a:t> </a:t>
            </a:r>
            <a:r>
              <a:rPr lang="de-DE" altLang="de-DE" sz="1800" dirty="0" err="1"/>
              <a:t>difficile</a:t>
            </a:r>
            <a:r>
              <a:rPr lang="de-DE" altLang="de-DE" sz="1800" dirty="0"/>
              <a:t> in Alten- und Pflegeeinrichtungen“ (2010)</a:t>
            </a:r>
          </a:p>
          <a:p>
            <a:pPr lvl="1">
              <a:spcAft>
                <a:spcPts val="600"/>
              </a:spcAft>
              <a:buClr>
                <a:srgbClr val="067EBB"/>
              </a:buClr>
              <a:buSzPct val="180000"/>
              <a:buFont typeface="Arial" pitchFamily="34" charset="0"/>
              <a:buChar char="•"/>
              <a:defRPr/>
            </a:pPr>
            <a:r>
              <a:rPr lang="de-DE" altLang="de-DE" sz="1800" dirty="0" smtClean="0"/>
              <a:t>„</a:t>
            </a:r>
            <a:r>
              <a:rPr lang="de-DE" altLang="de-DE" sz="1800" dirty="0" err="1" smtClean="0"/>
              <a:t>Noro</a:t>
            </a:r>
            <a:r>
              <a:rPr lang="de-DE" altLang="de-DE" sz="1800" dirty="0" smtClean="0"/>
              <a:t>-Virus-Infektionen in Alten- und Pflegeeinrichtungen“ (2012)</a:t>
            </a:r>
          </a:p>
          <a:p>
            <a:pPr marL="0" lvl="1" indent="0">
              <a:spcAft>
                <a:spcPts val="600"/>
              </a:spcAft>
              <a:buClr>
                <a:srgbClr val="067EBB"/>
              </a:buClr>
              <a:buSzPct val="180000"/>
              <a:defRPr/>
            </a:pPr>
            <a:endParaRPr lang="de-DE" altLang="de-DE" sz="1800" dirty="0" smtClean="0"/>
          </a:p>
          <a:p>
            <a:pPr lvl="1">
              <a:spcAft>
                <a:spcPts val="600"/>
              </a:spcAft>
              <a:buClr>
                <a:srgbClr val="067EBB"/>
              </a:buClr>
              <a:buSzPct val="180000"/>
              <a:buFont typeface="Arial" pitchFamily="34" charset="0"/>
              <a:buChar char="•"/>
              <a:defRPr/>
            </a:pPr>
            <a:endParaRPr lang="de-DE" altLang="de-DE" sz="1800" dirty="0" smtClean="0"/>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5"/>
          <p:cNvSpPr txBox="1">
            <a:spLocks noChangeArrowheads="1"/>
          </p:cNvSpPr>
          <p:nvPr/>
        </p:nvSpPr>
        <p:spPr bwMode="auto">
          <a:xfrm>
            <a:off x="179388" y="1557338"/>
            <a:ext cx="8462962"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742950" indent="-28575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Clr>
                <a:srgbClr val="067EBB"/>
              </a:buClr>
              <a:buSzPct val="180000"/>
            </a:pPr>
            <a:r>
              <a:rPr lang="de-DE" altLang="de-DE" sz="1800">
                <a:latin typeface="Arial" pitchFamily="34" charset="0"/>
                <a:sym typeface="Wingdings" pitchFamily="2" charset="2"/>
              </a:rPr>
              <a:t>Als Infektiöse Gastroenteritis bezeichnet man eine Infektion des Magen-Darm-</a:t>
            </a:r>
            <a:br>
              <a:rPr lang="de-DE" altLang="de-DE" sz="1800">
                <a:latin typeface="Arial" pitchFamily="34" charset="0"/>
                <a:sym typeface="Wingdings" pitchFamily="2" charset="2"/>
              </a:rPr>
            </a:br>
            <a:r>
              <a:rPr lang="de-DE" altLang="de-DE" sz="1800">
                <a:latin typeface="Arial" pitchFamily="34" charset="0"/>
                <a:sym typeface="Wingdings" pitchFamily="2" charset="2"/>
              </a:rPr>
              <a:t>Traktes.</a:t>
            </a:r>
          </a:p>
          <a:p>
            <a:pPr>
              <a:spcBef>
                <a:spcPct val="0"/>
              </a:spcBef>
              <a:spcAft>
                <a:spcPts val="600"/>
              </a:spcAft>
              <a:buClr>
                <a:srgbClr val="067EBB"/>
              </a:buClr>
              <a:buSzPct val="180000"/>
            </a:pPr>
            <a:r>
              <a:rPr lang="de-DE" altLang="de-DE" sz="1800">
                <a:latin typeface="Arial" pitchFamily="34" charset="0"/>
                <a:sym typeface="Wingdings" pitchFamily="2" charset="2"/>
              </a:rPr>
              <a:t>Übertragung durch Kontakte (Schmierinfektion) oder kontaminierte</a:t>
            </a:r>
            <a:br>
              <a:rPr lang="de-DE" altLang="de-DE" sz="1800">
                <a:latin typeface="Arial" pitchFamily="34" charset="0"/>
                <a:sym typeface="Wingdings" pitchFamily="2" charset="2"/>
              </a:rPr>
            </a:br>
            <a:r>
              <a:rPr lang="de-DE" altLang="de-DE" sz="1800">
                <a:latin typeface="Arial" pitchFamily="34" charset="0"/>
                <a:sym typeface="Wingdings" pitchFamily="2" charset="2"/>
              </a:rPr>
              <a:t>Lebensmittel, evtl. aerogen.</a:t>
            </a:r>
          </a:p>
          <a:p>
            <a:pPr>
              <a:spcBef>
                <a:spcPct val="0"/>
              </a:spcBef>
              <a:spcAft>
                <a:spcPts val="600"/>
              </a:spcAft>
              <a:buClr>
                <a:srgbClr val="067EBB"/>
              </a:buClr>
              <a:buSzPct val="180000"/>
            </a:pPr>
            <a:r>
              <a:rPr lang="de-DE" altLang="de-DE" sz="1800">
                <a:latin typeface="Arial" pitchFamily="34" charset="0"/>
                <a:sym typeface="Wingdings" pitchFamily="2" charset="2"/>
              </a:rPr>
              <a:t>Allg. Symptome: Übelkeit, Bauchschmerzen, Erbrechen, Durchfall, evtl. Fieber.</a:t>
            </a:r>
          </a:p>
          <a:p>
            <a:pPr>
              <a:spcBef>
                <a:spcPct val="0"/>
              </a:spcBef>
              <a:spcAft>
                <a:spcPts val="600"/>
              </a:spcAft>
              <a:buClr>
                <a:srgbClr val="067EBB"/>
              </a:buClr>
              <a:buSzPct val="180000"/>
            </a:pPr>
            <a:r>
              <a:rPr lang="de-DE" altLang="de-DE" sz="1800">
                <a:latin typeface="Arial" pitchFamily="34" charset="0"/>
                <a:sym typeface="Wingdings" pitchFamily="2" charset="2"/>
              </a:rPr>
              <a:t>Mögl. Komplikationen: Exsikkose durch Flüssigkeits- und Elektrolytverlust,</a:t>
            </a:r>
            <a:br>
              <a:rPr lang="de-DE" altLang="de-DE" sz="1800">
                <a:latin typeface="Arial" pitchFamily="34" charset="0"/>
                <a:sym typeface="Wingdings" pitchFamily="2" charset="2"/>
              </a:rPr>
            </a:br>
            <a:r>
              <a:rPr lang="de-DE" altLang="de-DE" sz="1800">
                <a:latin typeface="Arial" pitchFamily="34" charset="0"/>
                <a:sym typeface="Wingdings" pitchFamily="2" charset="2"/>
              </a:rPr>
              <a:t>Kreislaufkollaps, Bewusstseinsstörungen, evtl. Organversagen.</a:t>
            </a:r>
          </a:p>
          <a:p>
            <a:pPr>
              <a:spcBef>
                <a:spcPct val="0"/>
              </a:spcBef>
              <a:spcAft>
                <a:spcPts val="600"/>
              </a:spcAft>
              <a:buClr>
                <a:srgbClr val="067EBB"/>
              </a:buClr>
              <a:buSzPct val="180000"/>
            </a:pPr>
            <a:r>
              <a:rPr lang="de-DE" altLang="de-DE" sz="1800">
                <a:latin typeface="Arial" pitchFamily="34" charset="0"/>
                <a:sym typeface="Wingdings" pitchFamily="2" charset="2"/>
              </a:rPr>
              <a:t>Häufige Erreger: </a:t>
            </a:r>
          </a:p>
          <a:p>
            <a:pPr lvl="2">
              <a:spcBef>
                <a:spcPct val="0"/>
              </a:spcBef>
              <a:spcAft>
                <a:spcPts val="600"/>
              </a:spcAft>
              <a:buClr>
                <a:srgbClr val="067EBB"/>
              </a:buClr>
            </a:pPr>
            <a:r>
              <a:rPr lang="de-DE" altLang="de-DE" sz="1800">
                <a:latin typeface="Arial" pitchFamily="34" charset="0"/>
                <a:sym typeface="Wingdings" pitchFamily="2" charset="2"/>
              </a:rPr>
              <a:t> Bakterien, wie z.B. Salmonellen, Staphylokokken, Camphylobacter,</a:t>
            </a:r>
            <a:br>
              <a:rPr lang="de-DE" altLang="de-DE" sz="1800">
                <a:latin typeface="Arial" pitchFamily="34" charset="0"/>
                <a:sym typeface="Wingdings" pitchFamily="2" charset="2"/>
              </a:rPr>
            </a:br>
            <a:r>
              <a:rPr lang="de-DE" altLang="de-DE" sz="1800">
                <a:latin typeface="Arial" pitchFamily="34" charset="0"/>
                <a:sym typeface="Wingdings" pitchFamily="2" charset="2"/>
              </a:rPr>
              <a:t> Coli-Bakterien, Clostridium difficile.</a:t>
            </a:r>
          </a:p>
          <a:p>
            <a:pPr lvl="2">
              <a:spcBef>
                <a:spcPct val="0"/>
              </a:spcBef>
              <a:spcAft>
                <a:spcPts val="600"/>
              </a:spcAft>
              <a:buClr>
                <a:srgbClr val="067EBB"/>
              </a:buClr>
            </a:pPr>
            <a:r>
              <a:rPr lang="de-DE" altLang="de-DE" sz="1800">
                <a:latin typeface="Arial" pitchFamily="34" charset="0"/>
                <a:sym typeface="Wingdings" pitchFamily="2" charset="2"/>
              </a:rPr>
              <a:t> Viren, wie Noro-, Rota- oder Adenoviren.</a:t>
            </a:r>
          </a:p>
        </p:txBody>
      </p:sp>
      <p:sp>
        <p:nvSpPr>
          <p:cNvPr id="9219" name="Text Box 6"/>
          <p:cNvSpPr txBox="1">
            <a:spLocks noChangeArrowheads="1"/>
          </p:cNvSpPr>
          <p:nvPr/>
        </p:nvSpPr>
        <p:spPr bwMode="auto">
          <a:xfrm>
            <a:off x="179388" y="5260975"/>
            <a:ext cx="8793162" cy="92392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Tx/>
              <a:buNone/>
            </a:pPr>
            <a:r>
              <a:rPr lang="de-DE" altLang="de-DE" sz="1800">
                <a:latin typeface="Arial" pitchFamily="34" charset="0"/>
              </a:rPr>
              <a:t>Die häufigsten Erreger der infektiösen Gastroenteritis in Altenpflegeeinrichtungen sind Noro-Viren. Wenn der Erreger zunächst unbekannt ist sollte bis auf Weiteres von einer </a:t>
            </a:r>
            <a:r>
              <a:rPr lang="de-DE" altLang="de-DE" sz="1800" b="1">
                <a:solidFill>
                  <a:srgbClr val="FF0000"/>
                </a:solidFill>
                <a:latin typeface="Arial" pitchFamily="34" charset="0"/>
              </a:rPr>
              <a:t>Noro-Virus-Infektion</a:t>
            </a:r>
            <a:r>
              <a:rPr lang="de-DE" altLang="de-DE" sz="1800">
                <a:latin typeface="Arial" pitchFamily="34" charset="0"/>
              </a:rPr>
              <a:t> ausgegangen werden. </a:t>
            </a:r>
          </a:p>
        </p:txBody>
      </p:sp>
      <p:sp>
        <p:nvSpPr>
          <p:cNvPr id="13" name="Textfeld 12"/>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a:t>
            </a:r>
            <a:r>
              <a:rPr lang="de-DE" sz="1400" b="1" kern="0" dirty="0">
                <a:solidFill>
                  <a:srgbClr val="067EBB"/>
                </a:solidFill>
                <a:ea typeface="+mj-ea"/>
                <a:cs typeface="Arial" pitchFamily="34" charset="0"/>
                <a:sym typeface="Times New Roman"/>
              </a:rPr>
              <a:t>Infektiöse Gastroenteritis</a:t>
            </a:r>
            <a:r>
              <a:rPr lang="de-DE" sz="1400" kern="0" dirty="0">
                <a:ea typeface="+mj-ea"/>
                <a:cs typeface="Arial" pitchFamily="34" charset="0"/>
                <a:sym typeface="Times New Roman"/>
              </a:rPr>
              <a:t>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Bakterielle Gastroenteritis      CDI</a:t>
            </a:r>
            <a:endParaRPr lang="de-DE" sz="1400" b="1" kern="0" dirty="0">
              <a:solidFill>
                <a:srgbClr val="067EBB"/>
              </a:solidFill>
              <a:ea typeface="+mj-ea"/>
              <a:cs typeface="Arial" pitchFamily="34" charset="0"/>
              <a:sym typeface="Times New Roman"/>
            </a:endParaRPr>
          </a:p>
        </p:txBody>
      </p:sp>
      <p:sp>
        <p:nvSpPr>
          <p:cNvPr id="9221"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Infektiöse Gastroenteritis </a:t>
            </a:r>
          </a:p>
          <a:p>
            <a:pPr eaLnBrk="1">
              <a:spcBef>
                <a:spcPct val="0"/>
              </a:spcBef>
              <a:buFontTx/>
              <a:buNone/>
            </a:pPr>
            <a:r>
              <a:rPr lang="de-DE" altLang="de-DE" sz="2000">
                <a:latin typeface="Arial" pitchFamily="34" charset="0"/>
                <a:ea typeface="Merriweather Bold"/>
                <a:cs typeface="Arial" pitchFamily="34" charset="0"/>
              </a:rPr>
              <a:t>Krankheitsbild</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11"/>
          <p:cNvSpPr txBox="1">
            <a:spLocks noChangeArrowheads="1"/>
          </p:cNvSpPr>
          <p:nvPr/>
        </p:nvSpPr>
        <p:spPr bwMode="auto">
          <a:xfrm>
            <a:off x="179388" y="1547813"/>
            <a:ext cx="6264275" cy="289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Clr>
                <a:srgbClr val="067EBB"/>
              </a:buClr>
              <a:buSzPct val="180000"/>
            </a:pPr>
            <a:r>
              <a:rPr lang="de-DE" altLang="de-DE" sz="1800">
                <a:latin typeface="Arial" pitchFamily="34" charset="0"/>
                <a:sym typeface="Wingdings" pitchFamily="2" charset="2"/>
              </a:rPr>
              <a:t>In k</a:t>
            </a:r>
            <a:r>
              <a:rPr lang="de-DE" altLang="de-DE" sz="1800">
                <a:latin typeface="Arial" pitchFamily="34" charset="0"/>
              </a:rPr>
              <a:t>leinsten Mengen infektionsfähig.</a:t>
            </a:r>
          </a:p>
          <a:p>
            <a:pPr>
              <a:spcBef>
                <a:spcPct val="0"/>
              </a:spcBef>
              <a:spcAft>
                <a:spcPts val="600"/>
              </a:spcAft>
              <a:buClr>
                <a:srgbClr val="067EBB"/>
              </a:buClr>
              <a:buSzPct val="180000"/>
            </a:pPr>
            <a:r>
              <a:rPr lang="de-DE" altLang="de-DE" sz="1800">
                <a:latin typeface="Arial" pitchFamily="34" charset="0"/>
              </a:rPr>
              <a:t>Häufige Ursache von Infektionsausbrüchen in Altenheimen.</a:t>
            </a:r>
          </a:p>
          <a:p>
            <a:pPr>
              <a:spcBef>
                <a:spcPct val="0"/>
              </a:spcBef>
              <a:spcAft>
                <a:spcPts val="600"/>
              </a:spcAft>
              <a:buClr>
                <a:srgbClr val="067EBB"/>
              </a:buClr>
              <a:buSzPct val="180000"/>
            </a:pPr>
            <a:r>
              <a:rPr lang="de-DE" altLang="de-DE" sz="1800">
                <a:latin typeface="Arial" pitchFamily="34" charset="0"/>
              </a:rPr>
              <a:t>Hochresistent gegenüber Umwelteinflüssen &amp; Desinfektionsmitteln.</a:t>
            </a:r>
          </a:p>
          <a:p>
            <a:pPr>
              <a:spcBef>
                <a:spcPct val="0"/>
              </a:spcBef>
              <a:spcAft>
                <a:spcPts val="600"/>
              </a:spcAft>
              <a:buClr>
                <a:srgbClr val="067EBB"/>
              </a:buClr>
              <a:buSzPct val="180000"/>
            </a:pPr>
            <a:r>
              <a:rPr lang="de-DE" altLang="de-DE" sz="1800">
                <a:latin typeface="Arial" pitchFamily="34" charset="0"/>
              </a:rPr>
              <a:t>Noro-Viren können über direkte und indirekte fäkal-orale Kontakte, sowie über Tröpfchen (beim Erbrechen) übertragen werden.</a:t>
            </a:r>
          </a:p>
          <a:p>
            <a:pPr>
              <a:spcBef>
                <a:spcPct val="0"/>
              </a:spcBef>
              <a:spcAft>
                <a:spcPts val="600"/>
              </a:spcAft>
              <a:buClr>
                <a:srgbClr val="067EBB"/>
              </a:buClr>
              <a:buSzPct val="180000"/>
            </a:pPr>
            <a:r>
              <a:rPr lang="de-DE" altLang="de-DE" sz="1800">
                <a:latin typeface="Arial" pitchFamily="34" charset="0"/>
              </a:rPr>
              <a:t>Bei Erkrankten massenhafte Ausscheidung von Viren.</a:t>
            </a:r>
          </a:p>
        </p:txBody>
      </p:sp>
      <p:pic>
        <p:nvPicPr>
          <p:cNvPr id="10243" name="Picture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9563" y="1700213"/>
            <a:ext cx="2305050"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feld 10"/>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b="1" kern="0" dirty="0" err="1">
                <a:solidFill>
                  <a:srgbClr val="067EBB"/>
                </a:solidFill>
                <a:ea typeface="+mj-ea"/>
                <a:cs typeface="Arial" pitchFamily="34" charset="0"/>
                <a:sym typeface="Times New Roman"/>
              </a:rPr>
              <a:t>Noro</a:t>
            </a:r>
            <a:r>
              <a:rPr lang="de-DE" sz="1400" b="1" kern="0" dirty="0">
                <a:solidFill>
                  <a:srgbClr val="067EBB"/>
                </a:solidFill>
                <a:ea typeface="+mj-ea"/>
                <a:cs typeface="Arial" pitchFamily="34" charset="0"/>
                <a:sym typeface="Times New Roman"/>
              </a:rPr>
              <a:t> Virus      </a:t>
            </a:r>
            <a:r>
              <a:rPr lang="de-DE" sz="1400" kern="0" dirty="0">
                <a:ea typeface="+mj-ea"/>
                <a:cs typeface="Arial" pitchFamily="34" charset="0"/>
                <a:sym typeface="Times New Roman"/>
              </a:rPr>
              <a:t>Bakterielle Gastroenteritis      CDI</a:t>
            </a:r>
            <a:endParaRPr lang="de-DE" sz="1400" b="1" kern="0" dirty="0">
              <a:solidFill>
                <a:srgbClr val="067EBB"/>
              </a:solidFill>
              <a:ea typeface="+mj-ea"/>
              <a:cs typeface="Arial" pitchFamily="34" charset="0"/>
              <a:sym typeface="Times New Roman"/>
            </a:endParaRPr>
          </a:p>
        </p:txBody>
      </p:sp>
      <p:sp>
        <p:nvSpPr>
          <p:cNvPr id="10245"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Noro Virus</a:t>
            </a:r>
          </a:p>
          <a:p>
            <a:pPr eaLnBrk="1">
              <a:spcBef>
                <a:spcPct val="0"/>
              </a:spcBef>
              <a:buFontTx/>
              <a:buNone/>
            </a:pPr>
            <a:r>
              <a:rPr lang="de-DE" altLang="de-DE" sz="2000">
                <a:latin typeface="Arial" pitchFamily="34" charset="0"/>
                <a:ea typeface="Merriweather Bold"/>
                <a:cs typeface="Arial" pitchFamily="34" charset="0"/>
              </a:rPr>
              <a:t>Eigenschaften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15"/>
          <p:cNvSpPr txBox="1">
            <a:spLocks noChangeArrowheads="1"/>
          </p:cNvSpPr>
          <p:nvPr/>
        </p:nvSpPr>
        <p:spPr bwMode="auto">
          <a:xfrm>
            <a:off x="179388" y="1547813"/>
            <a:ext cx="8836025" cy="423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Clr>
                <a:srgbClr val="067EBB"/>
              </a:buClr>
              <a:buSzPct val="180000"/>
            </a:pPr>
            <a:r>
              <a:rPr lang="de-DE" altLang="de-DE" sz="1800">
                <a:latin typeface="Arial" pitchFamily="34" charset="0"/>
              </a:rPr>
              <a:t>Inkubationszeit:1 bis 3 Tage.</a:t>
            </a:r>
          </a:p>
          <a:p>
            <a:pPr>
              <a:spcBef>
                <a:spcPct val="0"/>
              </a:spcBef>
              <a:spcAft>
                <a:spcPts val="600"/>
              </a:spcAft>
              <a:buClr>
                <a:srgbClr val="067EBB"/>
              </a:buClr>
              <a:buSzPct val="180000"/>
            </a:pPr>
            <a:r>
              <a:rPr lang="de-DE" altLang="de-DE" sz="1800">
                <a:latin typeface="Arial" pitchFamily="34" charset="0"/>
              </a:rPr>
              <a:t>Ansteckungsfähig evtl. in der Inkubationszeit, sicher während der</a:t>
            </a:r>
            <a:br>
              <a:rPr lang="de-DE" altLang="de-DE" sz="1800">
                <a:latin typeface="Arial" pitchFamily="34" charset="0"/>
              </a:rPr>
            </a:br>
            <a:r>
              <a:rPr lang="de-DE" altLang="de-DE" sz="1800">
                <a:latin typeface="Arial" pitchFamily="34" charset="0"/>
              </a:rPr>
              <a:t>Symptome und mind. 2 Tage, evtl. bis 2 Wochen nach deren Abklingen.</a:t>
            </a:r>
          </a:p>
          <a:p>
            <a:pPr>
              <a:spcBef>
                <a:spcPct val="0"/>
              </a:spcBef>
              <a:spcAft>
                <a:spcPts val="600"/>
              </a:spcAft>
              <a:buClr>
                <a:srgbClr val="067EBB"/>
              </a:buClr>
              <a:buSzPct val="180000"/>
            </a:pPr>
            <a:r>
              <a:rPr lang="de-DE" altLang="de-DE" sz="1800">
                <a:latin typeface="Arial" pitchFamily="34" charset="0"/>
              </a:rPr>
              <a:t>Krankheitszeichen (in unterschiedlicher Ausprägung): akute, starke Durchfälle und Erbrechen, Krankheitsgefühl, Bauchschmerzen, Kopfschmerzen, Schwäche, evtl. erhöhte Temperatur, selten Fieber.</a:t>
            </a:r>
          </a:p>
          <a:p>
            <a:pPr>
              <a:spcBef>
                <a:spcPct val="0"/>
              </a:spcBef>
              <a:spcAft>
                <a:spcPts val="600"/>
              </a:spcAft>
              <a:buClr>
                <a:srgbClr val="067EBB"/>
              </a:buClr>
              <a:buSzPct val="180000"/>
            </a:pPr>
            <a:r>
              <a:rPr lang="de-DE" altLang="de-DE" sz="1800">
                <a:latin typeface="Arial" pitchFamily="34" charset="0"/>
              </a:rPr>
              <a:t>Symptome halten 12 bis 72 Stunden an.</a:t>
            </a:r>
          </a:p>
          <a:p>
            <a:pPr>
              <a:spcBef>
                <a:spcPct val="0"/>
              </a:spcBef>
              <a:spcAft>
                <a:spcPts val="600"/>
              </a:spcAft>
              <a:buClr>
                <a:srgbClr val="067EBB"/>
              </a:buClr>
              <a:buSzPct val="180000"/>
            </a:pPr>
            <a:r>
              <a:rPr lang="de-DE" altLang="de-DE" sz="1800">
                <a:latin typeface="Arial" pitchFamily="34" charset="0"/>
              </a:rPr>
              <a:t>Häufig leichte Krankheitsverläufe, </a:t>
            </a:r>
            <a:r>
              <a:rPr lang="de-DE" altLang="de-DE" sz="1800">
                <a:latin typeface="Arial" pitchFamily="34" charset="0"/>
                <a:sym typeface="Wingdings" pitchFamily="2" charset="2"/>
              </a:rPr>
              <a:t>unzuverlässige Immunität.</a:t>
            </a:r>
          </a:p>
          <a:p>
            <a:pPr>
              <a:spcBef>
                <a:spcPct val="0"/>
              </a:spcBef>
              <a:spcAft>
                <a:spcPts val="600"/>
              </a:spcAft>
              <a:buClr>
                <a:srgbClr val="067EBB"/>
              </a:buClr>
              <a:buSzPct val="180000"/>
            </a:pPr>
            <a:r>
              <a:rPr lang="de-DE" altLang="de-DE" sz="1800">
                <a:latin typeface="Arial" pitchFamily="34" charset="0"/>
                <a:sym typeface="Wingdings" pitchFamily="2" charset="2"/>
              </a:rPr>
              <a:t>Diagnostik anhand der Symptome und durch Stuhluntersuchung.</a:t>
            </a:r>
          </a:p>
          <a:p>
            <a:pPr>
              <a:spcBef>
                <a:spcPct val="0"/>
              </a:spcBef>
              <a:spcAft>
                <a:spcPts val="600"/>
              </a:spcAft>
              <a:buClr>
                <a:srgbClr val="067EBB"/>
              </a:buClr>
              <a:buSzPct val="180000"/>
            </a:pPr>
            <a:r>
              <a:rPr lang="de-DE" altLang="de-DE" sz="1800">
                <a:latin typeface="Arial" pitchFamily="34" charset="0"/>
                <a:sym typeface="Wingdings" pitchFamily="2" charset="2"/>
              </a:rPr>
              <a:t>Therapie erfolgt symptomatisch, vor allem durch Flüssigkeits- und Elektrolytausgleich.</a:t>
            </a:r>
          </a:p>
          <a:p>
            <a:pPr>
              <a:spcBef>
                <a:spcPct val="0"/>
              </a:spcBef>
              <a:spcAft>
                <a:spcPts val="600"/>
              </a:spcAft>
              <a:buClr>
                <a:srgbClr val="067EBB"/>
              </a:buClr>
              <a:buSzPct val="180000"/>
            </a:pPr>
            <a:r>
              <a:rPr lang="de-DE" altLang="de-DE" sz="1800">
                <a:solidFill>
                  <a:srgbClr val="FF0000"/>
                </a:solidFill>
                <a:latin typeface="Arial" pitchFamily="34" charset="0"/>
                <a:sym typeface="Wingdings" pitchFamily="2" charset="2"/>
              </a:rPr>
              <a:t>Altenheimbewohner mit einer Noro-Virus-Infektion sind im hohen Maße Exsikkose-gefährdet, mit der möglichen Folge eines Kreislauf- oder Organsversagens!</a:t>
            </a:r>
          </a:p>
        </p:txBody>
      </p:sp>
      <p:sp>
        <p:nvSpPr>
          <p:cNvPr id="4" name="Textfeld 3"/>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b="1" kern="0" dirty="0" err="1">
                <a:solidFill>
                  <a:srgbClr val="067EBB"/>
                </a:solidFill>
                <a:ea typeface="+mj-ea"/>
                <a:cs typeface="Arial" pitchFamily="34" charset="0"/>
                <a:sym typeface="Times New Roman"/>
              </a:rPr>
              <a:t>Noro</a:t>
            </a:r>
            <a:r>
              <a:rPr lang="de-DE" sz="1400" b="1" kern="0" dirty="0">
                <a:solidFill>
                  <a:srgbClr val="067EBB"/>
                </a:solidFill>
                <a:ea typeface="+mj-ea"/>
                <a:cs typeface="Arial" pitchFamily="34" charset="0"/>
                <a:sym typeface="Times New Roman"/>
              </a:rPr>
              <a:t> Virus      </a:t>
            </a:r>
            <a:r>
              <a:rPr lang="de-DE" sz="1400" kern="0" dirty="0">
                <a:ea typeface="+mj-ea"/>
                <a:cs typeface="Arial" pitchFamily="34" charset="0"/>
                <a:sym typeface="Times New Roman"/>
              </a:rPr>
              <a:t>Bakterielle Gastroenteritis      CDI</a:t>
            </a:r>
            <a:endParaRPr lang="de-DE" sz="1400" b="1" kern="0" dirty="0">
              <a:solidFill>
                <a:srgbClr val="067EBB"/>
              </a:solidFill>
              <a:ea typeface="+mj-ea"/>
              <a:cs typeface="Arial" pitchFamily="34" charset="0"/>
              <a:sym typeface="Times New Roman"/>
            </a:endParaRPr>
          </a:p>
        </p:txBody>
      </p:sp>
      <p:sp>
        <p:nvSpPr>
          <p:cNvPr id="11268"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Noro Virus</a:t>
            </a:r>
          </a:p>
          <a:p>
            <a:pPr eaLnBrk="1">
              <a:spcBef>
                <a:spcPct val="0"/>
              </a:spcBef>
              <a:buFontTx/>
              <a:buNone/>
            </a:pPr>
            <a:r>
              <a:rPr lang="de-DE" altLang="de-DE" sz="2000">
                <a:latin typeface="Arial" pitchFamily="34" charset="0"/>
                <a:ea typeface="Merriweather Bold"/>
                <a:cs typeface="Arial" pitchFamily="34" charset="0"/>
              </a:rPr>
              <a:t>Krankheitsbild der Noro-Virus-Infektion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179388" y="1547813"/>
            <a:ext cx="6126162" cy="178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Clr>
                <a:srgbClr val="067EBB"/>
              </a:buClr>
              <a:buSzPct val="180000"/>
            </a:pPr>
            <a:r>
              <a:rPr lang="de-DE" altLang="de-DE" sz="1800">
                <a:latin typeface="Arial" pitchFamily="34" charset="0"/>
              </a:rPr>
              <a:t>Information und Organisation.</a:t>
            </a:r>
          </a:p>
          <a:p>
            <a:pPr>
              <a:spcBef>
                <a:spcPct val="0"/>
              </a:spcBef>
              <a:spcAft>
                <a:spcPts val="600"/>
              </a:spcAft>
              <a:buClr>
                <a:srgbClr val="067EBB"/>
              </a:buClr>
              <a:buSzPct val="180000"/>
            </a:pPr>
            <a:r>
              <a:rPr lang="de-DE" altLang="de-DE" sz="1800">
                <a:latin typeface="Arial" pitchFamily="34" charset="0"/>
              </a:rPr>
              <a:t>Räumliche Absonderung Erkrankter.</a:t>
            </a:r>
          </a:p>
          <a:p>
            <a:pPr>
              <a:spcBef>
                <a:spcPct val="0"/>
              </a:spcBef>
              <a:spcAft>
                <a:spcPts val="600"/>
              </a:spcAft>
              <a:buClr>
                <a:srgbClr val="067EBB"/>
              </a:buClr>
              <a:buSzPct val="180000"/>
            </a:pPr>
            <a:r>
              <a:rPr lang="de-DE" altLang="de-DE" sz="1800">
                <a:latin typeface="Arial" pitchFamily="34" charset="0"/>
              </a:rPr>
              <a:t>Intensivierung der Personalhygiene.</a:t>
            </a:r>
          </a:p>
          <a:p>
            <a:pPr>
              <a:spcBef>
                <a:spcPct val="0"/>
              </a:spcBef>
              <a:spcAft>
                <a:spcPts val="600"/>
              </a:spcAft>
              <a:buClr>
                <a:srgbClr val="067EBB"/>
              </a:buClr>
              <a:buSzPct val="180000"/>
            </a:pPr>
            <a:r>
              <a:rPr lang="de-DE" altLang="de-DE" sz="1800">
                <a:latin typeface="Arial" pitchFamily="34" charset="0"/>
              </a:rPr>
              <a:t>Intensivierung der Umgebungshygiene.</a:t>
            </a:r>
          </a:p>
          <a:p>
            <a:pPr>
              <a:spcBef>
                <a:spcPct val="0"/>
              </a:spcBef>
              <a:spcAft>
                <a:spcPts val="600"/>
              </a:spcAft>
              <a:buClr>
                <a:srgbClr val="067EBB"/>
              </a:buClr>
              <a:buSzPct val="180000"/>
            </a:pPr>
            <a:r>
              <a:rPr lang="de-DE" altLang="de-DE" sz="1800">
                <a:latin typeface="Arial" pitchFamily="34" charset="0"/>
                <a:sym typeface="Wingdings" pitchFamily="2" charset="2"/>
              </a:rPr>
              <a:t>Abschließende Maßnahmen .</a:t>
            </a:r>
          </a:p>
        </p:txBody>
      </p:sp>
      <p:pic>
        <p:nvPicPr>
          <p:cNvPr id="12291" name="Picture 27" descr="COMM0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2450" y="3268663"/>
            <a:ext cx="554038"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292" name="Group 29"/>
          <p:cNvGrpSpPr>
            <a:grpSpLocks/>
          </p:cNvGrpSpPr>
          <p:nvPr/>
        </p:nvGrpSpPr>
        <p:grpSpPr bwMode="auto">
          <a:xfrm>
            <a:off x="3708400" y="3648075"/>
            <a:ext cx="1030288" cy="1636713"/>
            <a:chOff x="336" y="1104"/>
            <a:chExt cx="979" cy="1344"/>
          </a:xfrm>
        </p:grpSpPr>
        <p:pic>
          <p:nvPicPr>
            <p:cNvPr id="12300" name="Picture 30" descr="PLAN00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6" y="1104"/>
              <a:ext cx="979"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1" name="Picture 31" descr="ROAD00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7" y="1248"/>
              <a:ext cx="479"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293" name="Picture 33" descr="Putzeime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8313" y="4076700"/>
            <a:ext cx="1524000"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Text Box 35"/>
          <p:cNvSpPr txBox="1">
            <a:spLocks noChangeArrowheads="1"/>
          </p:cNvSpPr>
          <p:nvPr/>
        </p:nvSpPr>
        <p:spPr bwMode="auto">
          <a:xfrm>
            <a:off x="60325" y="3184525"/>
            <a:ext cx="184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pic>
        <p:nvPicPr>
          <p:cNvPr id="12295" name="Picture 41" descr="HLTH00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24463" y="3930650"/>
            <a:ext cx="2217737"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4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6325" y="1700213"/>
            <a:ext cx="1665288"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feld 17"/>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b="1" kern="0" dirty="0" err="1">
                <a:solidFill>
                  <a:srgbClr val="067EBB"/>
                </a:solidFill>
                <a:ea typeface="+mj-ea"/>
                <a:cs typeface="Arial" pitchFamily="34" charset="0"/>
                <a:sym typeface="Times New Roman"/>
              </a:rPr>
              <a:t>Noro</a:t>
            </a:r>
            <a:r>
              <a:rPr lang="de-DE" sz="1400" b="1" kern="0" dirty="0">
                <a:solidFill>
                  <a:srgbClr val="067EBB"/>
                </a:solidFill>
                <a:ea typeface="+mj-ea"/>
                <a:cs typeface="Arial" pitchFamily="34" charset="0"/>
                <a:sym typeface="Times New Roman"/>
              </a:rPr>
              <a:t> Virus      </a:t>
            </a:r>
            <a:r>
              <a:rPr lang="de-DE" sz="1400" kern="0" dirty="0">
                <a:ea typeface="+mj-ea"/>
                <a:cs typeface="Arial" pitchFamily="34" charset="0"/>
                <a:sym typeface="Times New Roman"/>
              </a:rPr>
              <a:t>Bakterielle Gastroenteritis      CDI</a:t>
            </a:r>
            <a:endParaRPr lang="de-DE" sz="1400" b="1" kern="0" dirty="0">
              <a:solidFill>
                <a:srgbClr val="067EBB"/>
              </a:solidFill>
              <a:ea typeface="+mj-ea"/>
              <a:cs typeface="Arial" pitchFamily="34" charset="0"/>
              <a:sym typeface="Times New Roman"/>
            </a:endParaRPr>
          </a:p>
        </p:txBody>
      </p:sp>
      <p:sp>
        <p:nvSpPr>
          <p:cNvPr id="12298"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Noro-Virus-Ausbrüche </a:t>
            </a:r>
          </a:p>
          <a:p>
            <a:pPr eaLnBrk="1">
              <a:spcBef>
                <a:spcPct val="0"/>
              </a:spcBef>
              <a:buFontTx/>
              <a:buNone/>
            </a:pPr>
            <a:r>
              <a:rPr lang="de-DE" altLang="de-DE" sz="2000">
                <a:latin typeface="Arial" pitchFamily="34" charset="0"/>
                <a:ea typeface="Merriweather Bold"/>
                <a:cs typeface="Arial" pitchFamily="34" charset="0"/>
              </a:rPr>
              <a:t>Regelungspunkte</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12299" name="AutoShape 14" descr="Bildergebnis für norovirus"/>
          <p:cNvSpPr>
            <a:spLocks noChangeAspect="1" noChangeArrowheads="1"/>
          </p:cNvSpPr>
          <p:nvPr/>
        </p:nvSpPr>
        <p:spPr bwMode="auto">
          <a:xfrm>
            <a:off x="57150" y="-1222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descr="COMM0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85113" y="2133600"/>
            <a:ext cx="803275"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 Box 8"/>
          <p:cNvSpPr txBox="1">
            <a:spLocks noChangeArrowheads="1"/>
          </p:cNvSpPr>
          <p:nvPr/>
        </p:nvSpPr>
        <p:spPr bwMode="auto">
          <a:xfrm>
            <a:off x="179388" y="1547813"/>
            <a:ext cx="7010400"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Clr>
                <a:srgbClr val="067EBB"/>
              </a:buClr>
              <a:buSzPct val="180000"/>
            </a:pPr>
            <a:r>
              <a:rPr lang="de-DE" altLang="de-DE" sz="1800">
                <a:latin typeface="Arial" pitchFamily="34" charset="0"/>
              </a:rPr>
              <a:t>Die Heimleitung meldet umgehend an das Gesundheitsamt.</a:t>
            </a:r>
          </a:p>
          <a:p>
            <a:pPr>
              <a:spcBef>
                <a:spcPct val="0"/>
              </a:spcBef>
              <a:spcAft>
                <a:spcPts val="600"/>
              </a:spcAft>
              <a:buClr>
                <a:srgbClr val="067EBB"/>
              </a:buClr>
              <a:buSzPct val="180000"/>
            </a:pPr>
            <a:r>
              <a:rPr lang="de-DE" altLang="de-DE" sz="1800">
                <a:latin typeface="Arial" pitchFamily="34" charset="0"/>
              </a:rPr>
              <a:t>Die Pflegedienstleitung sorgt dafür, dass alle Mitglieder des Wohnbereichsteams unverzüglich und bei der Übergabe über die aktuellen Sachverhalte informiert werden.</a:t>
            </a:r>
          </a:p>
          <a:p>
            <a:pPr>
              <a:spcBef>
                <a:spcPct val="0"/>
              </a:spcBef>
              <a:spcAft>
                <a:spcPts val="600"/>
              </a:spcAft>
              <a:buClr>
                <a:srgbClr val="067EBB"/>
              </a:buClr>
              <a:buSzPct val="180000"/>
            </a:pPr>
            <a:r>
              <a:rPr lang="de-DE" altLang="de-DE" sz="1800">
                <a:latin typeface="Arial" pitchFamily="34" charset="0"/>
              </a:rPr>
              <a:t>Erkrankte Personalmitglieder dürfen den Dienst erst wieder antreten, wenn nach Ausbleiben der Symptome mind. 48 Std. verstrichen sind.</a:t>
            </a:r>
          </a:p>
          <a:p>
            <a:pPr>
              <a:spcBef>
                <a:spcPct val="0"/>
              </a:spcBef>
              <a:spcAft>
                <a:spcPts val="600"/>
              </a:spcAft>
              <a:buClr>
                <a:srgbClr val="067EBB"/>
              </a:buClr>
              <a:buSzPct val="180000"/>
            </a:pPr>
            <a:r>
              <a:rPr lang="de-DE" altLang="de-DE" sz="1800">
                <a:latin typeface="Arial" pitchFamily="34" charset="0"/>
              </a:rPr>
              <a:t>Personalmitglieder, die eine Tätigkeit im Lebensmittelbereich ausüben dürfen keinen Kontakt zu erkrankten Personen haben.</a:t>
            </a:r>
          </a:p>
          <a:p>
            <a:pPr>
              <a:spcBef>
                <a:spcPct val="0"/>
              </a:spcBef>
              <a:spcAft>
                <a:spcPts val="600"/>
              </a:spcAft>
              <a:buClr>
                <a:srgbClr val="067EBB"/>
              </a:buClr>
              <a:buSzPct val="180000"/>
            </a:pPr>
            <a:r>
              <a:rPr lang="de-DE" altLang="de-DE" sz="1800">
                <a:latin typeface="Arial" pitchFamily="34" charset="0"/>
              </a:rPr>
              <a:t>Erkrankte Bewohner und ggf. deren Mitbewohner sind über Erkrankung und Hygienemaßnahmen aufzuklären. Ggf. Einübung der Händedesinfektion.</a:t>
            </a:r>
          </a:p>
        </p:txBody>
      </p:sp>
      <p:sp>
        <p:nvSpPr>
          <p:cNvPr id="13" name="Textfeld 12"/>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b="1" kern="0" dirty="0" err="1">
                <a:solidFill>
                  <a:srgbClr val="067EBB"/>
                </a:solidFill>
                <a:ea typeface="+mj-ea"/>
                <a:cs typeface="Arial" pitchFamily="34" charset="0"/>
                <a:sym typeface="Times New Roman"/>
              </a:rPr>
              <a:t>Noro</a:t>
            </a:r>
            <a:r>
              <a:rPr lang="de-DE" sz="1400" b="1" kern="0" dirty="0">
                <a:solidFill>
                  <a:srgbClr val="067EBB"/>
                </a:solidFill>
                <a:ea typeface="+mj-ea"/>
                <a:cs typeface="Arial" pitchFamily="34" charset="0"/>
                <a:sym typeface="Times New Roman"/>
              </a:rPr>
              <a:t> Virus      </a:t>
            </a:r>
            <a:r>
              <a:rPr lang="de-DE" sz="1400" kern="0" dirty="0">
                <a:ea typeface="+mj-ea"/>
                <a:cs typeface="Arial" pitchFamily="34" charset="0"/>
                <a:sym typeface="Times New Roman"/>
              </a:rPr>
              <a:t>Bakterielle Gastroenteritis      CDI</a:t>
            </a:r>
            <a:endParaRPr lang="de-DE" sz="1400" b="1" kern="0" dirty="0">
              <a:solidFill>
                <a:srgbClr val="067EBB"/>
              </a:solidFill>
              <a:ea typeface="+mj-ea"/>
              <a:cs typeface="Arial" pitchFamily="34" charset="0"/>
              <a:sym typeface="Times New Roman"/>
            </a:endParaRPr>
          </a:p>
        </p:txBody>
      </p:sp>
      <p:sp>
        <p:nvSpPr>
          <p:cNvPr id="13317"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Noro-Virus-Ausbrüche </a:t>
            </a:r>
          </a:p>
          <a:p>
            <a:pPr eaLnBrk="1">
              <a:spcBef>
                <a:spcPct val="0"/>
              </a:spcBef>
              <a:buFontTx/>
              <a:buNone/>
            </a:pPr>
            <a:r>
              <a:rPr lang="de-DE" altLang="de-DE" sz="2000">
                <a:latin typeface="Arial" pitchFamily="34" charset="0"/>
                <a:ea typeface="Merriweather Bold"/>
                <a:cs typeface="Arial" pitchFamily="34" charset="0"/>
              </a:rPr>
              <a:t>Information und Organisation I</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hteck 1"/>
          <p:cNvSpPr>
            <a:spLocks noChangeArrowheads="1"/>
          </p:cNvSpPr>
          <p:nvPr/>
        </p:nvSpPr>
        <p:spPr bwMode="auto">
          <a:xfrm>
            <a:off x="179388" y="1547813"/>
            <a:ext cx="6913562" cy="324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Clr>
                <a:srgbClr val="067EBB"/>
              </a:buClr>
              <a:buSzPct val="180000"/>
            </a:pPr>
            <a:r>
              <a:rPr lang="de-DE" altLang="de-DE" sz="1800">
                <a:latin typeface="Arial" pitchFamily="34" charset="0"/>
              </a:rPr>
              <a:t>Besucher und Hausärzte sind im im Vorfeld zu informieren.</a:t>
            </a:r>
          </a:p>
          <a:p>
            <a:pPr>
              <a:spcBef>
                <a:spcPct val="0"/>
              </a:spcBef>
              <a:spcAft>
                <a:spcPts val="600"/>
              </a:spcAft>
              <a:buClr>
                <a:srgbClr val="067EBB"/>
              </a:buClr>
              <a:buSzPct val="180000"/>
            </a:pPr>
            <a:r>
              <a:rPr lang="de-DE" altLang="de-DE" sz="1800">
                <a:latin typeface="Arial" pitchFamily="34" charset="0"/>
              </a:rPr>
              <a:t>Von Besuchen ist während der Zeit der Ansteckungsgefahr abraten.</a:t>
            </a:r>
          </a:p>
          <a:p>
            <a:pPr>
              <a:spcBef>
                <a:spcPct val="0"/>
              </a:spcBef>
              <a:spcAft>
                <a:spcPts val="600"/>
              </a:spcAft>
              <a:buClr>
                <a:srgbClr val="067EBB"/>
              </a:buClr>
              <a:buSzPct val="180000"/>
            </a:pPr>
            <a:r>
              <a:rPr lang="de-DE" altLang="de-DE" sz="1800">
                <a:latin typeface="Arial" pitchFamily="34" charset="0"/>
              </a:rPr>
              <a:t>Die Zahl der Kontaktpersonen soll möglichst gering sein.</a:t>
            </a:r>
          </a:p>
          <a:p>
            <a:pPr>
              <a:spcBef>
                <a:spcPct val="0"/>
              </a:spcBef>
              <a:spcAft>
                <a:spcPts val="600"/>
              </a:spcAft>
              <a:buClr>
                <a:srgbClr val="067EBB"/>
              </a:buClr>
              <a:buSzPct val="180000"/>
            </a:pPr>
            <a:r>
              <a:rPr lang="de-DE" altLang="de-DE" sz="1800">
                <a:latin typeface="Arial" pitchFamily="34" charset="0"/>
              </a:rPr>
              <a:t>Bei Verlegungen soll die weiterbetreuende Institution frühzeitig informiert werden.</a:t>
            </a:r>
          </a:p>
          <a:p>
            <a:pPr>
              <a:spcBef>
                <a:spcPct val="0"/>
              </a:spcBef>
              <a:spcAft>
                <a:spcPts val="600"/>
              </a:spcAft>
              <a:buClr>
                <a:srgbClr val="067EBB"/>
              </a:buClr>
              <a:buSzPct val="180000"/>
            </a:pPr>
            <a:r>
              <a:rPr lang="de-DE" altLang="de-DE" sz="1800">
                <a:latin typeface="Arial" pitchFamily="34" charset="0"/>
              </a:rPr>
              <a:t>Dem Transportdienst ist die Infektion bei der Anmeldung mitzuteilen.</a:t>
            </a:r>
          </a:p>
          <a:p>
            <a:pPr>
              <a:spcBef>
                <a:spcPct val="0"/>
              </a:spcBef>
              <a:spcAft>
                <a:spcPts val="600"/>
              </a:spcAft>
              <a:buClr>
                <a:srgbClr val="067EBB"/>
              </a:buClr>
              <a:buSzPct val="180000"/>
            </a:pPr>
            <a:r>
              <a:rPr lang="de-DE" altLang="de-DE" sz="1800">
                <a:latin typeface="Arial" pitchFamily="34" charset="0"/>
              </a:rPr>
              <a:t>Inkontinente Bewohner sind vor einem Transport mit einem frischen Inkontinenzsystem zu versorgen.</a:t>
            </a:r>
          </a:p>
        </p:txBody>
      </p:sp>
      <p:pic>
        <p:nvPicPr>
          <p:cNvPr id="14339" name="Picture 6" descr="COMM0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85113" y="2133600"/>
            <a:ext cx="803275"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5"/>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b="1" kern="0" dirty="0" err="1">
                <a:solidFill>
                  <a:srgbClr val="067EBB"/>
                </a:solidFill>
                <a:ea typeface="+mj-ea"/>
                <a:cs typeface="Arial" pitchFamily="34" charset="0"/>
                <a:sym typeface="Times New Roman"/>
              </a:rPr>
              <a:t>Noro</a:t>
            </a:r>
            <a:r>
              <a:rPr lang="de-DE" sz="1400" b="1" kern="0" dirty="0">
                <a:solidFill>
                  <a:srgbClr val="067EBB"/>
                </a:solidFill>
                <a:ea typeface="+mj-ea"/>
                <a:cs typeface="Arial" pitchFamily="34" charset="0"/>
                <a:sym typeface="Times New Roman"/>
              </a:rPr>
              <a:t> Virus      </a:t>
            </a:r>
            <a:r>
              <a:rPr lang="de-DE" sz="1400" kern="0" dirty="0">
                <a:ea typeface="+mj-ea"/>
                <a:cs typeface="Arial" pitchFamily="34" charset="0"/>
                <a:sym typeface="Times New Roman"/>
              </a:rPr>
              <a:t>Bakterielle Gastroenteritis      CDI</a:t>
            </a:r>
            <a:endParaRPr lang="de-DE" sz="1400" b="1" kern="0" dirty="0">
              <a:solidFill>
                <a:srgbClr val="067EBB"/>
              </a:solidFill>
              <a:ea typeface="+mj-ea"/>
              <a:cs typeface="Arial" pitchFamily="34" charset="0"/>
              <a:sym typeface="Times New Roman"/>
            </a:endParaRPr>
          </a:p>
        </p:txBody>
      </p:sp>
      <p:sp>
        <p:nvSpPr>
          <p:cNvPr id="14341"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Noro-Virus-Ausbrüche </a:t>
            </a:r>
          </a:p>
          <a:p>
            <a:pPr eaLnBrk="1">
              <a:spcBef>
                <a:spcPct val="0"/>
              </a:spcBef>
              <a:buFontTx/>
              <a:buNone/>
            </a:pPr>
            <a:r>
              <a:rPr lang="de-DE" altLang="de-DE" sz="2000">
                <a:latin typeface="Arial" pitchFamily="34" charset="0"/>
                <a:ea typeface="Merriweather Bold"/>
                <a:cs typeface="Arial" pitchFamily="34" charset="0"/>
              </a:rPr>
              <a:t>Information und Organisation II</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13"/>
          <p:cNvGrpSpPr>
            <a:grpSpLocks/>
          </p:cNvGrpSpPr>
          <p:nvPr/>
        </p:nvGrpSpPr>
        <p:grpSpPr bwMode="auto">
          <a:xfrm>
            <a:off x="6948488" y="2205038"/>
            <a:ext cx="2044700" cy="2717800"/>
            <a:chOff x="336" y="1104"/>
            <a:chExt cx="979" cy="1344"/>
          </a:xfrm>
        </p:grpSpPr>
        <p:pic>
          <p:nvPicPr>
            <p:cNvPr id="15366" name="Picture 10" descr="PLAN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 y="1104"/>
              <a:ext cx="979"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11" descr="ROAD00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 y="1248"/>
              <a:ext cx="479"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363" name="Rectangle 12"/>
          <p:cNvSpPr>
            <a:spLocks noChangeArrowheads="1"/>
          </p:cNvSpPr>
          <p:nvPr/>
        </p:nvSpPr>
        <p:spPr bwMode="auto">
          <a:xfrm>
            <a:off x="179388" y="1547813"/>
            <a:ext cx="6696075" cy="376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Clr>
                <a:srgbClr val="067EBB"/>
              </a:buClr>
              <a:buSzPct val="180000"/>
            </a:pPr>
            <a:r>
              <a:rPr lang="de-DE" altLang="de-DE" sz="1800">
                <a:latin typeface="Arial" pitchFamily="34" charset="0"/>
              </a:rPr>
              <a:t>Maßnahmen der räumlichen Absonderung sollen grundsätzlich mit Gesundheitsamt abgestimmt worden sein.</a:t>
            </a:r>
          </a:p>
          <a:p>
            <a:pPr>
              <a:spcBef>
                <a:spcPct val="0"/>
              </a:spcBef>
              <a:spcAft>
                <a:spcPts val="600"/>
              </a:spcAft>
              <a:buClr>
                <a:srgbClr val="067EBB"/>
              </a:buClr>
              <a:buSzPct val="180000"/>
            </a:pPr>
            <a:r>
              <a:rPr lang="de-DE" altLang="de-DE" sz="1800">
                <a:latin typeface="Arial" pitchFamily="34" charset="0"/>
              </a:rPr>
              <a:t>Erkrankte Bewohner sollen für die Zeit der Ansteckungsgefahr im Zimmer bleiben und keine Gemeinschaftseinrichtungen aufsuchen.</a:t>
            </a:r>
          </a:p>
          <a:p>
            <a:pPr>
              <a:spcBef>
                <a:spcPct val="0"/>
              </a:spcBef>
              <a:spcAft>
                <a:spcPts val="600"/>
              </a:spcAft>
              <a:buClr>
                <a:srgbClr val="067EBB"/>
              </a:buClr>
              <a:buSzPct val="180000"/>
            </a:pPr>
            <a:r>
              <a:rPr lang="de-DE" altLang="de-DE" sz="1800">
                <a:latin typeface="Arial" pitchFamily="34" charset="0"/>
              </a:rPr>
              <a:t>Die Zimmer erkrankter Bewohner sind als Isolierzimmer einzurichten:</a:t>
            </a:r>
          </a:p>
          <a:p>
            <a:pPr lvl="1">
              <a:spcBef>
                <a:spcPct val="0"/>
              </a:spcBef>
              <a:spcAft>
                <a:spcPts val="300"/>
              </a:spcAft>
              <a:buClr>
                <a:srgbClr val="067EBB"/>
              </a:buClr>
              <a:buFont typeface="Arial" pitchFamily="34" charset="0"/>
              <a:buChar char="•"/>
            </a:pPr>
            <a:r>
              <a:rPr lang="de-DE" altLang="de-DE" sz="1800">
                <a:latin typeface="Arial" pitchFamily="34" charset="0"/>
              </a:rPr>
              <a:t>2 Kittel, Handschuhe, Mund-Nasenschutz.</a:t>
            </a:r>
          </a:p>
          <a:p>
            <a:pPr lvl="1">
              <a:spcBef>
                <a:spcPct val="0"/>
              </a:spcBef>
              <a:spcAft>
                <a:spcPts val="300"/>
              </a:spcAft>
              <a:buClr>
                <a:srgbClr val="067EBB"/>
              </a:buClr>
              <a:buFont typeface="Arial" pitchFamily="34" charset="0"/>
              <a:buChar char="•"/>
            </a:pPr>
            <a:r>
              <a:rPr lang="de-DE" altLang="de-DE" sz="1800">
                <a:latin typeface="Arial" pitchFamily="34" charset="0"/>
              </a:rPr>
              <a:t>Entsorgungsmöglichkeit für Wäsche und Abfall.</a:t>
            </a:r>
          </a:p>
          <a:p>
            <a:pPr lvl="1">
              <a:spcBef>
                <a:spcPct val="0"/>
              </a:spcBef>
              <a:spcAft>
                <a:spcPts val="300"/>
              </a:spcAft>
              <a:buClr>
                <a:srgbClr val="067EBB"/>
              </a:buClr>
              <a:buFont typeface="Arial" pitchFamily="34" charset="0"/>
              <a:buChar char="•"/>
            </a:pPr>
            <a:r>
              <a:rPr lang="de-DE" altLang="de-DE" sz="1800">
                <a:latin typeface="Arial" pitchFamily="34" charset="0"/>
              </a:rPr>
              <a:t>Noro-wirksames Flächendesinfektionsmittel und Einmallappen.</a:t>
            </a:r>
          </a:p>
          <a:p>
            <a:pPr lvl="1">
              <a:spcBef>
                <a:spcPct val="0"/>
              </a:spcBef>
              <a:spcAft>
                <a:spcPts val="300"/>
              </a:spcAft>
              <a:buClr>
                <a:srgbClr val="067EBB"/>
              </a:buClr>
              <a:buFont typeface="Arial" pitchFamily="34" charset="0"/>
              <a:buChar char="•"/>
            </a:pPr>
            <a:r>
              <a:rPr lang="de-DE" altLang="de-DE" sz="1800">
                <a:latin typeface="Arial" pitchFamily="34" charset="0"/>
              </a:rPr>
              <a:t>Zimmer mit Hinweisschild kennzeichnen.</a:t>
            </a:r>
          </a:p>
        </p:txBody>
      </p:sp>
      <p:sp>
        <p:nvSpPr>
          <p:cNvPr id="14" name="Textfeld 13"/>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b="1" kern="0" dirty="0" err="1">
                <a:solidFill>
                  <a:srgbClr val="067EBB"/>
                </a:solidFill>
                <a:ea typeface="+mj-ea"/>
                <a:cs typeface="Arial" pitchFamily="34" charset="0"/>
                <a:sym typeface="Times New Roman"/>
              </a:rPr>
              <a:t>Noro</a:t>
            </a:r>
            <a:r>
              <a:rPr lang="de-DE" sz="1400" b="1" kern="0" dirty="0">
                <a:solidFill>
                  <a:srgbClr val="067EBB"/>
                </a:solidFill>
                <a:ea typeface="+mj-ea"/>
                <a:cs typeface="Arial" pitchFamily="34" charset="0"/>
                <a:sym typeface="Times New Roman"/>
              </a:rPr>
              <a:t> Virus      </a:t>
            </a:r>
            <a:r>
              <a:rPr lang="de-DE" sz="1400" kern="0" dirty="0">
                <a:ea typeface="+mj-ea"/>
                <a:cs typeface="Arial" pitchFamily="34" charset="0"/>
                <a:sym typeface="Times New Roman"/>
              </a:rPr>
              <a:t>Bakterielle Gastroenteritis      CDI</a:t>
            </a:r>
            <a:endParaRPr lang="de-DE" sz="1400" b="1" kern="0" dirty="0">
              <a:solidFill>
                <a:srgbClr val="067EBB"/>
              </a:solidFill>
              <a:ea typeface="+mj-ea"/>
              <a:cs typeface="Arial" pitchFamily="34" charset="0"/>
              <a:sym typeface="Times New Roman"/>
            </a:endParaRPr>
          </a:p>
        </p:txBody>
      </p:sp>
      <p:sp>
        <p:nvSpPr>
          <p:cNvPr id="15365"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Noro-Virus-Ausbrüche </a:t>
            </a:r>
          </a:p>
          <a:p>
            <a:pPr eaLnBrk="1">
              <a:spcBef>
                <a:spcPct val="0"/>
              </a:spcBef>
              <a:buFontTx/>
              <a:buNone/>
            </a:pPr>
            <a:r>
              <a:rPr lang="de-DE" altLang="de-DE" sz="2000">
                <a:latin typeface="Arial" pitchFamily="34" charset="0"/>
                <a:ea typeface="Merriweather Bold"/>
                <a:cs typeface="Arial" pitchFamily="34" charset="0"/>
              </a:rPr>
              <a:t>Räumliche Absonderung I</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hteck 1"/>
          <p:cNvSpPr>
            <a:spLocks noChangeArrowheads="1"/>
          </p:cNvSpPr>
          <p:nvPr/>
        </p:nvSpPr>
        <p:spPr bwMode="auto">
          <a:xfrm>
            <a:off x="179388" y="1547813"/>
            <a:ext cx="4321175"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Clr>
                <a:srgbClr val="067EBB"/>
              </a:buClr>
              <a:buSzPct val="180000"/>
            </a:pPr>
            <a:r>
              <a:rPr lang="de-DE" altLang="de-DE" sz="1800">
                <a:latin typeface="Arial" pitchFamily="34" charset="0"/>
              </a:rPr>
              <a:t>Kittel, Lappen und Desinfektions-lösungen täglich und bei Kontamination sofort wechseln. Textile Kittel im Zimmer als Schmutzwäsche entsorgen.</a:t>
            </a:r>
          </a:p>
          <a:p>
            <a:pPr>
              <a:spcBef>
                <a:spcPct val="0"/>
              </a:spcBef>
              <a:spcAft>
                <a:spcPts val="600"/>
              </a:spcAft>
              <a:buClr>
                <a:srgbClr val="067EBB"/>
              </a:buClr>
              <a:buSzPct val="180000"/>
            </a:pPr>
            <a:r>
              <a:rPr lang="de-DE" altLang="de-DE" sz="1800">
                <a:latin typeface="Arial" pitchFamily="34" charset="0"/>
              </a:rPr>
              <a:t>Utensilien wie Waschschalen, Lagerungsmittel personengebunden verwenden (anderenfalls desinfizieren).</a:t>
            </a:r>
          </a:p>
          <a:p>
            <a:pPr>
              <a:spcBef>
                <a:spcPct val="0"/>
              </a:spcBef>
              <a:spcAft>
                <a:spcPts val="600"/>
              </a:spcAft>
              <a:buClr>
                <a:srgbClr val="067EBB"/>
              </a:buClr>
              <a:buSzPct val="180000"/>
            </a:pPr>
            <a:r>
              <a:rPr lang="de-DE" altLang="de-DE" sz="1800">
                <a:latin typeface="Arial" pitchFamily="34" charset="0"/>
              </a:rPr>
              <a:t>Die von Erkrankten benutzten Toiletten sollen von Gesunden nicht benutzt werden. </a:t>
            </a:r>
            <a:r>
              <a:rPr lang="de-DE" altLang="de-DE" sz="1800">
                <a:latin typeface="Arial" pitchFamily="34" charset="0"/>
                <a:sym typeface="Wingdings" pitchFamily="2" charset="2"/>
              </a:rPr>
              <a:t>Fäkalien über Steckbeckenspüle entsorgen.</a:t>
            </a:r>
            <a:endParaRPr lang="de-DE" altLang="de-DE" sz="1800">
              <a:latin typeface="Arial" pitchFamily="34" charset="0"/>
            </a:endParaRPr>
          </a:p>
          <a:p>
            <a:pPr>
              <a:spcBef>
                <a:spcPct val="0"/>
              </a:spcBef>
              <a:spcAft>
                <a:spcPts val="600"/>
              </a:spcAft>
              <a:buClr>
                <a:srgbClr val="067EBB"/>
              </a:buClr>
              <a:buSzPct val="180000"/>
            </a:pPr>
            <a:r>
              <a:rPr lang="de-DE" altLang="de-DE" sz="1800">
                <a:latin typeface="Arial" pitchFamily="34" charset="0"/>
                <a:sym typeface="Wingdings" pitchFamily="2" charset="2"/>
              </a:rPr>
              <a:t>Bislang gesunde Mitbewohner mit im Zimmer lassen.</a:t>
            </a:r>
          </a:p>
        </p:txBody>
      </p:sp>
      <p:graphicFrame>
        <p:nvGraphicFramePr>
          <p:cNvPr id="16387" name="Objekt 2"/>
          <p:cNvGraphicFramePr>
            <a:graphicFrameLocks noChangeAspect="1"/>
          </p:cNvGraphicFramePr>
          <p:nvPr/>
        </p:nvGraphicFramePr>
        <p:xfrm>
          <a:off x="5019675" y="1700213"/>
          <a:ext cx="3944938" cy="4176712"/>
        </p:xfrm>
        <a:graphic>
          <a:graphicData uri="http://schemas.openxmlformats.org/presentationml/2006/ole">
            <mc:AlternateContent xmlns:mc="http://schemas.openxmlformats.org/markup-compatibility/2006">
              <mc:Choice xmlns:v="urn:schemas-microsoft-com:vml" Requires="v">
                <p:oleObj spid="_x0000_s16390" name="Photo Editor Photo" r:id="rId3" imgW="2742857" imgH="2905531" progId="MSPhotoEd.3">
                  <p:embed/>
                </p:oleObj>
              </mc:Choice>
              <mc:Fallback>
                <p:oleObj name="Photo Editor Photo" r:id="rId3" imgW="2742857" imgH="2905531" progId="MSPhotoEd.3">
                  <p:embed/>
                  <p:pic>
                    <p:nvPicPr>
                      <p:cNvPr id="0" name="Objek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9675" y="1700213"/>
                        <a:ext cx="3944938"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feld 4"/>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b="1" kern="0" dirty="0" err="1">
                <a:solidFill>
                  <a:srgbClr val="067EBB"/>
                </a:solidFill>
                <a:ea typeface="+mj-ea"/>
                <a:cs typeface="Arial" pitchFamily="34" charset="0"/>
                <a:sym typeface="Times New Roman"/>
              </a:rPr>
              <a:t>Noro</a:t>
            </a:r>
            <a:r>
              <a:rPr lang="de-DE" sz="1400" b="1" kern="0" dirty="0">
                <a:solidFill>
                  <a:srgbClr val="067EBB"/>
                </a:solidFill>
                <a:ea typeface="+mj-ea"/>
                <a:cs typeface="Arial" pitchFamily="34" charset="0"/>
                <a:sym typeface="Times New Roman"/>
              </a:rPr>
              <a:t> Virus      </a:t>
            </a:r>
            <a:r>
              <a:rPr lang="de-DE" sz="1400" kern="0" dirty="0">
                <a:ea typeface="+mj-ea"/>
                <a:cs typeface="Arial" pitchFamily="34" charset="0"/>
                <a:sym typeface="Times New Roman"/>
              </a:rPr>
              <a:t>Bakterielle Gastroenteritis      CDI</a:t>
            </a:r>
            <a:endParaRPr lang="de-DE" sz="1400" b="1" kern="0" dirty="0">
              <a:solidFill>
                <a:srgbClr val="067EBB"/>
              </a:solidFill>
              <a:ea typeface="+mj-ea"/>
              <a:cs typeface="Arial" pitchFamily="34" charset="0"/>
              <a:sym typeface="Times New Roman"/>
            </a:endParaRPr>
          </a:p>
        </p:txBody>
      </p:sp>
      <p:sp>
        <p:nvSpPr>
          <p:cNvPr id="16389"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Noro-Virus-Ausbrüche </a:t>
            </a:r>
          </a:p>
          <a:p>
            <a:pPr eaLnBrk="1">
              <a:spcBef>
                <a:spcPct val="0"/>
              </a:spcBef>
              <a:buFontTx/>
              <a:buNone/>
            </a:pPr>
            <a:r>
              <a:rPr lang="de-DE" altLang="de-DE" sz="2000">
                <a:latin typeface="Arial" pitchFamily="34" charset="0"/>
                <a:ea typeface="Merriweather Bold"/>
                <a:cs typeface="Arial" pitchFamily="34" charset="0"/>
              </a:rPr>
              <a:t>Räumliche Absonderung I</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ChangeArrowheads="1"/>
          </p:cNvSpPr>
          <p:nvPr/>
        </p:nvSpPr>
        <p:spPr bwMode="auto">
          <a:xfrm>
            <a:off x="2133600" y="990600"/>
            <a:ext cx="6553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87325" indent="-187325">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 typeface="Wingdings" pitchFamily="2" charset="2"/>
              <a:buChar char="Ø"/>
            </a:pPr>
            <a:endParaRPr lang="de-DE" altLang="de-DE" sz="1600">
              <a:latin typeface="Arial" pitchFamily="34" charset="0"/>
              <a:sym typeface="Wingdings" pitchFamily="2" charset="2"/>
            </a:endParaRPr>
          </a:p>
        </p:txBody>
      </p:sp>
      <p:sp>
        <p:nvSpPr>
          <p:cNvPr id="17411" name="Text Box 10"/>
          <p:cNvSpPr txBox="1">
            <a:spLocks noChangeArrowheads="1"/>
          </p:cNvSpPr>
          <p:nvPr/>
        </p:nvSpPr>
        <p:spPr bwMode="auto">
          <a:xfrm>
            <a:off x="1970088" y="3671888"/>
            <a:ext cx="184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17412" name="Text Box 11"/>
          <p:cNvSpPr txBox="1">
            <a:spLocks noChangeArrowheads="1"/>
          </p:cNvSpPr>
          <p:nvPr/>
        </p:nvSpPr>
        <p:spPr bwMode="auto">
          <a:xfrm>
            <a:off x="179388" y="1547813"/>
            <a:ext cx="6697662" cy="400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Clr>
                <a:srgbClr val="067EBB"/>
              </a:buClr>
              <a:buSzPct val="180000"/>
            </a:pPr>
            <a:r>
              <a:rPr lang="de-DE" altLang="de-DE" sz="1800">
                <a:latin typeface="Arial" pitchFamily="34" charset="0"/>
              </a:rPr>
              <a:t>Bei Betreten eines Isolierzimmers langärmligen Schutzkittel anziehen, sowie Handschuhe und Mund-Nasenschutz          (OP-Maske) anlegen.</a:t>
            </a:r>
          </a:p>
          <a:p>
            <a:pPr>
              <a:spcBef>
                <a:spcPct val="0"/>
              </a:spcBef>
              <a:spcAft>
                <a:spcPts val="600"/>
              </a:spcAft>
              <a:buClr>
                <a:srgbClr val="067EBB"/>
              </a:buClr>
              <a:buSzPct val="180000"/>
            </a:pPr>
            <a:r>
              <a:rPr lang="de-DE" altLang="de-DE" sz="1800">
                <a:latin typeface="Arial" pitchFamily="34" charset="0"/>
                <a:sym typeface="Wingdings" pitchFamily="2" charset="2"/>
              </a:rPr>
              <a:t>Kein Aufenthalt außerhalb des Isolierzimmers in Schutzkleidung!</a:t>
            </a:r>
          </a:p>
          <a:p>
            <a:pPr>
              <a:spcBef>
                <a:spcPct val="0"/>
              </a:spcBef>
              <a:spcAft>
                <a:spcPts val="600"/>
              </a:spcAft>
              <a:buClr>
                <a:srgbClr val="067EBB"/>
              </a:buClr>
              <a:buSzPct val="180000"/>
            </a:pPr>
            <a:r>
              <a:rPr lang="de-DE" altLang="de-DE" sz="1800">
                <a:latin typeface="Arial" pitchFamily="34" charset="0"/>
                <a:sym typeface="Wingdings" pitchFamily="2" charset="2"/>
              </a:rPr>
              <a:t>Bei Verlassen Schutzkittel im Zimmer lassen, Handschuhe und Mund-Nasenschutz vor Ort entsorgen und Hände desinfizieren.</a:t>
            </a:r>
          </a:p>
          <a:p>
            <a:pPr>
              <a:spcBef>
                <a:spcPct val="0"/>
              </a:spcBef>
              <a:spcAft>
                <a:spcPts val="600"/>
              </a:spcAft>
              <a:buClr>
                <a:srgbClr val="067EBB"/>
              </a:buClr>
              <a:buSzPct val="180000"/>
            </a:pPr>
            <a:r>
              <a:rPr lang="de-DE" altLang="de-DE" sz="1800">
                <a:latin typeface="Arial" pitchFamily="34" charset="0"/>
                <a:sym typeface="Wingdings" pitchFamily="2" charset="2"/>
              </a:rPr>
              <a:t>Sofortige Händedesinfektion nach Kontakt mit Stuhl, Erbrochenem oder benutzten Pflegeutensilien                       (z.B. Waschlappen).</a:t>
            </a:r>
          </a:p>
          <a:p>
            <a:pPr>
              <a:spcBef>
                <a:spcPct val="0"/>
              </a:spcBef>
              <a:spcAft>
                <a:spcPts val="600"/>
              </a:spcAft>
              <a:buClr>
                <a:srgbClr val="067EBB"/>
              </a:buClr>
              <a:buSzPct val="180000"/>
            </a:pPr>
            <a:r>
              <a:rPr lang="de-DE" altLang="de-DE" sz="1800">
                <a:latin typeface="Arial" pitchFamily="34" charset="0"/>
                <a:sym typeface="Wingdings" pitchFamily="2" charset="2"/>
              </a:rPr>
              <a:t>Noro-wirksame Mittel verwenden und ggf. verlängerte Einwirkzeit beachten</a:t>
            </a:r>
            <a:r>
              <a:rPr lang="de-DE" altLang="de-DE" sz="1600">
                <a:latin typeface="Arial" pitchFamily="34" charset="0"/>
                <a:sym typeface="Wingdings" pitchFamily="2" charset="2"/>
              </a:rPr>
              <a:t>.</a:t>
            </a:r>
          </a:p>
        </p:txBody>
      </p:sp>
      <p:pic>
        <p:nvPicPr>
          <p:cNvPr id="17413" name="Picture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650" y="1547813"/>
            <a:ext cx="1144588" cy="153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4" name="Picture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7050" y="4581525"/>
            <a:ext cx="2008188" cy="149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5" name="Picture 32" descr="https://upload.wikimedia.org/wikipedia/commons/thumb/1/1c/Disposable_gloves_09.JPG/358px-Disposable_gloves_0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5463" y="2886075"/>
            <a:ext cx="1136650"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feld 15"/>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b="1" kern="0" dirty="0" err="1">
                <a:solidFill>
                  <a:srgbClr val="067EBB"/>
                </a:solidFill>
                <a:ea typeface="+mj-ea"/>
                <a:cs typeface="Arial" pitchFamily="34" charset="0"/>
                <a:sym typeface="Times New Roman"/>
              </a:rPr>
              <a:t>Noro</a:t>
            </a:r>
            <a:r>
              <a:rPr lang="de-DE" sz="1400" b="1" kern="0" dirty="0">
                <a:solidFill>
                  <a:srgbClr val="067EBB"/>
                </a:solidFill>
                <a:ea typeface="+mj-ea"/>
                <a:cs typeface="Arial" pitchFamily="34" charset="0"/>
                <a:sym typeface="Times New Roman"/>
              </a:rPr>
              <a:t> Virus      </a:t>
            </a:r>
            <a:r>
              <a:rPr lang="de-DE" sz="1400" kern="0" dirty="0">
                <a:ea typeface="+mj-ea"/>
                <a:cs typeface="Arial" pitchFamily="34" charset="0"/>
                <a:sym typeface="Times New Roman"/>
              </a:rPr>
              <a:t>Bakterielle Gastroenteritis      CDI</a:t>
            </a:r>
            <a:endParaRPr lang="de-DE" sz="1400" b="1" kern="0" dirty="0">
              <a:solidFill>
                <a:srgbClr val="067EBB"/>
              </a:solidFill>
              <a:ea typeface="+mj-ea"/>
              <a:cs typeface="Arial" pitchFamily="34" charset="0"/>
              <a:sym typeface="Times New Roman"/>
            </a:endParaRPr>
          </a:p>
        </p:txBody>
      </p:sp>
      <p:sp>
        <p:nvSpPr>
          <p:cNvPr id="17417"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Noro-Virus-Ausbrüche </a:t>
            </a:r>
          </a:p>
          <a:p>
            <a:pPr eaLnBrk="1">
              <a:spcBef>
                <a:spcPct val="0"/>
              </a:spcBef>
              <a:buFontTx/>
              <a:buNone/>
            </a:pPr>
            <a:r>
              <a:rPr lang="de-DE" altLang="de-DE" sz="2000">
                <a:latin typeface="Arial" pitchFamily="34" charset="0"/>
                <a:ea typeface="Merriweather Bold"/>
                <a:cs typeface="Arial" pitchFamily="34" charset="0"/>
              </a:rPr>
              <a:t>Personalhygiene</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2133600" y="838200"/>
            <a:ext cx="6553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87325" indent="-187325">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 typeface="Wingdings" pitchFamily="2" charset="2"/>
              <a:buChar char="Ø"/>
            </a:pPr>
            <a:endParaRPr lang="de-DE" altLang="de-DE" sz="1600">
              <a:latin typeface="Arial" pitchFamily="34" charset="0"/>
              <a:sym typeface="Wingdings" pitchFamily="2" charset="2"/>
            </a:endParaRPr>
          </a:p>
        </p:txBody>
      </p:sp>
      <p:sp>
        <p:nvSpPr>
          <p:cNvPr id="18435" name="Text Box 5"/>
          <p:cNvSpPr txBox="1">
            <a:spLocks noChangeArrowheads="1"/>
          </p:cNvSpPr>
          <p:nvPr/>
        </p:nvSpPr>
        <p:spPr bwMode="auto">
          <a:xfrm>
            <a:off x="179388" y="1547813"/>
            <a:ext cx="7777162" cy="430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555625"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Clr>
                <a:srgbClr val="067EBB"/>
              </a:buClr>
              <a:buSzPct val="180000"/>
            </a:pPr>
            <a:r>
              <a:rPr lang="de-DE" altLang="de-DE" sz="1800">
                <a:latin typeface="Arial" pitchFamily="34" charset="0"/>
                <a:sym typeface="Wingdings" pitchFamily="2" charset="2"/>
              </a:rPr>
              <a:t>Noro-wirksame Mittel verwenden.</a:t>
            </a:r>
          </a:p>
          <a:p>
            <a:pPr>
              <a:spcBef>
                <a:spcPct val="0"/>
              </a:spcBef>
              <a:spcAft>
                <a:spcPts val="600"/>
              </a:spcAft>
              <a:buClr>
                <a:srgbClr val="067EBB"/>
              </a:buClr>
              <a:buSzPct val="180000"/>
            </a:pPr>
            <a:r>
              <a:rPr lang="de-DE" altLang="de-DE" sz="1800">
                <a:latin typeface="Arial" pitchFamily="34" charset="0"/>
                <a:sym typeface="Wingdings" pitchFamily="2" charset="2"/>
              </a:rPr>
              <a:t>Sofortige Desinfektion von kontaminierten Flächen oder Gegenständen:</a:t>
            </a:r>
          </a:p>
          <a:p>
            <a:pPr lvl="1">
              <a:spcBef>
                <a:spcPct val="0"/>
              </a:spcBef>
              <a:spcAft>
                <a:spcPts val="600"/>
              </a:spcAft>
              <a:buClr>
                <a:srgbClr val="067EBB"/>
              </a:buClr>
              <a:buFont typeface="Arial" pitchFamily="34" charset="0"/>
              <a:buChar char="•"/>
            </a:pPr>
            <a:r>
              <a:rPr lang="de-DE" altLang="de-DE" sz="1800">
                <a:latin typeface="Arial" pitchFamily="34" charset="0"/>
                <a:sym typeface="Wingdings" pitchFamily="2" charset="2"/>
              </a:rPr>
              <a:t>Schutzhandschuhe verwenden.</a:t>
            </a:r>
          </a:p>
          <a:p>
            <a:pPr lvl="1">
              <a:spcBef>
                <a:spcPct val="0"/>
              </a:spcBef>
              <a:spcAft>
                <a:spcPts val="600"/>
              </a:spcAft>
              <a:buClr>
                <a:srgbClr val="067EBB"/>
              </a:buClr>
              <a:buFont typeface="Arial" pitchFamily="34" charset="0"/>
              <a:buChar char="•"/>
            </a:pPr>
            <a:r>
              <a:rPr lang="de-DE" altLang="de-DE" sz="1800">
                <a:latin typeface="Arial" pitchFamily="34" charset="0"/>
                <a:sym typeface="Wingdings" pitchFamily="2" charset="2"/>
              </a:rPr>
              <a:t>Schmutz mit Desinfektionsmittel getränktem Zellstoff aufnehmen,</a:t>
            </a:r>
            <a:br>
              <a:rPr lang="de-DE" altLang="de-DE" sz="1800">
                <a:latin typeface="Arial" pitchFamily="34" charset="0"/>
                <a:sym typeface="Wingdings" pitchFamily="2" charset="2"/>
              </a:rPr>
            </a:br>
            <a:r>
              <a:rPr lang="de-DE" altLang="de-DE" sz="1800">
                <a:latin typeface="Arial" pitchFamily="34" charset="0"/>
                <a:sym typeface="Wingdings" pitchFamily="2" charset="2"/>
              </a:rPr>
              <a:t> 	</a:t>
            </a:r>
            <a:r>
              <a:rPr lang="de-DE" altLang="de-DE" sz="1800" b="1">
                <a:solidFill>
                  <a:srgbClr val="067EBB"/>
                </a:solidFill>
                <a:latin typeface="Arial" pitchFamily="34" charset="0"/>
                <a:sym typeface="Wingdings" pitchFamily="2" charset="2"/>
              </a:rPr>
              <a:t>-</a:t>
            </a:r>
            <a:r>
              <a:rPr lang="de-DE" altLang="de-DE" sz="1800">
                <a:latin typeface="Arial" pitchFamily="34" charset="0"/>
                <a:sym typeface="Wingdings" pitchFamily="2" charset="2"/>
              </a:rPr>
              <a:t> danach mit Einmallappen wischdesinfizieren.</a:t>
            </a:r>
            <a:br>
              <a:rPr lang="de-DE" altLang="de-DE" sz="1800">
                <a:latin typeface="Arial" pitchFamily="34" charset="0"/>
                <a:sym typeface="Wingdings" pitchFamily="2" charset="2"/>
              </a:rPr>
            </a:br>
            <a:r>
              <a:rPr lang="de-DE" altLang="de-DE" sz="1800">
                <a:latin typeface="Arial" pitchFamily="34" charset="0"/>
                <a:sym typeface="Wingdings" pitchFamily="2" charset="2"/>
              </a:rPr>
              <a:t> 	</a:t>
            </a:r>
            <a:r>
              <a:rPr lang="de-DE" altLang="de-DE" sz="1800" b="1">
                <a:solidFill>
                  <a:srgbClr val="067EBB"/>
                </a:solidFill>
                <a:latin typeface="Arial" pitchFamily="34" charset="0"/>
                <a:sym typeface="Wingdings" pitchFamily="2" charset="2"/>
              </a:rPr>
              <a:t>-</a:t>
            </a:r>
            <a:r>
              <a:rPr lang="de-DE" altLang="de-DE" sz="1800">
                <a:latin typeface="Arial" pitchFamily="34" charset="0"/>
                <a:sym typeface="Wingdings" pitchFamily="2" charset="2"/>
              </a:rPr>
              <a:t> abschließende Händedesinfektion.</a:t>
            </a:r>
          </a:p>
          <a:p>
            <a:pPr>
              <a:spcBef>
                <a:spcPct val="0"/>
              </a:spcBef>
              <a:spcAft>
                <a:spcPts val="600"/>
              </a:spcAft>
              <a:buClr>
                <a:srgbClr val="067EBB"/>
              </a:buClr>
              <a:buSzPct val="180000"/>
            </a:pPr>
            <a:r>
              <a:rPr lang="de-DE" altLang="de-DE" sz="1800">
                <a:latin typeface="Arial" pitchFamily="34" charset="0"/>
                <a:sym typeface="Wingdings" pitchFamily="2" charset="2"/>
              </a:rPr>
              <a:t>Für Sanitär und restliche Flächen getrennte Lappen und Eimer.</a:t>
            </a:r>
          </a:p>
          <a:p>
            <a:pPr>
              <a:spcBef>
                <a:spcPct val="0"/>
              </a:spcBef>
              <a:spcAft>
                <a:spcPts val="600"/>
              </a:spcAft>
              <a:buClr>
                <a:srgbClr val="067EBB"/>
              </a:buClr>
              <a:buSzPct val="180000"/>
            </a:pPr>
            <a:r>
              <a:rPr lang="de-DE" altLang="de-DE" sz="1800">
                <a:latin typeface="Arial" pitchFamily="34" charset="0"/>
                <a:sym typeface="Wingdings" pitchFamily="2" charset="2"/>
              </a:rPr>
              <a:t>Tägliche Desinfektion patientennaher Flächen und Türklinken.</a:t>
            </a:r>
          </a:p>
          <a:p>
            <a:pPr>
              <a:spcBef>
                <a:spcPct val="0"/>
              </a:spcBef>
              <a:spcAft>
                <a:spcPts val="600"/>
              </a:spcAft>
              <a:buClr>
                <a:srgbClr val="067EBB"/>
              </a:buClr>
              <a:buSzPct val="180000"/>
            </a:pPr>
            <a:r>
              <a:rPr lang="de-DE" altLang="de-DE" sz="1800">
                <a:latin typeface="Arial" pitchFamily="34" charset="0"/>
                <a:sym typeface="Wingdings" pitchFamily="2" charset="2"/>
              </a:rPr>
              <a:t>Flächen können wieder benutzt werden, sobald sie trocken sind (Ausnahme Wannen etc.)</a:t>
            </a:r>
            <a:r>
              <a:rPr lang="de-DE" altLang="de-DE" sz="1800">
                <a:latin typeface="Arial" pitchFamily="34" charset="0"/>
              </a:rPr>
              <a:t>. </a:t>
            </a:r>
            <a:endParaRPr lang="de-DE" altLang="de-DE" sz="1800">
              <a:latin typeface="Arial" pitchFamily="34" charset="0"/>
              <a:sym typeface="Wingdings" pitchFamily="2" charset="2"/>
            </a:endParaRPr>
          </a:p>
          <a:p>
            <a:pPr>
              <a:spcBef>
                <a:spcPct val="0"/>
              </a:spcBef>
              <a:spcAft>
                <a:spcPts val="600"/>
              </a:spcAft>
              <a:buClr>
                <a:srgbClr val="067EBB"/>
              </a:buClr>
              <a:buSzPct val="180000"/>
            </a:pPr>
            <a:r>
              <a:rPr lang="de-DE" altLang="de-DE" sz="1800">
                <a:latin typeface="Arial" pitchFamily="34" charset="0"/>
              </a:rPr>
              <a:t>Aufbereitung von Pflegegeschirr wie üblich über die Steckbeckenspüle.</a:t>
            </a:r>
          </a:p>
          <a:p>
            <a:pPr>
              <a:spcBef>
                <a:spcPct val="0"/>
              </a:spcBef>
              <a:spcAft>
                <a:spcPts val="600"/>
              </a:spcAft>
              <a:buClr>
                <a:srgbClr val="067EBB"/>
              </a:buClr>
              <a:buSzPct val="180000"/>
            </a:pPr>
            <a:r>
              <a:rPr lang="de-DE" altLang="de-DE" sz="1800">
                <a:latin typeface="Arial" pitchFamily="34" charset="0"/>
              </a:rPr>
              <a:t>Aufbereitung von Geschirr und Besteck unter Vermeidung von Zwischenwegen abräumen und im Geschirrspüler aufbereiten.</a:t>
            </a:r>
          </a:p>
        </p:txBody>
      </p:sp>
      <p:sp>
        <p:nvSpPr>
          <p:cNvPr id="18436" name="Text Box 7"/>
          <p:cNvSpPr txBox="1">
            <a:spLocks noChangeArrowheads="1"/>
          </p:cNvSpPr>
          <p:nvPr/>
        </p:nvSpPr>
        <p:spPr bwMode="auto">
          <a:xfrm>
            <a:off x="1920875" y="4506913"/>
            <a:ext cx="184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pic>
        <p:nvPicPr>
          <p:cNvPr id="18437" name="Picture 9" descr="Putzeim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3138" y="3429000"/>
            <a:ext cx="1573212"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feld 14"/>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b="1" kern="0" dirty="0" err="1">
                <a:solidFill>
                  <a:srgbClr val="067EBB"/>
                </a:solidFill>
                <a:ea typeface="+mj-ea"/>
                <a:cs typeface="Arial" pitchFamily="34" charset="0"/>
                <a:sym typeface="Times New Roman"/>
              </a:rPr>
              <a:t>Noro</a:t>
            </a:r>
            <a:r>
              <a:rPr lang="de-DE" sz="1400" b="1" kern="0" dirty="0">
                <a:solidFill>
                  <a:srgbClr val="067EBB"/>
                </a:solidFill>
                <a:ea typeface="+mj-ea"/>
                <a:cs typeface="Arial" pitchFamily="34" charset="0"/>
                <a:sym typeface="Times New Roman"/>
              </a:rPr>
              <a:t> Virus      </a:t>
            </a:r>
            <a:r>
              <a:rPr lang="de-DE" sz="1400" kern="0" dirty="0">
                <a:ea typeface="+mj-ea"/>
                <a:cs typeface="Arial" pitchFamily="34" charset="0"/>
                <a:sym typeface="Times New Roman"/>
              </a:rPr>
              <a:t>Bakterielle Gastroenteritis      CDI</a:t>
            </a:r>
            <a:endParaRPr lang="de-DE" sz="1400" b="1" kern="0" dirty="0">
              <a:solidFill>
                <a:srgbClr val="067EBB"/>
              </a:solidFill>
              <a:ea typeface="+mj-ea"/>
              <a:cs typeface="Arial" pitchFamily="34" charset="0"/>
              <a:sym typeface="Times New Roman"/>
            </a:endParaRPr>
          </a:p>
        </p:txBody>
      </p:sp>
      <p:sp>
        <p:nvSpPr>
          <p:cNvPr id="18439"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Noro-Virus-Ausbrüche </a:t>
            </a:r>
          </a:p>
          <a:p>
            <a:pPr eaLnBrk="1">
              <a:spcBef>
                <a:spcPct val="0"/>
              </a:spcBef>
              <a:buFontTx/>
              <a:buNone/>
            </a:pPr>
            <a:r>
              <a:rPr lang="de-DE" altLang="de-DE" sz="2000">
                <a:latin typeface="Arial" pitchFamily="34" charset="0"/>
                <a:ea typeface="Merriweather Bold"/>
                <a:cs typeface="Arial" pitchFamily="34" charset="0"/>
              </a:rPr>
              <a:t>Flächendesinfektion und Aufbereitung</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
          <p:cNvSpPr>
            <a:spLocks noChangeArrowheads="1"/>
          </p:cNvSpPr>
          <p:nvPr/>
        </p:nvSpPr>
        <p:spPr bwMode="auto">
          <a:xfrm>
            <a:off x="179388" y="1547813"/>
            <a:ext cx="7129462" cy="289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Clr>
                <a:srgbClr val="067EBB"/>
              </a:buClr>
              <a:buSzPct val="180000"/>
            </a:pPr>
            <a:r>
              <a:rPr lang="de-DE" altLang="de-DE" sz="1800">
                <a:latin typeface="Arial" pitchFamily="34" charset="0"/>
                <a:sym typeface="Wingdings" pitchFamily="2" charset="2"/>
              </a:rPr>
              <a:t>Alle im Isolierzimmer entstandenen Abfälle und Schmutzwäscheteile gelten als kontaminiert.</a:t>
            </a:r>
          </a:p>
          <a:p>
            <a:pPr>
              <a:spcBef>
                <a:spcPct val="0"/>
              </a:spcBef>
              <a:spcAft>
                <a:spcPts val="600"/>
              </a:spcAft>
              <a:buClr>
                <a:srgbClr val="067EBB"/>
              </a:buClr>
              <a:buSzPct val="180000"/>
            </a:pPr>
            <a:r>
              <a:rPr lang="de-DE" altLang="de-DE" sz="1800">
                <a:latin typeface="Arial" pitchFamily="34" charset="0"/>
                <a:sym typeface="Wingdings" pitchFamily="2" charset="2"/>
              </a:rPr>
              <a:t>Abfälle werden in kleinen Plastikbeuteln gesammelt. Wenn diese voll sind: zuknoten und in großen Plastiksack geben.</a:t>
            </a:r>
          </a:p>
          <a:p>
            <a:pPr>
              <a:spcBef>
                <a:spcPct val="0"/>
              </a:spcBef>
              <a:spcAft>
                <a:spcPts val="600"/>
              </a:spcAft>
              <a:buClr>
                <a:srgbClr val="067EBB"/>
              </a:buClr>
              <a:buSzPct val="180000"/>
            </a:pPr>
            <a:r>
              <a:rPr lang="de-DE" altLang="de-DE" sz="1800">
                <a:latin typeface="Arial" pitchFamily="34" charset="0"/>
                <a:sym typeface="Wingdings" pitchFamily="2" charset="2"/>
              </a:rPr>
              <a:t>Schmutzwäsche wird vor Ort in den für Infektionswäsche vorgesehenen Sammelbeutel entsorgt.</a:t>
            </a:r>
          </a:p>
          <a:p>
            <a:pPr>
              <a:spcBef>
                <a:spcPct val="0"/>
              </a:spcBef>
              <a:spcAft>
                <a:spcPts val="600"/>
              </a:spcAft>
              <a:buClr>
                <a:srgbClr val="067EBB"/>
              </a:buClr>
              <a:buSzPct val="180000"/>
            </a:pPr>
            <a:r>
              <a:rPr lang="de-DE" altLang="de-DE" sz="1800">
                <a:latin typeface="Arial" pitchFamily="34" charset="0"/>
                <a:sym typeface="Wingdings" pitchFamily="2" charset="2"/>
              </a:rPr>
              <a:t>Volle Schmutzwäsche- oder Abfallsäcke werden noch im Zimmer verschlossen und können danach normal entsorgt werden.</a:t>
            </a:r>
          </a:p>
          <a:p>
            <a:pPr>
              <a:spcBef>
                <a:spcPct val="0"/>
              </a:spcBef>
              <a:spcAft>
                <a:spcPts val="600"/>
              </a:spcAft>
              <a:buClr>
                <a:srgbClr val="067EBB"/>
              </a:buClr>
              <a:buSzPct val="180000"/>
            </a:pPr>
            <a:r>
              <a:rPr lang="de-DE" altLang="de-DE" sz="1800">
                <a:latin typeface="Arial" pitchFamily="34" charset="0"/>
                <a:sym typeface="Wingdings" pitchFamily="2" charset="2"/>
              </a:rPr>
              <a:t>Wäsche desinfizierend waschen (&gt;60°C). </a:t>
            </a:r>
          </a:p>
        </p:txBody>
      </p:sp>
      <p:sp>
        <p:nvSpPr>
          <p:cNvPr id="4" name="Textfeld 3"/>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b="1" kern="0" dirty="0" err="1">
                <a:solidFill>
                  <a:srgbClr val="067EBB"/>
                </a:solidFill>
                <a:ea typeface="+mj-ea"/>
                <a:cs typeface="Arial" pitchFamily="34" charset="0"/>
                <a:sym typeface="Times New Roman"/>
              </a:rPr>
              <a:t>Noro</a:t>
            </a:r>
            <a:r>
              <a:rPr lang="de-DE" sz="1400" b="1" kern="0" dirty="0">
                <a:solidFill>
                  <a:srgbClr val="067EBB"/>
                </a:solidFill>
                <a:ea typeface="+mj-ea"/>
                <a:cs typeface="Arial" pitchFamily="34" charset="0"/>
                <a:sym typeface="Times New Roman"/>
              </a:rPr>
              <a:t> Virus      </a:t>
            </a:r>
            <a:r>
              <a:rPr lang="de-DE" sz="1400" kern="0" dirty="0">
                <a:ea typeface="+mj-ea"/>
                <a:cs typeface="Arial" pitchFamily="34" charset="0"/>
                <a:sym typeface="Times New Roman"/>
              </a:rPr>
              <a:t>Bakterielle Gastroenteritis      CDI</a:t>
            </a:r>
            <a:endParaRPr lang="de-DE" sz="1400" b="1" kern="0" dirty="0">
              <a:solidFill>
                <a:srgbClr val="067EBB"/>
              </a:solidFill>
              <a:ea typeface="+mj-ea"/>
              <a:cs typeface="Arial" pitchFamily="34" charset="0"/>
              <a:sym typeface="Times New Roman"/>
            </a:endParaRPr>
          </a:p>
        </p:txBody>
      </p:sp>
      <p:pic>
        <p:nvPicPr>
          <p:cNvPr id="19460" name="Picture 16" descr="blomus_treteimer_nexio_575_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1916113"/>
            <a:ext cx="1366838"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Noro-Virus-Ausbrüche </a:t>
            </a:r>
          </a:p>
          <a:p>
            <a:pPr eaLnBrk="1">
              <a:spcBef>
                <a:spcPct val="0"/>
              </a:spcBef>
              <a:buFontTx/>
              <a:buNone/>
            </a:pPr>
            <a:r>
              <a:rPr lang="de-DE" altLang="de-DE" sz="2000">
                <a:latin typeface="Arial" pitchFamily="34" charset="0"/>
                <a:ea typeface="Merriweather Bold"/>
                <a:cs typeface="Arial" pitchFamily="34" charset="0"/>
              </a:rPr>
              <a:t>Abfall und Wäsche</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2133600" y="990600"/>
            <a:ext cx="6553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87325" indent="-187325">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 typeface="Wingdings" pitchFamily="2" charset="2"/>
              <a:buChar char="Ø"/>
            </a:pPr>
            <a:endParaRPr lang="de-DE" altLang="de-DE" sz="1600">
              <a:latin typeface="Arial" pitchFamily="34" charset="0"/>
              <a:sym typeface="Wingdings" pitchFamily="2" charset="2"/>
            </a:endParaRPr>
          </a:p>
        </p:txBody>
      </p:sp>
      <p:sp>
        <p:nvSpPr>
          <p:cNvPr id="20483" name="Text Box 6"/>
          <p:cNvSpPr txBox="1">
            <a:spLocks noChangeArrowheads="1"/>
          </p:cNvSpPr>
          <p:nvPr/>
        </p:nvSpPr>
        <p:spPr bwMode="auto">
          <a:xfrm>
            <a:off x="2041525" y="3870325"/>
            <a:ext cx="184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169994" name="Text Box 10"/>
          <p:cNvSpPr txBox="1">
            <a:spLocks noChangeArrowheads="1"/>
          </p:cNvSpPr>
          <p:nvPr/>
        </p:nvSpPr>
        <p:spPr bwMode="auto">
          <a:xfrm>
            <a:off x="179388" y="1547813"/>
            <a:ext cx="8785225" cy="190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87325" indent="-1873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spcAft>
                <a:spcPts val="600"/>
              </a:spcAft>
              <a:defRPr/>
            </a:pPr>
            <a:r>
              <a:rPr lang="de-DE" sz="1800" b="1" dirty="0" smtClean="0">
                <a:solidFill>
                  <a:srgbClr val="067EBB"/>
                </a:solidFill>
                <a:latin typeface="Arial" pitchFamily="34" charset="0"/>
              </a:rPr>
              <a:t>Beendigung der besonderen Hygienemaßnahmen:</a:t>
            </a:r>
          </a:p>
          <a:p>
            <a:pPr marL="285750" indent="-285750">
              <a:spcAft>
                <a:spcPts val="400"/>
              </a:spcAft>
              <a:buClr>
                <a:srgbClr val="067EBB"/>
              </a:buClr>
              <a:buSzPct val="180000"/>
              <a:buFont typeface="Arial" pitchFamily="34" charset="0"/>
              <a:buChar char="•"/>
              <a:defRPr/>
            </a:pPr>
            <a:r>
              <a:rPr lang="de-DE" sz="1800" dirty="0" smtClean="0">
                <a:latin typeface="Arial" pitchFamily="34" charset="0"/>
              </a:rPr>
              <a:t>Die Beendigung der besonderen Hygienemaßnahmen kann erfolgen, wenn Erkrankte keine Symptome mehr zeigen und darüber hinaus mind. 2 Tage vergangen sind.</a:t>
            </a:r>
          </a:p>
          <a:p>
            <a:pPr marL="285750" indent="-285750">
              <a:spcAft>
                <a:spcPts val="400"/>
              </a:spcAft>
              <a:buClr>
                <a:srgbClr val="067EBB"/>
              </a:buClr>
              <a:buSzPct val="180000"/>
              <a:buFont typeface="Arial" pitchFamily="34" charset="0"/>
              <a:buChar char="•"/>
              <a:defRPr/>
            </a:pPr>
            <a:r>
              <a:rPr lang="de-DE" sz="1800" dirty="0" smtClean="0">
                <a:latin typeface="Arial" pitchFamily="34" charset="0"/>
              </a:rPr>
              <a:t>Die Entscheidung hierüber trifft die Heimleitung in Verbindung mit dem Gesundheitsamt.</a:t>
            </a:r>
          </a:p>
        </p:txBody>
      </p:sp>
      <p:sp>
        <p:nvSpPr>
          <p:cNvPr id="169995" name="Rectangle 11"/>
          <p:cNvSpPr>
            <a:spLocks noChangeArrowheads="1"/>
          </p:cNvSpPr>
          <p:nvPr/>
        </p:nvSpPr>
        <p:spPr bwMode="auto">
          <a:xfrm>
            <a:off x="179388" y="3455988"/>
            <a:ext cx="8856662" cy="321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187325" indent="-187325">
              <a:spcAft>
                <a:spcPts val="600"/>
              </a:spcAft>
              <a:defRPr/>
            </a:pPr>
            <a:r>
              <a:rPr lang="de-DE" sz="1800" b="1" dirty="0">
                <a:solidFill>
                  <a:srgbClr val="067EBB"/>
                </a:solidFill>
                <a:sym typeface="Wingdings" pitchFamily="2" charset="2"/>
              </a:rPr>
              <a:t>In Zimmern betroffener Bewohner:</a:t>
            </a:r>
          </a:p>
          <a:p>
            <a:pPr marL="285750" indent="-285750">
              <a:spcAft>
                <a:spcPts val="400"/>
              </a:spcAft>
              <a:buClr>
                <a:srgbClr val="067EBB"/>
              </a:buClr>
              <a:buSzPct val="180000"/>
              <a:buFont typeface="Arial" pitchFamily="34" charset="0"/>
              <a:buChar char="•"/>
              <a:defRPr/>
            </a:pPr>
            <a:r>
              <a:rPr lang="de-DE" sz="1800" dirty="0">
                <a:sym typeface="Wingdings" pitchFamily="2" charset="2"/>
              </a:rPr>
              <a:t>Schutzkittel und Handschuhe anziehen.</a:t>
            </a:r>
          </a:p>
          <a:p>
            <a:pPr marL="285750" indent="-285750">
              <a:spcAft>
                <a:spcPts val="400"/>
              </a:spcAft>
              <a:buClr>
                <a:srgbClr val="067EBB"/>
              </a:buClr>
              <a:buSzPct val="180000"/>
              <a:buFont typeface="Arial" pitchFamily="34" charset="0"/>
              <a:buChar char="•"/>
              <a:defRPr/>
            </a:pPr>
            <a:r>
              <a:rPr lang="de-DE" sz="1800" dirty="0">
                <a:sym typeface="Wingdings" pitchFamily="2" charset="2"/>
              </a:rPr>
              <a:t>Bettabziehen; Bettwäsche und Inletts als Infektionswäsche entsorgen.</a:t>
            </a:r>
          </a:p>
          <a:p>
            <a:pPr marL="285750" indent="-285750">
              <a:spcAft>
                <a:spcPts val="400"/>
              </a:spcAft>
              <a:buClr>
                <a:srgbClr val="067EBB"/>
              </a:buClr>
              <a:buSzPct val="180000"/>
              <a:buFont typeface="Arial" pitchFamily="34" charset="0"/>
              <a:buChar char="•"/>
              <a:defRPr/>
            </a:pPr>
            <a:r>
              <a:rPr lang="de-DE" sz="1800" dirty="0">
                <a:sym typeface="Wingdings" pitchFamily="2" charset="2"/>
              </a:rPr>
              <a:t>Matratzenschonbezug, angefangene Schachteln, Zeitungen etc., als kontaminierten Abfall entsorgen.</a:t>
            </a:r>
          </a:p>
          <a:p>
            <a:pPr marL="285750" indent="-285750">
              <a:spcAft>
                <a:spcPts val="400"/>
              </a:spcAft>
              <a:buClr>
                <a:srgbClr val="067EBB"/>
              </a:buClr>
              <a:buSzPct val="180000"/>
              <a:buFont typeface="Arial" pitchFamily="34" charset="0"/>
              <a:buChar char="•"/>
              <a:defRPr/>
            </a:pPr>
            <a:r>
              <a:rPr lang="de-DE" sz="1800" dirty="0">
                <a:sym typeface="Wingdings" pitchFamily="2" charset="2"/>
              </a:rPr>
              <a:t>Alle Flächen wie: Bettgestell, Möbel, Telefon, Lichtleiste, Klinken, Sanitär, Fußboden etc. desinfizierend abwischen. </a:t>
            </a:r>
          </a:p>
          <a:p>
            <a:pPr marL="285750" indent="-285750">
              <a:spcAft>
                <a:spcPts val="400"/>
              </a:spcAft>
              <a:buClr>
                <a:srgbClr val="067EBB"/>
              </a:buClr>
              <a:buSzPct val="180000"/>
              <a:buFont typeface="Arial" pitchFamily="34" charset="0"/>
              <a:buChar char="•"/>
              <a:defRPr/>
            </a:pPr>
            <a:r>
              <a:rPr lang="de-DE" sz="1800" dirty="0">
                <a:sym typeface="Wingdings" pitchFamily="2" charset="2"/>
              </a:rPr>
              <a:t>Einwirkzeit abwarten, danach Lüften, Bett beziehen, Zimmer freigeben.</a:t>
            </a:r>
          </a:p>
          <a:p>
            <a:pPr marL="285750" indent="-285750">
              <a:spcAft>
                <a:spcPts val="400"/>
              </a:spcAft>
              <a:buClr>
                <a:srgbClr val="067EBB"/>
              </a:buClr>
              <a:buSzPct val="180000"/>
              <a:buFont typeface="Arial" pitchFamily="34" charset="0"/>
              <a:buChar char="•"/>
              <a:defRPr/>
            </a:pPr>
            <a:r>
              <a:rPr lang="de-DE" sz="1800" dirty="0">
                <a:sym typeface="Wingdings" pitchFamily="2" charset="2"/>
              </a:rPr>
              <a:t>Anschließend Flure und Funktionsräume gleichermaßen behandeln.</a:t>
            </a:r>
          </a:p>
          <a:p>
            <a:pPr>
              <a:spcAft>
                <a:spcPts val="600"/>
              </a:spcAft>
              <a:defRPr/>
            </a:pPr>
            <a:endParaRPr lang="de-DE" dirty="0">
              <a:sym typeface="Wingdings" pitchFamily="2" charset="2"/>
            </a:endParaRPr>
          </a:p>
        </p:txBody>
      </p:sp>
      <p:sp>
        <p:nvSpPr>
          <p:cNvPr id="15" name="Textfeld 14"/>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b="1" kern="0" dirty="0" err="1">
                <a:solidFill>
                  <a:srgbClr val="067EBB"/>
                </a:solidFill>
                <a:ea typeface="+mj-ea"/>
                <a:cs typeface="Arial" pitchFamily="34" charset="0"/>
                <a:sym typeface="Times New Roman"/>
              </a:rPr>
              <a:t>Noro</a:t>
            </a:r>
            <a:r>
              <a:rPr lang="de-DE" sz="1400" b="1" kern="0" dirty="0">
                <a:solidFill>
                  <a:srgbClr val="067EBB"/>
                </a:solidFill>
                <a:ea typeface="+mj-ea"/>
                <a:cs typeface="Arial" pitchFamily="34" charset="0"/>
                <a:sym typeface="Times New Roman"/>
              </a:rPr>
              <a:t> Virus      </a:t>
            </a:r>
            <a:r>
              <a:rPr lang="de-DE" sz="1400" kern="0" dirty="0">
                <a:ea typeface="+mj-ea"/>
                <a:cs typeface="Arial" pitchFamily="34" charset="0"/>
                <a:sym typeface="Times New Roman"/>
              </a:rPr>
              <a:t>Bakterielle Gastroenteritis      CDI</a:t>
            </a:r>
            <a:endParaRPr lang="de-DE" sz="1400" b="1" kern="0" dirty="0">
              <a:solidFill>
                <a:srgbClr val="067EBB"/>
              </a:solidFill>
              <a:ea typeface="+mj-ea"/>
              <a:cs typeface="Arial" pitchFamily="34" charset="0"/>
              <a:sym typeface="Times New Roman"/>
            </a:endParaRPr>
          </a:p>
        </p:txBody>
      </p:sp>
      <p:sp>
        <p:nvSpPr>
          <p:cNvPr id="20487"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Noro-Virus-Ausbrüche </a:t>
            </a:r>
          </a:p>
          <a:p>
            <a:pPr eaLnBrk="1">
              <a:spcBef>
                <a:spcPct val="0"/>
              </a:spcBef>
              <a:buFontTx/>
              <a:buNone/>
            </a:pPr>
            <a:r>
              <a:rPr lang="de-DE" altLang="de-DE" sz="2000">
                <a:latin typeface="Arial" pitchFamily="34" charset="0"/>
                <a:ea typeface="Merriweather Bold"/>
                <a:cs typeface="Arial" pitchFamily="34" charset="0"/>
              </a:rPr>
              <a:t>Abschließende Maßnahmen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044" descr="PEOPL086"/>
          <p:cNvPicPr>
            <a:picLocks noChangeAspect="1" noChangeArrowheads="1"/>
          </p:cNvPicPr>
          <p:nvPr/>
        </p:nvPicPr>
        <p:blipFill>
          <a:blip r:embed="rId3" cstate="print">
            <a:lum bright="60000" contrast="-60000"/>
            <a:extLst>
              <a:ext uri="{28A0092B-C50C-407E-A947-70E740481C1C}">
                <a14:useLocalDpi xmlns:a14="http://schemas.microsoft.com/office/drawing/2010/main" val="0"/>
              </a:ext>
            </a:extLst>
          </a:blip>
          <a:srcRect/>
          <a:stretch>
            <a:fillRect/>
          </a:stretch>
        </p:blipFill>
        <p:spPr bwMode="auto">
          <a:xfrm>
            <a:off x="4859338" y="1484313"/>
            <a:ext cx="4281487" cy="487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1034" descr="PEOPL087"/>
          <p:cNvPicPr>
            <a:picLocks noChangeAspect="1" noChangeArrowheads="1"/>
          </p:cNvPicPr>
          <p:nvPr/>
        </p:nvPicPr>
        <p:blipFill>
          <a:blip r:embed="rId4" cstate="print">
            <a:lum bright="60000" contrast="-60000"/>
            <a:extLst>
              <a:ext uri="{28A0092B-C50C-407E-A947-70E740481C1C}">
                <a14:useLocalDpi xmlns:a14="http://schemas.microsoft.com/office/drawing/2010/main" val="0"/>
              </a:ext>
            </a:extLst>
          </a:blip>
          <a:srcRect/>
          <a:stretch>
            <a:fillRect/>
          </a:stretch>
        </p:blipFill>
        <p:spPr bwMode="auto">
          <a:xfrm flipH="1">
            <a:off x="19050" y="1296988"/>
            <a:ext cx="4913313"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43" name="Rectangle 1035"/>
          <p:cNvSpPr>
            <a:spLocks noChangeArrowheads="1"/>
          </p:cNvSpPr>
          <p:nvPr/>
        </p:nvSpPr>
        <p:spPr bwMode="auto">
          <a:xfrm>
            <a:off x="179388" y="1547813"/>
            <a:ext cx="3281362" cy="147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a:solidFill>
                  <a:srgbClr val="C00000"/>
                </a:solidFill>
                <a:latin typeface="Arial" pitchFamily="34" charset="0"/>
              </a:rPr>
              <a:t>„Man sollte erst einmal den Befund abwarten, ob es überhaupt Noro ist. Mit blindem Alarm ist keinem gedient“</a:t>
            </a:r>
          </a:p>
        </p:txBody>
      </p:sp>
      <p:sp>
        <p:nvSpPr>
          <p:cNvPr id="172044" name="Rectangle 1036"/>
          <p:cNvSpPr>
            <a:spLocks noChangeArrowheads="1"/>
          </p:cNvSpPr>
          <p:nvPr/>
        </p:nvSpPr>
        <p:spPr bwMode="auto">
          <a:xfrm>
            <a:off x="179388" y="3716338"/>
            <a:ext cx="3281362"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 typeface="Wingdings" pitchFamily="2" charset="2"/>
              <a:buNone/>
            </a:pPr>
            <a:r>
              <a:rPr lang="de-DE" altLang="de-DE" sz="1800">
                <a:solidFill>
                  <a:srgbClr val="C00000"/>
                </a:solidFill>
                <a:latin typeface="Arial" pitchFamily="34" charset="0"/>
              </a:rPr>
              <a:t>„So lange man die Sache im Griff hat braucht man das Gesundheitsamt auch nicht zu informieren.“</a:t>
            </a:r>
          </a:p>
        </p:txBody>
      </p:sp>
      <p:sp>
        <p:nvSpPr>
          <p:cNvPr id="172047" name="Rectangle 1039"/>
          <p:cNvSpPr>
            <a:spLocks noChangeArrowheads="1"/>
          </p:cNvSpPr>
          <p:nvPr/>
        </p:nvSpPr>
        <p:spPr bwMode="auto">
          <a:xfrm>
            <a:off x="4932363" y="1547813"/>
            <a:ext cx="3916362" cy="175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1200"/>
              </a:spcAft>
              <a:buFont typeface="Wingdings" pitchFamily="2" charset="2"/>
              <a:buNone/>
            </a:pPr>
            <a:r>
              <a:rPr lang="de-DE" altLang="de-DE" sz="1800">
                <a:solidFill>
                  <a:srgbClr val="008000"/>
                </a:solidFill>
                <a:latin typeface="Arial" pitchFamily="34" charset="0"/>
              </a:rPr>
              <a:t>„Ein Noro-Ausbruch ist immer ein Wettlauf gegen die Zeit. Bis der Befund da ist vergehen meist mehrere Tage. Auch bei anderen Erregern ist wären die Maßnahmen die gleichen.“</a:t>
            </a:r>
          </a:p>
        </p:txBody>
      </p:sp>
      <p:sp>
        <p:nvSpPr>
          <p:cNvPr id="172049" name="Rectangle 1041"/>
          <p:cNvSpPr>
            <a:spLocks noChangeArrowheads="1"/>
          </p:cNvSpPr>
          <p:nvPr/>
        </p:nvSpPr>
        <p:spPr bwMode="auto">
          <a:xfrm>
            <a:off x="4932363" y="3716338"/>
            <a:ext cx="3916362" cy="20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 typeface="Wingdings" pitchFamily="2" charset="2"/>
              <a:buNone/>
            </a:pPr>
            <a:r>
              <a:rPr lang="de-DE" altLang="de-DE" sz="1800">
                <a:solidFill>
                  <a:srgbClr val="008000"/>
                </a:solidFill>
                <a:latin typeface="Arial" pitchFamily="34" charset="0"/>
              </a:rPr>
              <a:t>„Das Gesundheitsamt ermöglicht die Durchsetzung notwendiger Maßnahmen, die das Heim von sich aus nicht treffen darf (z.B. Isolierung). Die unverzügliche Meldung ist auch im Verdachtsfall gesetzliche Pflicht.“</a:t>
            </a:r>
          </a:p>
        </p:txBody>
      </p:sp>
      <p:sp>
        <p:nvSpPr>
          <p:cNvPr id="18" name="Textfeld 17"/>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b="1" kern="0" dirty="0" err="1">
                <a:solidFill>
                  <a:srgbClr val="067EBB"/>
                </a:solidFill>
                <a:ea typeface="+mj-ea"/>
                <a:cs typeface="Arial" pitchFamily="34" charset="0"/>
                <a:sym typeface="Times New Roman"/>
              </a:rPr>
              <a:t>Noro</a:t>
            </a:r>
            <a:r>
              <a:rPr lang="de-DE" sz="1400" b="1" kern="0" dirty="0">
                <a:solidFill>
                  <a:srgbClr val="067EBB"/>
                </a:solidFill>
                <a:ea typeface="+mj-ea"/>
                <a:cs typeface="Arial" pitchFamily="34" charset="0"/>
                <a:sym typeface="Times New Roman"/>
              </a:rPr>
              <a:t> Virus      </a:t>
            </a:r>
            <a:r>
              <a:rPr lang="de-DE" sz="1400" kern="0" dirty="0">
                <a:ea typeface="+mj-ea"/>
                <a:cs typeface="Arial" pitchFamily="34" charset="0"/>
                <a:sym typeface="Times New Roman"/>
              </a:rPr>
              <a:t>Bakterielle Gastroenteritis      CDI</a:t>
            </a:r>
            <a:endParaRPr lang="de-DE" sz="1400" b="1" kern="0" dirty="0">
              <a:solidFill>
                <a:srgbClr val="067EBB"/>
              </a:solidFill>
              <a:ea typeface="+mj-ea"/>
              <a:cs typeface="Arial" pitchFamily="34" charset="0"/>
              <a:sym typeface="Times New Roman"/>
            </a:endParaRPr>
          </a:p>
        </p:txBody>
      </p:sp>
      <p:sp>
        <p:nvSpPr>
          <p:cNvPr id="21513"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Häufige Irrtümer zu Noro I </a:t>
            </a:r>
          </a:p>
          <a:p>
            <a:pPr eaLnBrk="1">
              <a:spcBef>
                <a:spcPct val="0"/>
              </a:spcBef>
              <a:buFontTx/>
              <a:buNone/>
            </a:pPr>
            <a:r>
              <a:rPr lang="de-DE" altLang="de-DE" sz="2000" b="1">
                <a:latin typeface="Arial" pitchFamily="34" charset="0"/>
                <a:ea typeface="Merriweather Bold"/>
                <a:cs typeface="Arial" pitchFamily="34" charset="0"/>
                <a:sym typeface="Merriweather Bold"/>
              </a:rPr>
              <a:t/>
            </a:r>
            <a:br>
              <a:rPr lang="de-DE" altLang="de-DE" sz="2000" b="1">
                <a:latin typeface="Arial" pitchFamily="34" charset="0"/>
                <a:ea typeface="Merriweather Bold"/>
                <a:cs typeface="Arial" pitchFamily="34" charset="0"/>
                <a:sym typeface="Merriweather Bold"/>
              </a:rPr>
            </a:br>
            <a:endParaRPr lang="de-DE" altLang="de-DE" sz="2000">
              <a:latin typeface="Arial" pitchFamily="34" charset="0"/>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2043"/>
                                        </p:tgtEl>
                                        <p:attrNameLst>
                                          <p:attrName>style.visibility</p:attrName>
                                        </p:attrNameLst>
                                      </p:cBhvr>
                                      <p:to>
                                        <p:strVal val="visible"/>
                                      </p:to>
                                    </p:set>
                                    <p:anim calcmode="lin" valueType="num">
                                      <p:cBhvr additive="base">
                                        <p:cTn id="7" dur="500" fill="hold"/>
                                        <p:tgtEl>
                                          <p:spTgt spid="172043"/>
                                        </p:tgtEl>
                                        <p:attrNameLst>
                                          <p:attrName>ppt_x</p:attrName>
                                        </p:attrNameLst>
                                      </p:cBhvr>
                                      <p:tavLst>
                                        <p:tav tm="0">
                                          <p:val>
                                            <p:strVal val="0-#ppt_w/2"/>
                                          </p:val>
                                        </p:tav>
                                        <p:tav tm="100000">
                                          <p:val>
                                            <p:strVal val="#ppt_x"/>
                                          </p:val>
                                        </p:tav>
                                      </p:tavLst>
                                    </p:anim>
                                    <p:anim calcmode="lin" valueType="num">
                                      <p:cBhvr additive="base">
                                        <p:cTn id="8" dur="500" fill="hold"/>
                                        <p:tgtEl>
                                          <p:spTgt spid="17204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72047"/>
                                        </p:tgtEl>
                                        <p:attrNameLst>
                                          <p:attrName>style.visibility</p:attrName>
                                        </p:attrNameLst>
                                      </p:cBhvr>
                                      <p:to>
                                        <p:strVal val="visible"/>
                                      </p:to>
                                    </p:set>
                                    <p:anim calcmode="lin" valueType="num">
                                      <p:cBhvr additive="base">
                                        <p:cTn id="13" dur="500" fill="hold"/>
                                        <p:tgtEl>
                                          <p:spTgt spid="172047"/>
                                        </p:tgtEl>
                                        <p:attrNameLst>
                                          <p:attrName>ppt_x</p:attrName>
                                        </p:attrNameLst>
                                      </p:cBhvr>
                                      <p:tavLst>
                                        <p:tav tm="0">
                                          <p:val>
                                            <p:strVal val="1+#ppt_w/2"/>
                                          </p:val>
                                        </p:tav>
                                        <p:tav tm="100000">
                                          <p:val>
                                            <p:strVal val="#ppt_x"/>
                                          </p:val>
                                        </p:tav>
                                      </p:tavLst>
                                    </p:anim>
                                    <p:anim calcmode="lin" valueType="num">
                                      <p:cBhvr additive="base">
                                        <p:cTn id="14" dur="500" fill="hold"/>
                                        <p:tgtEl>
                                          <p:spTgt spid="17204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2044"/>
                                        </p:tgtEl>
                                        <p:attrNameLst>
                                          <p:attrName>style.visibility</p:attrName>
                                        </p:attrNameLst>
                                      </p:cBhvr>
                                      <p:to>
                                        <p:strVal val="visible"/>
                                      </p:to>
                                    </p:set>
                                    <p:anim calcmode="lin" valueType="num">
                                      <p:cBhvr additive="base">
                                        <p:cTn id="19" dur="500" fill="hold"/>
                                        <p:tgtEl>
                                          <p:spTgt spid="172044"/>
                                        </p:tgtEl>
                                        <p:attrNameLst>
                                          <p:attrName>ppt_x</p:attrName>
                                        </p:attrNameLst>
                                      </p:cBhvr>
                                      <p:tavLst>
                                        <p:tav tm="0">
                                          <p:val>
                                            <p:strVal val="0-#ppt_w/2"/>
                                          </p:val>
                                        </p:tav>
                                        <p:tav tm="100000">
                                          <p:val>
                                            <p:strVal val="#ppt_x"/>
                                          </p:val>
                                        </p:tav>
                                      </p:tavLst>
                                    </p:anim>
                                    <p:anim calcmode="lin" valueType="num">
                                      <p:cBhvr additive="base">
                                        <p:cTn id="20" dur="500" fill="hold"/>
                                        <p:tgtEl>
                                          <p:spTgt spid="17204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72049"/>
                                        </p:tgtEl>
                                        <p:attrNameLst>
                                          <p:attrName>style.visibility</p:attrName>
                                        </p:attrNameLst>
                                      </p:cBhvr>
                                      <p:to>
                                        <p:strVal val="visible"/>
                                      </p:to>
                                    </p:set>
                                    <p:anim calcmode="lin" valueType="num">
                                      <p:cBhvr additive="base">
                                        <p:cTn id="25" dur="500" fill="hold"/>
                                        <p:tgtEl>
                                          <p:spTgt spid="172049"/>
                                        </p:tgtEl>
                                        <p:attrNameLst>
                                          <p:attrName>ppt_x</p:attrName>
                                        </p:attrNameLst>
                                      </p:cBhvr>
                                      <p:tavLst>
                                        <p:tav tm="0">
                                          <p:val>
                                            <p:strVal val="1+#ppt_w/2"/>
                                          </p:val>
                                        </p:tav>
                                        <p:tav tm="100000">
                                          <p:val>
                                            <p:strVal val="#ppt_x"/>
                                          </p:val>
                                        </p:tav>
                                      </p:tavLst>
                                    </p:anim>
                                    <p:anim calcmode="lin" valueType="num">
                                      <p:cBhvr additive="base">
                                        <p:cTn id="26" dur="500" fill="hold"/>
                                        <p:tgtEl>
                                          <p:spTgt spid="1720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43" grpId="0" autoUpdateAnimBg="0"/>
      <p:bldP spid="172044" grpId="0" autoUpdateAnimBg="0"/>
      <p:bldP spid="172047" grpId="0" autoUpdateAnimBg="0"/>
      <p:bldP spid="172049"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034" descr="PEOPL087"/>
          <p:cNvPicPr>
            <a:picLocks noChangeAspect="1" noChangeArrowheads="1"/>
          </p:cNvPicPr>
          <p:nvPr/>
        </p:nvPicPr>
        <p:blipFill>
          <a:blip r:embed="rId2" cstate="print">
            <a:lum bright="60000" contrast="-60000"/>
            <a:extLst>
              <a:ext uri="{28A0092B-C50C-407E-A947-70E740481C1C}">
                <a14:useLocalDpi xmlns:a14="http://schemas.microsoft.com/office/drawing/2010/main" val="0"/>
              </a:ext>
            </a:extLst>
          </a:blip>
          <a:srcRect/>
          <a:stretch>
            <a:fillRect/>
          </a:stretch>
        </p:blipFill>
        <p:spPr bwMode="auto">
          <a:xfrm flipH="1">
            <a:off x="19050" y="1296988"/>
            <a:ext cx="4913313"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1044" descr="PEOPL086"/>
          <p:cNvPicPr>
            <a:picLocks noChangeAspect="1" noChangeArrowheads="1"/>
          </p:cNvPicPr>
          <p:nvPr/>
        </p:nvPicPr>
        <p:blipFill>
          <a:blip r:embed="rId3" cstate="print">
            <a:lum bright="60000" contrast="-60000"/>
            <a:extLst>
              <a:ext uri="{28A0092B-C50C-407E-A947-70E740481C1C}">
                <a14:useLocalDpi xmlns:a14="http://schemas.microsoft.com/office/drawing/2010/main" val="0"/>
              </a:ext>
            </a:extLst>
          </a:blip>
          <a:srcRect/>
          <a:stretch>
            <a:fillRect/>
          </a:stretch>
        </p:blipFill>
        <p:spPr bwMode="auto">
          <a:xfrm>
            <a:off x="4859338" y="1484313"/>
            <a:ext cx="4281487" cy="487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038"/>
          <p:cNvSpPr>
            <a:spLocks noChangeArrowheads="1"/>
          </p:cNvSpPr>
          <p:nvPr/>
        </p:nvSpPr>
        <p:spPr bwMode="auto">
          <a:xfrm>
            <a:off x="179388" y="1547813"/>
            <a:ext cx="3284537" cy="20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 typeface="Wingdings" pitchFamily="2" charset="2"/>
              <a:buNone/>
            </a:pPr>
            <a:r>
              <a:rPr lang="de-DE" altLang="de-DE" sz="1800">
                <a:solidFill>
                  <a:srgbClr val="C00000"/>
                </a:solidFill>
                <a:latin typeface="Arial" pitchFamily="34" charset="0"/>
              </a:rPr>
              <a:t>„Bei einem Infektionsausbruch wird jede Hand gebraucht. Wenn man sich wieder gesund fühlt und entsprechend achtsam ist kann man auch wieder arbeiten.“</a:t>
            </a:r>
          </a:p>
        </p:txBody>
      </p:sp>
      <p:sp>
        <p:nvSpPr>
          <p:cNvPr id="3" name="Rectangle 1042"/>
          <p:cNvSpPr>
            <a:spLocks noChangeArrowheads="1"/>
          </p:cNvSpPr>
          <p:nvPr/>
        </p:nvSpPr>
        <p:spPr bwMode="auto">
          <a:xfrm>
            <a:off x="4932363" y="1547813"/>
            <a:ext cx="3916362" cy="20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 typeface="Wingdings" pitchFamily="2" charset="2"/>
              <a:buNone/>
            </a:pPr>
            <a:r>
              <a:rPr lang="de-DE" altLang="de-DE" sz="1800">
                <a:solidFill>
                  <a:srgbClr val="008000"/>
                </a:solidFill>
                <a:latin typeface="Arial" pitchFamily="34" charset="0"/>
              </a:rPr>
              <a:t>„Die 2-Tage-Regelung (Ausbleiben der Symptome + 2 Tage) ist eher zu niedrig, als zu hoch gegriffen. Unerkannte Ausscheider können ein erneutes Aufflammen und/oder ein Verschleppen in bislang unbeteiligte Bereiche bewirken.“</a:t>
            </a:r>
          </a:p>
        </p:txBody>
      </p:sp>
      <p:sp>
        <p:nvSpPr>
          <p:cNvPr id="4" name="Rectangle 1045"/>
          <p:cNvSpPr>
            <a:spLocks noChangeArrowheads="1"/>
          </p:cNvSpPr>
          <p:nvPr/>
        </p:nvSpPr>
        <p:spPr bwMode="auto">
          <a:xfrm>
            <a:off x="179388" y="3933825"/>
            <a:ext cx="3284537"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 typeface="Wingdings" pitchFamily="2" charset="2"/>
              <a:buNone/>
            </a:pPr>
            <a:r>
              <a:rPr lang="de-DE" altLang="de-DE" sz="1800">
                <a:solidFill>
                  <a:srgbClr val="C00000"/>
                </a:solidFill>
                <a:latin typeface="Arial" pitchFamily="34" charset="0"/>
              </a:rPr>
              <a:t>„Es ist früh genug, sich dann Gedanken über dieses Thema zu machen, wenn es soweit ist.“</a:t>
            </a:r>
          </a:p>
        </p:txBody>
      </p:sp>
      <p:sp>
        <p:nvSpPr>
          <p:cNvPr id="5" name="Rectangle 1046"/>
          <p:cNvSpPr>
            <a:spLocks noChangeArrowheads="1"/>
          </p:cNvSpPr>
          <p:nvPr/>
        </p:nvSpPr>
        <p:spPr bwMode="auto">
          <a:xfrm>
            <a:off x="4932363" y="3933825"/>
            <a:ext cx="3916362" cy="175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1200"/>
              </a:spcAft>
              <a:buFont typeface="Wingdings" pitchFamily="2" charset="2"/>
              <a:buNone/>
            </a:pPr>
            <a:r>
              <a:rPr lang="de-DE" altLang="de-DE" sz="1800">
                <a:solidFill>
                  <a:srgbClr val="008000"/>
                </a:solidFill>
                <a:latin typeface="Arial" pitchFamily="34" charset="0"/>
              </a:rPr>
              <a:t>„Bei mangelnder Abklärung im Vorfeld wird vor allem fraglich sein, ob sich die notwendigen Materialien umgehend beschaffen lassen und ob das Personal weiß, wie es sich zu verhalten hat. “</a:t>
            </a:r>
          </a:p>
        </p:txBody>
      </p:sp>
      <p:sp>
        <p:nvSpPr>
          <p:cNvPr id="11" name="Textfeld 10"/>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b="1" kern="0" dirty="0" err="1">
                <a:solidFill>
                  <a:srgbClr val="067EBB"/>
                </a:solidFill>
                <a:ea typeface="+mj-ea"/>
                <a:cs typeface="Arial" pitchFamily="34" charset="0"/>
                <a:sym typeface="Times New Roman"/>
              </a:rPr>
              <a:t>Noro</a:t>
            </a:r>
            <a:r>
              <a:rPr lang="de-DE" sz="1400" b="1" kern="0" dirty="0">
                <a:solidFill>
                  <a:srgbClr val="067EBB"/>
                </a:solidFill>
                <a:ea typeface="+mj-ea"/>
                <a:cs typeface="Arial" pitchFamily="34" charset="0"/>
                <a:sym typeface="Times New Roman"/>
              </a:rPr>
              <a:t> Virus      </a:t>
            </a:r>
            <a:r>
              <a:rPr lang="de-DE" sz="1400" kern="0" dirty="0">
                <a:ea typeface="+mj-ea"/>
                <a:cs typeface="Arial" pitchFamily="34" charset="0"/>
                <a:sym typeface="Times New Roman"/>
              </a:rPr>
              <a:t>Bakterielle Gastroenteritis      CDI</a:t>
            </a:r>
            <a:endParaRPr lang="de-DE" sz="1400" b="1" kern="0" dirty="0">
              <a:solidFill>
                <a:srgbClr val="067EBB"/>
              </a:solidFill>
              <a:ea typeface="+mj-ea"/>
              <a:cs typeface="Arial" pitchFamily="34" charset="0"/>
              <a:sym typeface="Times New Roman"/>
            </a:endParaRPr>
          </a:p>
        </p:txBody>
      </p:sp>
      <p:sp>
        <p:nvSpPr>
          <p:cNvPr id="22537"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Häufige Irrtümer zu Noro II </a:t>
            </a:r>
          </a:p>
          <a:p>
            <a:pPr eaLnBrk="1">
              <a:spcBef>
                <a:spcPct val="0"/>
              </a:spcBef>
              <a:buFontTx/>
              <a:buNone/>
            </a:pPr>
            <a:r>
              <a:rPr lang="de-DE" altLang="de-DE" sz="2000" b="1">
                <a:latin typeface="Arial" pitchFamily="34" charset="0"/>
                <a:ea typeface="Merriweather Bold"/>
                <a:cs typeface="Arial" pitchFamily="34" charset="0"/>
                <a:sym typeface="Merriweather Bold"/>
              </a:rPr>
              <a:t/>
            </a:r>
            <a:br>
              <a:rPr lang="de-DE" altLang="de-DE" sz="2000" b="1">
                <a:latin typeface="Arial" pitchFamily="34" charset="0"/>
                <a:ea typeface="Merriweather Bold"/>
                <a:cs typeface="Arial" pitchFamily="34" charset="0"/>
                <a:sym typeface="Merriweather Bold"/>
              </a:rPr>
            </a:br>
            <a:endParaRPr lang="de-DE" altLang="de-DE" sz="2000">
              <a:latin typeface="Arial" pitchFamily="34" charset="0"/>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4" grpId="0" autoUpdateAnimBg="0"/>
      <p:bldP spid="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90" name="Text Box 14"/>
          <p:cNvSpPr txBox="1">
            <a:spLocks noChangeArrowheads="1"/>
          </p:cNvSpPr>
          <p:nvPr/>
        </p:nvSpPr>
        <p:spPr bwMode="auto">
          <a:xfrm>
            <a:off x="179388" y="1547813"/>
            <a:ext cx="5543550" cy="226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87325" indent="-1873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spcAft>
                <a:spcPts val="600"/>
              </a:spcAft>
              <a:defRPr/>
            </a:pPr>
            <a:r>
              <a:rPr lang="de-DE" sz="1800" b="1" dirty="0" smtClean="0">
                <a:solidFill>
                  <a:srgbClr val="067EBB"/>
                </a:solidFill>
                <a:latin typeface="Arial" pitchFamily="34" charset="0"/>
              </a:rPr>
              <a:t>Allgemeines:</a:t>
            </a:r>
          </a:p>
          <a:p>
            <a:pPr marL="285750" indent="-285750">
              <a:spcAft>
                <a:spcPts val="600"/>
              </a:spcAft>
              <a:buClr>
                <a:srgbClr val="067EBB"/>
              </a:buClr>
              <a:buSzPct val="180000"/>
              <a:buFont typeface="Arial" pitchFamily="34" charset="0"/>
              <a:buChar char="•"/>
              <a:defRPr/>
            </a:pPr>
            <a:r>
              <a:rPr lang="de-DE" sz="1800" dirty="0" smtClean="0">
                <a:latin typeface="Arial" pitchFamily="34" charset="0"/>
              </a:rPr>
              <a:t>Bei bakteriellen Gastroenteritiden ist die Gefahr eines Infektionsausbruchs meist geringer, als bei viralen.</a:t>
            </a:r>
          </a:p>
          <a:p>
            <a:pPr marL="285750" indent="-285750">
              <a:spcAft>
                <a:spcPts val="600"/>
              </a:spcAft>
              <a:buClr>
                <a:srgbClr val="067EBB"/>
              </a:buClr>
              <a:buSzPct val="180000"/>
              <a:buFont typeface="Arial" pitchFamily="34" charset="0"/>
              <a:buChar char="•"/>
              <a:defRPr/>
            </a:pPr>
            <a:r>
              <a:rPr lang="de-DE" sz="1800" dirty="0" smtClean="0">
                <a:latin typeface="Arial" pitchFamily="34" charset="0"/>
              </a:rPr>
              <a:t>Die Übertragung erfolgt i. d. R. über Lebensmittel.</a:t>
            </a:r>
          </a:p>
          <a:p>
            <a:pPr marL="285750" indent="-285750">
              <a:spcAft>
                <a:spcPts val="600"/>
              </a:spcAft>
              <a:buClr>
                <a:srgbClr val="067EBB"/>
              </a:buClr>
              <a:buSzPct val="180000"/>
              <a:buFont typeface="Arial" pitchFamily="34" charset="0"/>
              <a:buChar char="•"/>
              <a:defRPr/>
            </a:pPr>
            <a:r>
              <a:rPr lang="de-DE" sz="1800" dirty="0" smtClean="0">
                <a:latin typeface="Arial" pitchFamily="34" charset="0"/>
              </a:rPr>
              <a:t>Es besteht keine besondere Desinfektionsmittel-resistenz.</a:t>
            </a:r>
          </a:p>
        </p:txBody>
      </p:sp>
      <p:sp>
        <p:nvSpPr>
          <p:cNvPr id="178192" name="Rectangle 16"/>
          <p:cNvSpPr>
            <a:spLocks noChangeArrowheads="1"/>
          </p:cNvSpPr>
          <p:nvPr/>
        </p:nvSpPr>
        <p:spPr bwMode="auto">
          <a:xfrm>
            <a:off x="179388" y="3789363"/>
            <a:ext cx="8424862" cy="2538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187325" indent="-187325">
              <a:spcAft>
                <a:spcPts val="600"/>
              </a:spcAft>
              <a:defRPr/>
            </a:pPr>
            <a:r>
              <a:rPr lang="de-DE" sz="1800" b="1" dirty="0">
                <a:solidFill>
                  <a:srgbClr val="067EBB"/>
                </a:solidFill>
              </a:rPr>
              <a:t>Information und Organisation:</a:t>
            </a:r>
          </a:p>
          <a:p>
            <a:pPr marL="285750" indent="-285750">
              <a:spcAft>
                <a:spcPts val="600"/>
              </a:spcAft>
              <a:buClr>
                <a:srgbClr val="067EBB"/>
              </a:buClr>
              <a:buSzPct val="180000"/>
              <a:buFont typeface="Arial" pitchFamily="34" charset="0"/>
              <a:buChar char="•"/>
              <a:defRPr/>
            </a:pPr>
            <a:r>
              <a:rPr lang="de-DE" sz="1800" dirty="0"/>
              <a:t>Erkrankte Personalmitglieder dürfen den Dienst erst</a:t>
            </a:r>
            <a:br>
              <a:rPr lang="de-DE" sz="1800" dirty="0"/>
            </a:br>
            <a:r>
              <a:rPr lang="de-DE" sz="1800" dirty="0"/>
              <a:t>wieder antreten, wenn keine Ansteckungsgefahr</a:t>
            </a:r>
            <a:br>
              <a:rPr lang="de-DE" sz="1800" dirty="0"/>
            </a:br>
            <a:r>
              <a:rPr lang="de-DE" sz="1800" dirty="0"/>
              <a:t>mehr besteht.</a:t>
            </a:r>
          </a:p>
          <a:p>
            <a:pPr marL="285750" indent="-285750">
              <a:spcAft>
                <a:spcPts val="600"/>
              </a:spcAft>
              <a:buClr>
                <a:srgbClr val="067EBB"/>
              </a:buClr>
              <a:buSzPct val="180000"/>
              <a:buFont typeface="Arial" pitchFamily="34" charset="0"/>
              <a:buChar char="•"/>
              <a:defRPr/>
            </a:pPr>
            <a:r>
              <a:rPr lang="de-DE" sz="1800" dirty="0"/>
              <a:t>Bei dauerhafter Ausscheidung von Krankheitserregern Abklärung über den Betriebsärztlichen Dienst bzw. Gesundheitsamt.</a:t>
            </a:r>
          </a:p>
          <a:p>
            <a:pPr marL="285750" indent="-285750">
              <a:spcAft>
                <a:spcPts val="600"/>
              </a:spcAft>
              <a:buClr>
                <a:srgbClr val="067EBB"/>
              </a:buClr>
              <a:buSzPct val="180000"/>
              <a:buFont typeface="Arial" pitchFamily="34" charset="0"/>
              <a:buChar char="•"/>
              <a:defRPr/>
            </a:pPr>
            <a:r>
              <a:rPr lang="de-DE" sz="1800" dirty="0"/>
              <a:t>Personalmitglieder, die eine Tätigkeit im Lebensmittelbereich ausüben dürfen keinen Kontakt zu erkrankten Personen haben.</a:t>
            </a:r>
          </a:p>
        </p:txBody>
      </p:sp>
      <p:pic>
        <p:nvPicPr>
          <p:cNvPr id="23556"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1547813"/>
            <a:ext cx="3024187" cy="2036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feld 11"/>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a:t>
            </a:r>
            <a:r>
              <a:rPr lang="de-DE" sz="1400" b="1" kern="0" dirty="0">
                <a:solidFill>
                  <a:srgbClr val="067EBB"/>
                </a:solidFill>
                <a:ea typeface="+mj-ea"/>
                <a:cs typeface="Arial" pitchFamily="34" charset="0"/>
                <a:sym typeface="Times New Roman"/>
              </a:rPr>
              <a:t>Bakterielle Gastroenteritis</a:t>
            </a:r>
            <a:r>
              <a:rPr lang="de-DE" sz="1400" kern="0" dirty="0">
                <a:ea typeface="+mj-ea"/>
                <a:cs typeface="Arial" pitchFamily="34" charset="0"/>
                <a:sym typeface="Times New Roman"/>
              </a:rPr>
              <a:t>      CDI</a:t>
            </a:r>
            <a:endParaRPr lang="de-DE" sz="1400" b="1" kern="0" dirty="0">
              <a:solidFill>
                <a:srgbClr val="067EBB"/>
              </a:solidFill>
              <a:ea typeface="+mj-ea"/>
              <a:cs typeface="Arial" pitchFamily="34" charset="0"/>
              <a:sym typeface="Times New Roman"/>
            </a:endParaRPr>
          </a:p>
        </p:txBody>
      </p:sp>
      <p:sp>
        <p:nvSpPr>
          <p:cNvPr id="23558"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Bakterielle Gastroenteritiden </a:t>
            </a:r>
          </a:p>
          <a:p>
            <a:pPr eaLnBrk="1">
              <a:spcBef>
                <a:spcPct val="0"/>
              </a:spcBef>
              <a:buFontTx/>
              <a:buNone/>
            </a:pPr>
            <a:r>
              <a:rPr lang="de-DE" altLang="de-DE" sz="2000">
                <a:latin typeface="Arial" pitchFamily="34" charset="0"/>
                <a:ea typeface="Merriweather Bold"/>
                <a:cs typeface="Arial" pitchFamily="34" charset="0"/>
              </a:rPr>
              <a:t>Allgemeines, Information und Organisation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7"/>
          <p:cNvSpPr>
            <a:spLocks noChangeArrowheads="1"/>
          </p:cNvSpPr>
          <p:nvPr/>
        </p:nvSpPr>
        <p:spPr bwMode="auto">
          <a:xfrm>
            <a:off x="179388" y="1547813"/>
            <a:ext cx="8424862" cy="226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Clr>
                <a:srgbClr val="067EBB"/>
              </a:buClr>
              <a:buSzPct val="180000"/>
            </a:pPr>
            <a:r>
              <a:rPr lang="de-DE" altLang="de-DE" sz="1800">
                <a:latin typeface="Arial" pitchFamily="34" charset="0"/>
              </a:rPr>
              <a:t>Eine räumliche Isolierung (wie bei Noro) ist meist nicht notwendig.</a:t>
            </a:r>
          </a:p>
          <a:p>
            <a:pPr>
              <a:spcBef>
                <a:spcPct val="0"/>
              </a:spcBef>
              <a:spcAft>
                <a:spcPts val="600"/>
              </a:spcAft>
              <a:buClr>
                <a:srgbClr val="067EBB"/>
              </a:buClr>
              <a:buSzPct val="180000"/>
            </a:pPr>
            <a:r>
              <a:rPr lang="de-DE" altLang="de-DE" sz="1800">
                <a:latin typeface="Arial" pitchFamily="34" charset="0"/>
              </a:rPr>
              <a:t>Während der Ansteckungszeit kann es notwendig sein, von Besuchen und der Nutzung von Gemeinschaftseinrichtungen abzusehen, sofern dies ärztlicherseits empfohlen wird.</a:t>
            </a:r>
          </a:p>
          <a:p>
            <a:pPr>
              <a:spcBef>
                <a:spcPct val="0"/>
              </a:spcBef>
              <a:spcAft>
                <a:spcPts val="600"/>
              </a:spcAft>
              <a:buClr>
                <a:srgbClr val="067EBB"/>
              </a:buClr>
              <a:buSzPct val="180000"/>
            </a:pPr>
            <a:r>
              <a:rPr lang="de-DE" altLang="de-DE" sz="1800">
                <a:latin typeface="Arial" pitchFamily="34" charset="0"/>
              </a:rPr>
              <a:t>Möglichst keine Verlegungen während der Ansteckungszeit.</a:t>
            </a:r>
          </a:p>
          <a:p>
            <a:pPr>
              <a:spcBef>
                <a:spcPct val="0"/>
              </a:spcBef>
              <a:spcAft>
                <a:spcPts val="600"/>
              </a:spcAft>
              <a:buClr>
                <a:srgbClr val="067EBB"/>
              </a:buClr>
              <a:buSzPct val="180000"/>
            </a:pPr>
            <a:r>
              <a:rPr lang="de-DE" altLang="de-DE" sz="1800">
                <a:latin typeface="Arial" pitchFamily="34" charset="0"/>
              </a:rPr>
              <a:t>Erkrankte Personen sollen eine eigene Toilette (bzw. Nachstuhl) benutzen. Danach Händedesinfektion (ggf. einüben).</a:t>
            </a:r>
          </a:p>
        </p:txBody>
      </p:sp>
      <p:sp>
        <p:nvSpPr>
          <p:cNvPr id="4" name="Textfeld 3"/>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a:t>
            </a:r>
            <a:r>
              <a:rPr lang="de-DE" sz="1400" b="1" kern="0" dirty="0">
                <a:solidFill>
                  <a:srgbClr val="067EBB"/>
                </a:solidFill>
                <a:ea typeface="+mj-ea"/>
                <a:cs typeface="Arial" pitchFamily="34" charset="0"/>
                <a:sym typeface="Times New Roman"/>
              </a:rPr>
              <a:t>Bakterielle Gastroenteritis</a:t>
            </a:r>
            <a:r>
              <a:rPr lang="de-DE" sz="1400" kern="0" dirty="0">
                <a:ea typeface="+mj-ea"/>
                <a:cs typeface="Arial" pitchFamily="34" charset="0"/>
                <a:sym typeface="Times New Roman"/>
              </a:rPr>
              <a:t>      CDI</a:t>
            </a:r>
            <a:endParaRPr lang="de-DE" sz="1400" b="1" kern="0" dirty="0">
              <a:solidFill>
                <a:srgbClr val="067EBB"/>
              </a:solidFill>
              <a:ea typeface="+mj-ea"/>
              <a:cs typeface="Arial" pitchFamily="34" charset="0"/>
              <a:sym typeface="Times New Roman"/>
            </a:endParaRPr>
          </a:p>
        </p:txBody>
      </p:sp>
      <p:sp>
        <p:nvSpPr>
          <p:cNvPr id="24580"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Bakterielle Gastroenteritiden </a:t>
            </a:r>
          </a:p>
          <a:p>
            <a:pPr eaLnBrk="1">
              <a:spcBef>
                <a:spcPct val="0"/>
              </a:spcBef>
              <a:buFontTx/>
              <a:buNone/>
            </a:pPr>
            <a:r>
              <a:rPr lang="de-DE" altLang="de-DE" sz="2000">
                <a:latin typeface="Arial" pitchFamily="34" charset="0"/>
                <a:ea typeface="Merriweather Bold"/>
                <a:cs typeface="Arial" pitchFamily="34" charset="0"/>
              </a:rPr>
              <a:t>Unterbringung </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Text Box 3"/>
          <p:cNvSpPr txBox="1">
            <a:spLocks noChangeArrowheads="1"/>
          </p:cNvSpPr>
          <p:nvPr/>
        </p:nvSpPr>
        <p:spPr bwMode="auto">
          <a:xfrm>
            <a:off x="179388" y="1547813"/>
            <a:ext cx="8785225" cy="231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87325" indent="-1873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marL="0" indent="0">
              <a:lnSpc>
                <a:spcPct val="90000"/>
              </a:lnSpc>
              <a:spcAft>
                <a:spcPts val="600"/>
              </a:spcAft>
              <a:buClr>
                <a:srgbClr val="067EBB"/>
              </a:buClr>
              <a:buSzPct val="180000"/>
              <a:defRPr/>
            </a:pPr>
            <a:r>
              <a:rPr lang="de-DE" sz="1800" smtClean="0">
                <a:latin typeface="Arial" pitchFamily="34" charset="0"/>
              </a:rPr>
              <a:t>Die </a:t>
            </a:r>
            <a:r>
              <a:rPr lang="de-DE" sz="1800" dirty="0" smtClean="0">
                <a:latin typeface="Arial" pitchFamily="34" charset="0"/>
              </a:rPr>
              <a:t>allgemein durchzuführende Personalhygiene ist durch weitere Maßnahmen zu ergänzen:</a:t>
            </a:r>
          </a:p>
          <a:p>
            <a:pPr marL="285750" indent="-285750">
              <a:lnSpc>
                <a:spcPct val="90000"/>
              </a:lnSpc>
              <a:spcAft>
                <a:spcPts val="600"/>
              </a:spcAft>
              <a:buClr>
                <a:srgbClr val="067EBB"/>
              </a:buClr>
              <a:buSzPct val="180000"/>
              <a:buFont typeface="Arial" pitchFamily="34" charset="0"/>
              <a:buChar char="•"/>
              <a:defRPr/>
            </a:pPr>
            <a:r>
              <a:rPr lang="de-DE" sz="1800" dirty="0" smtClean="0">
                <a:latin typeface="Arial" pitchFamily="34" charset="0"/>
              </a:rPr>
              <a:t>Schutzkittel und Schutzhandschuhe bei allen engen körperlichen Kontakten wie Ganzkörperwaschung, Hilfe bei der Ausscheidung, Enterostomaversorgung.</a:t>
            </a:r>
          </a:p>
          <a:p>
            <a:pPr marL="285750" indent="-285750">
              <a:lnSpc>
                <a:spcPct val="90000"/>
              </a:lnSpc>
              <a:spcAft>
                <a:spcPts val="600"/>
              </a:spcAft>
              <a:buClr>
                <a:srgbClr val="067EBB"/>
              </a:buClr>
              <a:buSzPct val="180000"/>
              <a:buFont typeface="Arial" pitchFamily="34" charset="0"/>
              <a:buChar char="•"/>
              <a:defRPr/>
            </a:pPr>
            <a:r>
              <a:rPr lang="de-DE" sz="1800" dirty="0" smtClean="0">
                <a:latin typeface="Arial" pitchFamily="34" charset="0"/>
                <a:sym typeface="Wingdings" pitchFamily="2" charset="2"/>
              </a:rPr>
              <a:t>Bei Verlassen Schutzkittel im Zimmer lassen, Handschuhe und Mund-Nasenschutz vor Ort entsorgen und Hände desinfizieren.</a:t>
            </a:r>
          </a:p>
          <a:p>
            <a:pPr marL="285750" indent="-285750">
              <a:lnSpc>
                <a:spcPct val="90000"/>
              </a:lnSpc>
              <a:spcAft>
                <a:spcPts val="600"/>
              </a:spcAft>
              <a:buClr>
                <a:srgbClr val="067EBB"/>
              </a:buClr>
              <a:buSzPct val="180000"/>
              <a:buFont typeface="Arial" pitchFamily="34" charset="0"/>
              <a:buChar char="•"/>
              <a:defRPr/>
            </a:pPr>
            <a:r>
              <a:rPr lang="de-DE" sz="1800" dirty="0" smtClean="0">
                <a:latin typeface="Arial" pitchFamily="34" charset="0"/>
                <a:sym typeface="Wingdings" pitchFamily="2" charset="2"/>
              </a:rPr>
              <a:t>Sofortige Händedesinfektion nach Kontakt mit Stuhl, Erbrochenem oder benutzten Pflegeutensilien (</a:t>
            </a:r>
            <a:r>
              <a:rPr lang="de-DE" sz="1800" smtClean="0">
                <a:latin typeface="Arial" pitchFamily="34" charset="0"/>
                <a:sym typeface="Wingdings" pitchFamily="2" charset="2"/>
              </a:rPr>
              <a:t>z. B</a:t>
            </a:r>
            <a:r>
              <a:rPr lang="de-DE" sz="1800" dirty="0" smtClean="0">
                <a:latin typeface="Arial" pitchFamily="34" charset="0"/>
                <a:sym typeface="Wingdings" pitchFamily="2" charset="2"/>
              </a:rPr>
              <a:t>. Waschlappen).</a:t>
            </a:r>
            <a:endParaRPr lang="de-DE" sz="1800" dirty="0" smtClean="0">
              <a:latin typeface="Arial" pitchFamily="34" charset="0"/>
            </a:endParaRPr>
          </a:p>
        </p:txBody>
      </p:sp>
      <p:sp>
        <p:nvSpPr>
          <p:cNvPr id="11" name="Textfeld 10"/>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a:t>
            </a:r>
            <a:r>
              <a:rPr lang="de-DE" sz="1400" b="1" kern="0" dirty="0">
                <a:solidFill>
                  <a:srgbClr val="067EBB"/>
                </a:solidFill>
                <a:ea typeface="+mj-ea"/>
                <a:cs typeface="Arial" pitchFamily="34" charset="0"/>
                <a:sym typeface="Times New Roman"/>
              </a:rPr>
              <a:t>Bakterielle Gastroenteritis</a:t>
            </a:r>
            <a:r>
              <a:rPr lang="de-DE" sz="1400" kern="0" dirty="0">
                <a:ea typeface="+mj-ea"/>
                <a:cs typeface="Arial" pitchFamily="34" charset="0"/>
                <a:sym typeface="Times New Roman"/>
              </a:rPr>
              <a:t>      CDI</a:t>
            </a:r>
            <a:endParaRPr lang="de-DE" sz="1400" b="1" kern="0" dirty="0">
              <a:solidFill>
                <a:srgbClr val="067EBB"/>
              </a:solidFill>
              <a:ea typeface="+mj-ea"/>
              <a:cs typeface="Arial" pitchFamily="34" charset="0"/>
              <a:sym typeface="Times New Roman"/>
            </a:endParaRPr>
          </a:p>
        </p:txBody>
      </p:sp>
      <p:sp>
        <p:nvSpPr>
          <p:cNvPr id="25604"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Bakterielle Gastroenteritiden </a:t>
            </a:r>
          </a:p>
          <a:p>
            <a:pPr eaLnBrk="1">
              <a:spcBef>
                <a:spcPct val="0"/>
              </a:spcBef>
              <a:buFontTx/>
              <a:buNone/>
            </a:pPr>
            <a:r>
              <a:rPr lang="de-DE" altLang="de-DE" sz="2000">
                <a:latin typeface="Arial" pitchFamily="34" charset="0"/>
                <a:ea typeface="Merriweather Bold"/>
                <a:cs typeface="Arial" pitchFamily="34" charset="0"/>
              </a:rPr>
              <a:t>Personalhygiene</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ChangeArrowheads="1"/>
          </p:cNvSpPr>
          <p:nvPr/>
        </p:nvSpPr>
        <p:spPr bwMode="auto">
          <a:xfrm>
            <a:off x="179388" y="1547813"/>
            <a:ext cx="8424862" cy="404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90000"/>
              </a:lnSpc>
              <a:spcBef>
                <a:spcPct val="0"/>
              </a:spcBef>
              <a:spcAft>
                <a:spcPts val="600"/>
              </a:spcAft>
              <a:buClr>
                <a:srgbClr val="067EBB"/>
              </a:buClr>
              <a:buSzPct val="180000"/>
            </a:pPr>
            <a:r>
              <a:rPr lang="de-DE" altLang="de-DE" sz="1800">
                <a:latin typeface="Arial" pitchFamily="34" charset="0"/>
              </a:rPr>
              <a:t>Die im Reinigungs- und Desinfektionsplan vorgesehenen Maßnahmen werden beibehalten.</a:t>
            </a:r>
          </a:p>
          <a:p>
            <a:pPr>
              <a:lnSpc>
                <a:spcPct val="90000"/>
              </a:lnSpc>
              <a:spcBef>
                <a:spcPct val="0"/>
              </a:spcBef>
              <a:spcAft>
                <a:spcPts val="600"/>
              </a:spcAft>
              <a:buClr>
                <a:srgbClr val="067EBB"/>
              </a:buClr>
              <a:buSzPct val="180000"/>
            </a:pPr>
            <a:r>
              <a:rPr lang="de-DE" altLang="de-DE" sz="1800">
                <a:latin typeface="Arial" pitchFamily="34" charset="0"/>
              </a:rPr>
              <a:t>Die von Erkrankten benutzten Toiletten, Wannen und Duschen werden direkt nach Benutzung mit den üblichen Mitteln und Konzentrationen wischdesinfiziert.</a:t>
            </a:r>
          </a:p>
          <a:p>
            <a:pPr>
              <a:lnSpc>
                <a:spcPct val="90000"/>
              </a:lnSpc>
              <a:spcBef>
                <a:spcPct val="0"/>
              </a:spcBef>
              <a:spcAft>
                <a:spcPts val="600"/>
              </a:spcAft>
              <a:buClr>
                <a:srgbClr val="067EBB"/>
              </a:buClr>
              <a:buSzPct val="180000"/>
            </a:pPr>
            <a:r>
              <a:rPr lang="de-DE" altLang="de-DE" sz="1800">
                <a:latin typeface="Arial" pitchFamily="34" charset="0"/>
                <a:sym typeface="Wingdings" pitchFamily="2" charset="2"/>
              </a:rPr>
              <a:t>Abfälle werden in kleinen Plastikbeuteln gesammelt. Wenn voll: zuknoten und in großen Plastiksack geben. </a:t>
            </a:r>
          </a:p>
          <a:p>
            <a:pPr>
              <a:lnSpc>
                <a:spcPct val="90000"/>
              </a:lnSpc>
              <a:spcBef>
                <a:spcPct val="0"/>
              </a:spcBef>
              <a:spcAft>
                <a:spcPts val="600"/>
              </a:spcAft>
              <a:buClr>
                <a:srgbClr val="067EBB"/>
              </a:buClr>
              <a:buSzPct val="180000"/>
            </a:pPr>
            <a:r>
              <a:rPr lang="de-DE" altLang="de-DE" sz="1800">
                <a:latin typeface="Arial" pitchFamily="34" charset="0"/>
                <a:sym typeface="Wingdings" pitchFamily="2" charset="2"/>
              </a:rPr>
              <a:t>Schmutzwäsche wird vor Ort in Sammelbeutel entsorgt.</a:t>
            </a:r>
          </a:p>
          <a:p>
            <a:pPr>
              <a:lnSpc>
                <a:spcPct val="90000"/>
              </a:lnSpc>
              <a:spcBef>
                <a:spcPct val="0"/>
              </a:spcBef>
              <a:spcAft>
                <a:spcPts val="600"/>
              </a:spcAft>
              <a:buClr>
                <a:srgbClr val="067EBB"/>
              </a:buClr>
              <a:buSzPct val="180000"/>
            </a:pPr>
            <a:r>
              <a:rPr lang="de-DE" altLang="de-DE" sz="1800">
                <a:latin typeface="Arial" pitchFamily="34" charset="0"/>
                <a:sym typeface="Wingdings" pitchFamily="2" charset="2"/>
              </a:rPr>
              <a:t>Volle Schmutzwäsche- oder Abfallsäcke werden noch im Zimmer verschlossen und können danach normal entsorgt werden. Wäsche desinfizierend waschen (&gt;60°C).</a:t>
            </a:r>
          </a:p>
          <a:p>
            <a:pPr>
              <a:lnSpc>
                <a:spcPct val="90000"/>
              </a:lnSpc>
              <a:spcBef>
                <a:spcPct val="0"/>
              </a:spcBef>
              <a:spcAft>
                <a:spcPts val="600"/>
              </a:spcAft>
              <a:buClr>
                <a:srgbClr val="067EBB"/>
              </a:buClr>
              <a:buSzPct val="180000"/>
            </a:pPr>
            <a:r>
              <a:rPr lang="de-DE" altLang="de-DE" sz="1800">
                <a:latin typeface="Arial" pitchFamily="34" charset="0"/>
              </a:rPr>
              <a:t>Aufbereitung von Pflegegeschirr wie üblich über die Steckbeckenspüle.</a:t>
            </a:r>
          </a:p>
          <a:p>
            <a:pPr>
              <a:lnSpc>
                <a:spcPct val="90000"/>
              </a:lnSpc>
              <a:spcBef>
                <a:spcPct val="0"/>
              </a:spcBef>
              <a:spcAft>
                <a:spcPts val="600"/>
              </a:spcAft>
              <a:buClr>
                <a:srgbClr val="067EBB"/>
              </a:buClr>
              <a:buSzPct val="180000"/>
            </a:pPr>
            <a:r>
              <a:rPr lang="de-DE" altLang="de-DE" sz="1800">
                <a:latin typeface="Arial" pitchFamily="34" charset="0"/>
              </a:rPr>
              <a:t>Aufbereitung von Geschirr und Besteck unter Vermeidung von Zwischenwegen abräumen und im Geschirrspüler aufbereiten.</a:t>
            </a:r>
            <a:endParaRPr lang="de-DE" altLang="de-DE" sz="1800">
              <a:latin typeface="Arial" pitchFamily="34" charset="0"/>
              <a:sym typeface="Wingdings" pitchFamily="2" charset="2"/>
            </a:endParaRPr>
          </a:p>
        </p:txBody>
      </p:sp>
      <p:sp>
        <p:nvSpPr>
          <p:cNvPr id="4" name="Textfeld 3"/>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a:t>
            </a:r>
            <a:r>
              <a:rPr lang="de-DE" sz="1400" b="1" kern="0" dirty="0">
                <a:solidFill>
                  <a:srgbClr val="067EBB"/>
                </a:solidFill>
                <a:ea typeface="+mj-ea"/>
                <a:cs typeface="Arial" pitchFamily="34" charset="0"/>
                <a:sym typeface="Times New Roman"/>
              </a:rPr>
              <a:t>Bakterielle Gastroenteritis</a:t>
            </a:r>
            <a:r>
              <a:rPr lang="de-DE" sz="1400" kern="0" dirty="0">
                <a:ea typeface="+mj-ea"/>
                <a:cs typeface="Arial" pitchFamily="34" charset="0"/>
                <a:sym typeface="Times New Roman"/>
              </a:rPr>
              <a:t>      CDI</a:t>
            </a:r>
            <a:endParaRPr lang="de-DE" sz="1400" b="1" kern="0" dirty="0">
              <a:solidFill>
                <a:srgbClr val="067EBB"/>
              </a:solidFill>
              <a:ea typeface="+mj-ea"/>
              <a:cs typeface="Arial" pitchFamily="34" charset="0"/>
              <a:sym typeface="Times New Roman"/>
            </a:endParaRPr>
          </a:p>
        </p:txBody>
      </p:sp>
      <p:sp>
        <p:nvSpPr>
          <p:cNvPr id="26628"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Bakterielle Gastroenteritiden </a:t>
            </a:r>
          </a:p>
          <a:p>
            <a:pPr eaLnBrk="1">
              <a:spcBef>
                <a:spcPct val="0"/>
              </a:spcBef>
              <a:buFontTx/>
              <a:buNone/>
            </a:pPr>
            <a:r>
              <a:rPr lang="de-DE" altLang="de-DE" sz="2000">
                <a:latin typeface="Arial" pitchFamily="34" charset="0"/>
                <a:ea typeface="Merriweather Bold"/>
                <a:cs typeface="Arial" pitchFamily="34" charset="0"/>
              </a:rPr>
              <a:t>Umgebungshygiene</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
          <p:cNvSpPr>
            <a:spLocks noChangeArrowheads="1"/>
          </p:cNvSpPr>
          <p:nvPr/>
        </p:nvSpPr>
        <p:spPr bwMode="auto">
          <a:xfrm>
            <a:off x="179388" y="1547813"/>
            <a:ext cx="6337300" cy="3967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tabLst>
                <a:tab pos="179388" algn="l"/>
              </a:tabLst>
              <a:defRPr sz="3200">
                <a:solidFill>
                  <a:schemeClr val="tx1"/>
                </a:solidFill>
                <a:latin typeface="Times New Roman" pitchFamily="18" charset="0"/>
              </a:defRPr>
            </a:lvl1pPr>
            <a:lvl2pPr marL="742950" indent="-285750">
              <a:spcBef>
                <a:spcPct val="20000"/>
              </a:spcBef>
              <a:buChar char="–"/>
              <a:tabLst>
                <a:tab pos="179388" algn="l"/>
              </a:tabLst>
              <a:defRPr sz="2800">
                <a:solidFill>
                  <a:schemeClr val="tx1"/>
                </a:solidFill>
                <a:latin typeface="Times New Roman" pitchFamily="18" charset="0"/>
              </a:defRPr>
            </a:lvl2pPr>
            <a:lvl3pPr marL="1143000" indent="-228600">
              <a:spcBef>
                <a:spcPct val="20000"/>
              </a:spcBef>
              <a:buChar char="•"/>
              <a:tabLst>
                <a:tab pos="179388" algn="l"/>
              </a:tabLst>
              <a:defRPr sz="2400">
                <a:solidFill>
                  <a:schemeClr val="tx1"/>
                </a:solidFill>
                <a:latin typeface="Times New Roman" pitchFamily="18" charset="0"/>
              </a:defRPr>
            </a:lvl3pPr>
            <a:lvl4pPr marL="1600200" indent="-228600">
              <a:spcBef>
                <a:spcPct val="20000"/>
              </a:spcBef>
              <a:buChar char="–"/>
              <a:tabLst>
                <a:tab pos="179388" algn="l"/>
              </a:tabLst>
              <a:defRPr sz="2000">
                <a:solidFill>
                  <a:schemeClr val="tx1"/>
                </a:solidFill>
                <a:latin typeface="Times New Roman" pitchFamily="18" charset="0"/>
              </a:defRPr>
            </a:lvl4pPr>
            <a:lvl5pPr marL="2057400" indent="-228600">
              <a:spcBef>
                <a:spcPct val="20000"/>
              </a:spcBef>
              <a:buChar char="»"/>
              <a:tabLst>
                <a:tab pos="179388" algn="l"/>
              </a:tabLst>
              <a:defRPr sz="2000">
                <a:solidFill>
                  <a:schemeClr val="tx1"/>
                </a:solidFill>
                <a:latin typeface="Times New Roman" pitchFamily="18" charset="0"/>
              </a:defRPr>
            </a:lvl5pPr>
            <a:lvl6pPr marL="25146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6pPr>
            <a:lvl7pPr marL="29718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7pPr>
            <a:lvl8pPr marL="34290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8pPr>
            <a:lvl9pPr marL="38862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9pPr>
          </a:lstStyle>
          <a:p>
            <a:pPr>
              <a:lnSpc>
                <a:spcPct val="90000"/>
              </a:lnSpc>
              <a:spcBef>
                <a:spcPct val="0"/>
              </a:spcBef>
              <a:spcAft>
                <a:spcPts val="600"/>
              </a:spcAft>
              <a:buClr>
                <a:srgbClr val="067EBB"/>
              </a:buClr>
              <a:buSzPct val="180000"/>
            </a:pPr>
            <a:r>
              <a:rPr lang="de-DE" altLang="de-DE" sz="1800">
                <a:latin typeface="Arial" pitchFamily="34" charset="0"/>
              </a:rPr>
              <a:t>Clostridien sind sporenbildende Bakterien, die unter </a:t>
            </a:r>
            <a:br>
              <a:rPr lang="de-DE" altLang="de-DE" sz="1800">
                <a:latin typeface="Arial" pitchFamily="34" charset="0"/>
              </a:rPr>
            </a:br>
            <a:r>
              <a:rPr lang="de-DE" altLang="de-DE" sz="1800">
                <a:latin typeface="Arial" pitchFamily="34" charset="0"/>
              </a:rPr>
              <a:t>Sauerstoffausschluss leben.</a:t>
            </a:r>
          </a:p>
          <a:p>
            <a:pPr>
              <a:lnSpc>
                <a:spcPct val="90000"/>
              </a:lnSpc>
              <a:spcBef>
                <a:spcPct val="0"/>
              </a:spcBef>
              <a:spcAft>
                <a:spcPts val="600"/>
              </a:spcAft>
              <a:buClr>
                <a:srgbClr val="067EBB"/>
              </a:buClr>
              <a:buSzPct val="180000"/>
            </a:pPr>
            <a:r>
              <a:rPr lang="de-DE" altLang="de-DE" sz="1800">
                <a:latin typeface="Arial" pitchFamily="34" charset="0"/>
              </a:rPr>
              <a:t>Als Sporen bezeichnet man widerstandsfähige Dauer-</a:t>
            </a:r>
            <a:br>
              <a:rPr lang="de-DE" altLang="de-DE" sz="1800">
                <a:latin typeface="Arial" pitchFamily="34" charset="0"/>
              </a:rPr>
            </a:br>
            <a:r>
              <a:rPr lang="de-DE" altLang="de-DE" sz="1800">
                <a:latin typeface="Arial" pitchFamily="34" charset="0"/>
              </a:rPr>
              <a:t>formen von Bakterien, wobei nur bestimmte Bakterien-</a:t>
            </a:r>
            <a:br>
              <a:rPr lang="de-DE" altLang="de-DE" sz="1800">
                <a:latin typeface="Arial" pitchFamily="34" charset="0"/>
              </a:rPr>
            </a:br>
            <a:r>
              <a:rPr lang="de-DE" altLang="de-DE" sz="1800">
                <a:latin typeface="Arial" pitchFamily="34" charset="0"/>
              </a:rPr>
              <a:t>arten Sporen bilden können.</a:t>
            </a:r>
          </a:p>
          <a:p>
            <a:pPr>
              <a:lnSpc>
                <a:spcPct val="90000"/>
              </a:lnSpc>
              <a:spcBef>
                <a:spcPct val="0"/>
              </a:spcBef>
              <a:spcAft>
                <a:spcPts val="600"/>
              </a:spcAft>
              <a:buClr>
                <a:srgbClr val="067EBB"/>
              </a:buClr>
              <a:buSzPct val="180000"/>
            </a:pPr>
            <a:r>
              <a:rPr lang="de-DE" altLang="de-DE" sz="1800">
                <a:latin typeface="Arial" pitchFamily="34" charset="0"/>
              </a:rPr>
              <a:t>Zu den Clostridien gehören u.a. die Erreger von Tetanus,</a:t>
            </a:r>
            <a:br>
              <a:rPr lang="de-DE" altLang="de-DE" sz="1800">
                <a:latin typeface="Arial" pitchFamily="34" charset="0"/>
              </a:rPr>
            </a:br>
            <a:r>
              <a:rPr lang="de-DE" altLang="de-DE" sz="1800">
                <a:latin typeface="Arial" pitchFamily="34" charset="0"/>
              </a:rPr>
              <a:t>Gasbrand, oder Botulismus.</a:t>
            </a:r>
          </a:p>
          <a:p>
            <a:pPr>
              <a:lnSpc>
                <a:spcPct val="90000"/>
              </a:lnSpc>
              <a:spcBef>
                <a:spcPct val="0"/>
              </a:spcBef>
              <a:spcAft>
                <a:spcPts val="600"/>
              </a:spcAft>
              <a:buClr>
                <a:srgbClr val="067EBB"/>
              </a:buClr>
              <a:buSzPct val="180000"/>
            </a:pPr>
            <a:r>
              <a:rPr lang="de-DE" altLang="de-DE" sz="1800">
                <a:latin typeface="Arial" pitchFamily="34" charset="0"/>
              </a:rPr>
              <a:t>Clostrdium difficile kommt in der natürlichen Umwelt und</a:t>
            </a:r>
            <a:br>
              <a:rPr lang="de-DE" altLang="de-DE" sz="1800">
                <a:latin typeface="Arial" pitchFamily="34" charset="0"/>
              </a:rPr>
            </a:br>
            <a:r>
              <a:rPr lang="de-DE" altLang="de-DE" sz="1800">
                <a:latin typeface="Arial" pitchFamily="34" charset="0"/>
              </a:rPr>
              <a:t>im Darm von Mensch und Tier vor.</a:t>
            </a:r>
          </a:p>
          <a:p>
            <a:pPr>
              <a:lnSpc>
                <a:spcPct val="90000"/>
              </a:lnSpc>
              <a:spcBef>
                <a:spcPct val="0"/>
              </a:spcBef>
              <a:spcAft>
                <a:spcPts val="600"/>
              </a:spcAft>
              <a:buClr>
                <a:srgbClr val="067EBB"/>
              </a:buClr>
              <a:buSzPct val="180000"/>
            </a:pPr>
            <a:r>
              <a:rPr lang="de-DE" altLang="de-DE" sz="1800">
                <a:latin typeface="Arial" pitchFamily="34" charset="0"/>
              </a:rPr>
              <a:t>Cl. difficile-Sporen sind extrem Desinfektionsmittel-resistent.</a:t>
            </a:r>
          </a:p>
          <a:p>
            <a:pPr>
              <a:lnSpc>
                <a:spcPct val="90000"/>
              </a:lnSpc>
              <a:spcBef>
                <a:spcPct val="0"/>
              </a:spcBef>
              <a:spcAft>
                <a:spcPts val="600"/>
              </a:spcAft>
              <a:buClr>
                <a:srgbClr val="067EBB"/>
              </a:buClr>
              <a:buSzPct val="180000"/>
            </a:pPr>
            <a:r>
              <a:rPr lang="de-DE" altLang="de-DE" sz="1800">
                <a:latin typeface="Arial" pitchFamily="34" charset="0"/>
              </a:rPr>
              <a:t>Die von Cl. difficile gebildeten Gifte (Toxine) können schwere, komplikationsbehaftete Durchfallerkrankungen (CDI oder CDAD) verursachen. </a:t>
            </a:r>
            <a:endParaRPr lang="de-DE" altLang="de-DE" sz="1800">
              <a:latin typeface="Arial" pitchFamily="34" charset="0"/>
              <a:sym typeface="Wingdings" pitchFamily="2" charset="2"/>
            </a:endParaRPr>
          </a:p>
        </p:txBody>
      </p:sp>
      <p:pic>
        <p:nvPicPr>
          <p:cNvPr id="2765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1773238"/>
            <a:ext cx="2405062" cy="158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feld 10"/>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Bakterielle Gastroenteritis      </a:t>
            </a:r>
            <a:r>
              <a:rPr lang="de-DE" sz="1400" b="1" kern="0" dirty="0">
                <a:solidFill>
                  <a:srgbClr val="067EBB"/>
                </a:solidFill>
                <a:ea typeface="+mj-ea"/>
                <a:cs typeface="Arial" pitchFamily="34" charset="0"/>
                <a:sym typeface="Times New Roman"/>
              </a:rPr>
              <a:t>CDI</a:t>
            </a:r>
          </a:p>
        </p:txBody>
      </p:sp>
      <p:sp>
        <p:nvSpPr>
          <p:cNvPr id="27653"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Clostridium difficile</a:t>
            </a:r>
          </a:p>
          <a:p>
            <a:pPr eaLnBrk="1">
              <a:spcBef>
                <a:spcPct val="0"/>
              </a:spcBef>
              <a:buFontTx/>
              <a:buNone/>
            </a:pPr>
            <a:r>
              <a:rPr lang="de-DE" altLang="de-DE" sz="2000">
                <a:latin typeface="Arial" pitchFamily="34" charset="0"/>
                <a:ea typeface="Merriweather Bold"/>
                <a:cs typeface="Arial" pitchFamily="34" charset="0"/>
              </a:rPr>
              <a:t>Eigenschaften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7"/>
          <p:cNvSpPr txBox="1">
            <a:spLocks noChangeArrowheads="1"/>
          </p:cNvSpPr>
          <p:nvPr/>
        </p:nvSpPr>
        <p:spPr bwMode="auto">
          <a:xfrm>
            <a:off x="179388" y="1547813"/>
            <a:ext cx="8640762" cy="542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tabLst>
                <a:tab pos="179388" algn="l"/>
              </a:tabLst>
              <a:defRPr sz="3200">
                <a:solidFill>
                  <a:schemeClr val="tx1"/>
                </a:solidFill>
                <a:latin typeface="Times New Roman" pitchFamily="18" charset="0"/>
              </a:defRPr>
            </a:lvl1pPr>
            <a:lvl2pPr marL="819150" indent="-285750">
              <a:spcBef>
                <a:spcPct val="20000"/>
              </a:spcBef>
              <a:buChar char="–"/>
              <a:tabLst>
                <a:tab pos="179388" algn="l"/>
              </a:tabLst>
              <a:defRPr sz="2800">
                <a:solidFill>
                  <a:schemeClr val="tx1"/>
                </a:solidFill>
                <a:latin typeface="Times New Roman" pitchFamily="18" charset="0"/>
              </a:defRPr>
            </a:lvl2pPr>
            <a:lvl3pPr marL="1143000" indent="-228600">
              <a:spcBef>
                <a:spcPct val="20000"/>
              </a:spcBef>
              <a:buChar char="•"/>
              <a:tabLst>
                <a:tab pos="179388" algn="l"/>
              </a:tabLst>
              <a:defRPr sz="2400">
                <a:solidFill>
                  <a:schemeClr val="tx1"/>
                </a:solidFill>
                <a:latin typeface="Times New Roman" pitchFamily="18" charset="0"/>
              </a:defRPr>
            </a:lvl3pPr>
            <a:lvl4pPr marL="1600200" indent="-228600">
              <a:spcBef>
                <a:spcPct val="20000"/>
              </a:spcBef>
              <a:buChar char="–"/>
              <a:tabLst>
                <a:tab pos="179388" algn="l"/>
              </a:tabLst>
              <a:defRPr sz="2000">
                <a:solidFill>
                  <a:schemeClr val="tx1"/>
                </a:solidFill>
                <a:latin typeface="Times New Roman" pitchFamily="18" charset="0"/>
              </a:defRPr>
            </a:lvl4pPr>
            <a:lvl5pPr marL="2057400" indent="-228600">
              <a:spcBef>
                <a:spcPct val="20000"/>
              </a:spcBef>
              <a:buChar char="»"/>
              <a:tabLst>
                <a:tab pos="179388" algn="l"/>
              </a:tabLst>
              <a:defRPr sz="2000">
                <a:solidFill>
                  <a:schemeClr val="tx1"/>
                </a:solidFill>
                <a:latin typeface="Times New Roman" pitchFamily="18" charset="0"/>
              </a:defRPr>
            </a:lvl5pPr>
            <a:lvl6pPr marL="25146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6pPr>
            <a:lvl7pPr marL="29718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7pPr>
            <a:lvl8pPr marL="34290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8pPr>
            <a:lvl9pPr marL="38862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9pPr>
          </a:lstStyle>
          <a:p>
            <a:pPr>
              <a:lnSpc>
                <a:spcPct val="90000"/>
              </a:lnSpc>
              <a:spcBef>
                <a:spcPct val="0"/>
              </a:spcBef>
              <a:spcAft>
                <a:spcPts val="600"/>
              </a:spcAft>
              <a:buClr>
                <a:srgbClr val="067EBB"/>
              </a:buClr>
              <a:buSzPct val="180000"/>
            </a:pPr>
            <a:r>
              <a:rPr lang="de-DE" altLang="de-DE" sz="1800">
                <a:latin typeface="Arial" pitchFamily="34" charset="0"/>
              </a:rPr>
              <a:t>CDI = </a:t>
            </a:r>
            <a:r>
              <a:rPr lang="de-DE" altLang="de-DE" sz="1800" b="1">
                <a:solidFill>
                  <a:srgbClr val="067EBB"/>
                </a:solidFill>
                <a:latin typeface="Arial" pitchFamily="34" charset="0"/>
              </a:rPr>
              <a:t>C</a:t>
            </a:r>
            <a:r>
              <a:rPr lang="de-DE" altLang="de-DE" sz="1800">
                <a:latin typeface="Arial" pitchFamily="34" charset="0"/>
              </a:rPr>
              <a:t>lostridium-</a:t>
            </a:r>
            <a:r>
              <a:rPr lang="de-DE" altLang="de-DE" sz="1800" b="1">
                <a:solidFill>
                  <a:srgbClr val="067EBB"/>
                </a:solidFill>
                <a:latin typeface="Arial" pitchFamily="34" charset="0"/>
              </a:rPr>
              <a:t>d</a:t>
            </a:r>
            <a:r>
              <a:rPr lang="de-DE" altLang="de-DE" sz="1800">
                <a:latin typeface="Arial" pitchFamily="34" charset="0"/>
              </a:rPr>
              <a:t>ifficile-</a:t>
            </a:r>
            <a:r>
              <a:rPr lang="de-DE" altLang="de-DE" sz="1800" b="1">
                <a:solidFill>
                  <a:srgbClr val="067EBB"/>
                </a:solidFill>
                <a:latin typeface="Arial" pitchFamily="34" charset="0"/>
              </a:rPr>
              <a:t>I</a:t>
            </a:r>
            <a:r>
              <a:rPr lang="de-DE" altLang="de-DE" sz="1800">
                <a:latin typeface="Arial" pitchFamily="34" charset="0"/>
              </a:rPr>
              <a:t>nfektion.</a:t>
            </a:r>
          </a:p>
          <a:p>
            <a:pPr>
              <a:lnSpc>
                <a:spcPct val="90000"/>
              </a:lnSpc>
              <a:spcBef>
                <a:spcPct val="0"/>
              </a:spcBef>
              <a:spcAft>
                <a:spcPts val="600"/>
              </a:spcAft>
              <a:buClr>
                <a:srgbClr val="067EBB"/>
              </a:buClr>
              <a:buSzPct val="180000"/>
            </a:pPr>
            <a:r>
              <a:rPr lang="de-DE" altLang="de-DE" sz="1800">
                <a:latin typeface="Arial" pitchFamily="34" charset="0"/>
              </a:rPr>
              <a:t>Die Erkrankung CDI steht meist mit Klinikaufenthalten und vorausgegangenen Antibiotika-Therapien in Verbindung.</a:t>
            </a:r>
          </a:p>
          <a:p>
            <a:pPr>
              <a:lnSpc>
                <a:spcPct val="90000"/>
              </a:lnSpc>
              <a:spcBef>
                <a:spcPct val="0"/>
              </a:spcBef>
              <a:spcAft>
                <a:spcPts val="600"/>
              </a:spcAft>
              <a:buClr>
                <a:srgbClr val="067EBB"/>
              </a:buClr>
              <a:buSzPct val="180000"/>
            </a:pPr>
            <a:r>
              <a:rPr lang="de-DE" altLang="de-DE" sz="1800">
                <a:latin typeface="Arial" pitchFamily="34" charset="0"/>
              </a:rPr>
              <a:t>Normalerweise sind ca. 5% der Erwachsenen mit Cl. difficile besiedelt. </a:t>
            </a:r>
          </a:p>
          <a:p>
            <a:pPr>
              <a:lnSpc>
                <a:spcPct val="90000"/>
              </a:lnSpc>
              <a:spcBef>
                <a:spcPct val="0"/>
              </a:spcBef>
              <a:spcAft>
                <a:spcPts val="600"/>
              </a:spcAft>
              <a:buClr>
                <a:srgbClr val="067EBB"/>
              </a:buClr>
              <a:buSzPct val="180000"/>
            </a:pPr>
            <a:r>
              <a:rPr lang="de-DE" altLang="de-DE" sz="1800">
                <a:latin typeface="Arial" pitchFamily="34" charset="0"/>
              </a:rPr>
              <a:t>Im Krankenhaus sind es 20-40% (nicht gleichbedeutend mit Erkrankung).</a:t>
            </a:r>
          </a:p>
          <a:p>
            <a:pPr>
              <a:lnSpc>
                <a:spcPct val="90000"/>
              </a:lnSpc>
              <a:spcBef>
                <a:spcPct val="0"/>
              </a:spcBef>
              <a:spcAft>
                <a:spcPts val="600"/>
              </a:spcAft>
              <a:buClr>
                <a:srgbClr val="067EBB"/>
              </a:buClr>
              <a:buSzPct val="180000"/>
            </a:pPr>
            <a:r>
              <a:rPr lang="de-DE" altLang="de-DE" sz="1800">
                <a:latin typeface="Arial" pitchFamily="34" charset="0"/>
              </a:rPr>
              <a:t>Bei einem von 100 antibiotisch behandelten Pat. Entwickelt sich eine CDI.</a:t>
            </a:r>
          </a:p>
          <a:p>
            <a:pPr>
              <a:lnSpc>
                <a:spcPct val="90000"/>
              </a:lnSpc>
              <a:spcBef>
                <a:spcPct val="0"/>
              </a:spcBef>
              <a:spcAft>
                <a:spcPts val="600"/>
              </a:spcAft>
              <a:buClr>
                <a:srgbClr val="067EBB"/>
              </a:buClr>
              <a:buSzPct val="180000"/>
            </a:pPr>
            <a:r>
              <a:rPr lang="de-DE" altLang="de-DE" sz="1800">
                <a:latin typeface="Arial" pitchFamily="34" charset="0"/>
              </a:rPr>
              <a:t>Die Erkrankung CDI ist vor allem für alte, pflegeabhängige  Menschen sehr gefährlich. Ausbrüche mit Todesfällen sind mehrfach vorgekommen.</a:t>
            </a:r>
          </a:p>
          <a:p>
            <a:pPr>
              <a:lnSpc>
                <a:spcPct val="90000"/>
              </a:lnSpc>
              <a:spcBef>
                <a:spcPct val="0"/>
              </a:spcBef>
              <a:spcAft>
                <a:spcPts val="600"/>
              </a:spcAft>
              <a:buClr>
                <a:srgbClr val="067EBB"/>
              </a:buClr>
              <a:buSzPct val="180000"/>
            </a:pPr>
            <a:r>
              <a:rPr lang="de-DE" altLang="de-DE" sz="1800">
                <a:latin typeface="Arial" pitchFamily="34" charset="0"/>
                <a:sym typeface="Wingdings" pitchFamily="2" charset="2"/>
              </a:rPr>
              <a:t>Es sind zwei </a:t>
            </a:r>
            <a:r>
              <a:rPr lang="de-DE" altLang="de-DE" sz="1800" b="1">
                <a:solidFill>
                  <a:srgbClr val="067EBB"/>
                </a:solidFill>
                <a:latin typeface="Arial" pitchFamily="34" charset="0"/>
                <a:sym typeface="Wingdings" pitchFamily="2" charset="2"/>
              </a:rPr>
              <a:t>Entstehungsformen</a:t>
            </a:r>
            <a:r>
              <a:rPr lang="de-DE" altLang="de-DE" sz="1800">
                <a:latin typeface="Arial" pitchFamily="34" charset="0"/>
                <a:sym typeface="Wingdings" pitchFamily="2" charset="2"/>
              </a:rPr>
              <a:t> </a:t>
            </a:r>
            <a:r>
              <a:rPr lang="de-DE" altLang="de-DE" sz="1800" b="1">
                <a:solidFill>
                  <a:srgbClr val="067EBB"/>
                </a:solidFill>
                <a:latin typeface="Arial" pitchFamily="34" charset="0"/>
                <a:sym typeface="Wingdings" pitchFamily="2" charset="2"/>
              </a:rPr>
              <a:t>der CDI </a:t>
            </a:r>
            <a:r>
              <a:rPr lang="de-DE" altLang="de-DE" sz="1800">
                <a:latin typeface="Arial" pitchFamily="34" charset="0"/>
                <a:sym typeface="Wingdings" pitchFamily="2" charset="2"/>
              </a:rPr>
              <a:t>zu unterscheiden:</a:t>
            </a:r>
          </a:p>
          <a:p>
            <a:pPr lvl="1">
              <a:lnSpc>
                <a:spcPct val="90000"/>
              </a:lnSpc>
              <a:spcBef>
                <a:spcPct val="0"/>
              </a:spcBef>
              <a:spcAft>
                <a:spcPts val="600"/>
              </a:spcAft>
              <a:buClr>
                <a:srgbClr val="067EBB"/>
              </a:buClr>
              <a:buFont typeface="Arial" pitchFamily="34" charset="0"/>
              <a:buChar char="•"/>
            </a:pPr>
            <a:r>
              <a:rPr lang="de-DE" altLang="de-DE" sz="1800">
                <a:latin typeface="Arial" pitchFamily="34" charset="0"/>
                <a:sym typeface="Wingdings" pitchFamily="2" charset="2"/>
              </a:rPr>
              <a:t>Bei der endogenen Entstehung befindet sich Cl. difficile bereits im Darm des Pat. und breitet sich unter Einflussnahme von Antibiotika aus.</a:t>
            </a:r>
          </a:p>
          <a:p>
            <a:pPr lvl="1">
              <a:lnSpc>
                <a:spcPct val="90000"/>
              </a:lnSpc>
              <a:spcBef>
                <a:spcPct val="0"/>
              </a:spcBef>
              <a:spcAft>
                <a:spcPts val="600"/>
              </a:spcAft>
              <a:buClr>
                <a:srgbClr val="067EBB"/>
              </a:buClr>
              <a:buFont typeface="Arial" pitchFamily="34" charset="0"/>
              <a:buChar char="•"/>
            </a:pPr>
            <a:r>
              <a:rPr lang="de-DE" altLang="de-DE" sz="1800">
                <a:latin typeface="Arial" pitchFamily="34" charset="0"/>
                <a:sym typeface="Wingdings" pitchFamily="2" charset="2"/>
              </a:rPr>
              <a:t>Bei der exogenen Entstehung wird Cl. difficile fäkal-oral übertragen.</a:t>
            </a:r>
          </a:p>
          <a:p>
            <a:pPr>
              <a:lnSpc>
                <a:spcPct val="90000"/>
              </a:lnSpc>
              <a:spcBef>
                <a:spcPct val="0"/>
              </a:spcBef>
              <a:spcAft>
                <a:spcPts val="600"/>
              </a:spcAft>
              <a:buClr>
                <a:srgbClr val="067EBB"/>
              </a:buClr>
              <a:buSzPct val="180000"/>
            </a:pPr>
            <a:r>
              <a:rPr lang="de-DE" altLang="de-DE" sz="1800">
                <a:latin typeface="Arial" pitchFamily="34" charset="0"/>
                <a:sym typeface="Wingdings" pitchFamily="2" charset="2"/>
              </a:rPr>
              <a:t>Die </a:t>
            </a:r>
            <a:r>
              <a:rPr lang="de-DE" altLang="de-DE" sz="1800" b="1">
                <a:solidFill>
                  <a:srgbClr val="067EBB"/>
                </a:solidFill>
                <a:latin typeface="Arial" pitchFamily="34" charset="0"/>
                <a:sym typeface="Wingdings" pitchFamily="2" charset="2"/>
              </a:rPr>
              <a:t>Standardsituation</a:t>
            </a:r>
            <a:r>
              <a:rPr lang="de-DE" altLang="de-DE" sz="1800">
                <a:latin typeface="Arial" pitchFamily="34" charset="0"/>
                <a:sym typeface="Wingdings" pitchFamily="2" charset="2"/>
              </a:rPr>
              <a:t> besteht darin, dass ein Bewohner während eines  Krankenhausaufenthaltes an einer CDI erkrankte und nach der überstandenen Infektion wieder in das Heim zurückkehrt. Die Entstehung einer CDI während eines Heimaufenthaltes ist selten. </a:t>
            </a:r>
          </a:p>
          <a:p>
            <a:pPr>
              <a:lnSpc>
                <a:spcPct val="90000"/>
              </a:lnSpc>
              <a:spcBef>
                <a:spcPct val="0"/>
              </a:spcBef>
              <a:spcAft>
                <a:spcPts val="600"/>
              </a:spcAft>
              <a:buClr>
                <a:srgbClr val="067EBB"/>
              </a:buClr>
            </a:pPr>
            <a:endParaRPr lang="de-DE" altLang="de-DE" sz="1800">
              <a:latin typeface="Arial" pitchFamily="34" charset="0"/>
              <a:sym typeface="Wingdings" pitchFamily="2" charset="2"/>
            </a:endParaRPr>
          </a:p>
          <a:p>
            <a:pPr>
              <a:lnSpc>
                <a:spcPct val="90000"/>
              </a:lnSpc>
              <a:spcBef>
                <a:spcPct val="0"/>
              </a:spcBef>
              <a:spcAft>
                <a:spcPts val="600"/>
              </a:spcAft>
              <a:buClr>
                <a:srgbClr val="067EBB"/>
              </a:buClr>
              <a:buSzPct val="180000"/>
            </a:pPr>
            <a:endParaRPr lang="de-DE" altLang="de-DE" sz="1800">
              <a:latin typeface="Arial" pitchFamily="34" charset="0"/>
              <a:sym typeface="Wingdings" pitchFamily="2" charset="2"/>
            </a:endParaRPr>
          </a:p>
        </p:txBody>
      </p:sp>
      <p:sp>
        <p:nvSpPr>
          <p:cNvPr id="4" name="Textfeld 3"/>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Bakterielle Gastroenteritis      </a:t>
            </a:r>
            <a:r>
              <a:rPr lang="de-DE" sz="1400" b="1" kern="0" dirty="0">
                <a:solidFill>
                  <a:srgbClr val="067EBB"/>
                </a:solidFill>
                <a:ea typeface="+mj-ea"/>
                <a:cs typeface="Arial" pitchFamily="34" charset="0"/>
                <a:sym typeface="Times New Roman"/>
              </a:rPr>
              <a:t>CDI</a:t>
            </a:r>
          </a:p>
        </p:txBody>
      </p:sp>
      <p:sp>
        <p:nvSpPr>
          <p:cNvPr id="28676"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Clostridium difficile</a:t>
            </a:r>
          </a:p>
          <a:p>
            <a:pPr eaLnBrk="1">
              <a:spcBef>
                <a:spcPct val="0"/>
              </a:spcBef>
              <a:buFontTx/>
              <a:buNone/>
            </a:pPr>
            <a:r>
              <a:rPr lang="de-DE" altLang="de-DE" sz="2000">
                <a:latin typeface="Arial" pitchFamily="34" charset="0"/>
                <a:ea typeface="Merriweather Bold"/>
                <a:cs typeface="Arial" pitchFamily="34" charset="0"/>
              </a:rPr>
              <a:t>Sachverhalte</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a:spLocks noChangeArrowheads="1"/>
          </p:cNvSpPr>
          <p:nvPr/>
        </p:nvSpPr>
        <p:spPr bwMode="auto">
          <a:xfrm>
            <a:off x="179388" y="1547813"/>
            <a:ext cx="8569325" cy="324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tabLst>
                <a:tab pos="179388" algn="l"/>
              </a:tabLst>
              <a:defRPr sz="3200">
                <a:solidFill>
                  <a:schemeClr val="tx1"/>
                </a:solidFill>
                <a:latin typeface="Times New Roman" pitchFamily="18" charset="0"/>
              </a:defRPr>
            </a:lvl1pPr>
            <a:lvl2pPr marL="742950" indent="-285750">
              <a:spcBef>
                <a:spcPct val="20000"/>
              </a:spcBef>
              <a:buChar char="–"/>
              <a:tabLst>
                <a:tab pos="179388" algn="l"/>
              </a:tabLst>
              <a:defRPr sz="2800">
                <a:solidFill>
                  <a:schemeClr val="tx1"/>
                </a:solidFill>
                <a:latin typeface="Times New Roman" pitchFamily="18" charset="0"/>
              </a:defRPr>
            </a:lvl2pPr>
            <a:lvl3pPr marL="1143000" indent="-228600">
              <a:spcBef>
                <a:spcPct val="20000"/>
              </a:spcBef>
              <a:buChar char="•"/>
              <a:tabLst>
                <a:tab pos="179388" algn="l"/>
              </a:tabLst>
              <a:defRPr sz="2400">
                <a:solidFill>
                  <a:schemeClr val="tx1"/>
                </a:solidFill>
                <a:latin typeface="Times New Roman" pitchFamily="18" charset="0"/>
              </a:defRPr>
            </a:lvl3pPr>
            <a:lvl4pPr marL="1600200" indent="-228600">
              <a:spcBef>
                <a:spcPct val="20000"/>
              </a:spcBef>
              <a:buChar char="–"/>
              <a:tabLst>
                <a:tab pos="179388" algn="l"/>
              </a:tabLst>
              <a:defRPr sz="2000">
                <a:solidFill>
                  <a:schemeClr val="tx1"/>
                </a:solidFill>
                <a:latin typeface="Times New Roman" pitchFamily="18" charset="0"/>
              </a:defRPr>
            </a:lvl4pPr>
            <a:lvl5pPr marL="2057400" indent="-228600">
              <a:spcBef>
                <a:spcPct val="20000"/>
              </a:spcBef>
              <a:buChar char="»"/>
              <a:tabLst>
                <a:tab pos="179388" algn="l"/>
              </a:tabLst>
              <a:defRPr sz="2000">
                <a:solidFill>
                  <a:schemeClr val="tx1"/>
                </a:solidFill>
                <a:latin typeface="Times New Roman" pitchFamily="18" charset="0"/>
              </a:defRPr>
            </a:lvl5pPr>
            <a:lvl6pPr marL="25146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6pPr>
            <a:lvl7pPr marL="29718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7pPr>
            <a:lvl8pPr marL="34290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8pPr>
            <a:lvl9pPr marL="38862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9pPr>
          </a:lstStyle>
          <a:p>
            <a:pPr>
              <a:spcBef>
                <a:spcPct val="0"/>
              </a:spcBef>
              <a:spcAft>
                <a:spcPts val="600"/>
              </a:spcAft>
              <a:buSzPct val="180000"/>
            </a:pPr>
            <a:r>
              <a:rPr lang="de-DE" altLang="de-DE" sz="1800" b="1">
                <a:solidFill>
                  <a:srgbClr val="067EBB"/>
                </a:solidFill>
                <a:latin typeface="Arial" pitchFamily="34" charset="0"/>
              </a:rPr>
              <a:t>Symptome:</a:t>
            </a:r>
            <a:r>
              <a:rPr lang="de-DE" altLang="de-DE" sz="1800">
                <a:latin typeface="Arial" pitchFamily="34" charset="0"/>
              </a:rPr>
              <a:t> akute, wässrige, sehr schmerzhafte, evtl. blutige Durchfälle.</a:t>
            </a:r>
          </a:p>
          <a:p>
            <a:pPr>
              <a:spcBef>
                <a:spcPct val="0"/>
              </a:spcBef>
              <a:spcAft>
                <a:spcPts val="600"/>
              </a:spcAft>
              <a:buSzPct val="180000"/>
            </a:pPr>
            <a:r>
              <a:rPr lang="de-DE" altLang="de-DE" sz="1800" b="1">
                <a:solidFill>
                  <a:srgbClr val="067EBB"/>
                </a:solidFill>
                <a:latin typeface="Arial" pitchFamily="34" charset="0"/>
              </a:rPr>
              <a:t>Komplikationen:</a:t>
            </a:r>
            <a:r>
              <a:rPr lang="de-DE" altLang="de-DE" sz="1800">
                <a:latin typeface="Arial" pitchFamily="34" charset="0"/>
              </a:rPr>
              <a:t> Massiver Flüssigkeits-, Elektrolyt- und Eiweißverlust, Darmperforation, Blutvergiftung.    </a:t>
            </a:r>
          </a:p>
          <a:p>
            <a:pPr>
              <a:spcBef>
                <a:spcPct val="0"/>
              </a:spcBef>
              <a:spcAft>
                <a:spcPts val="600"/>
              </a:spcAft>
              <a:buSzPct val="180000"/>
            </a:pPr>
            <a:r>
              <a:rPr lang="de-DE" altLang="de-DE" sz="1800" b="1">
                <a:solidFill>
                  <a:srgbClr val="067EBB"/>
                </a:solidFill>
                <a:latin typeface="Arial" pitchFamily="34" charset="0"/>
              </a:rPr>
              <a:t>Krankheitsdauer:</a:t>
            </a:r>
            <a:r>
              <a:rPr lang="de-DE" altLang="de-DE" sz="1800">
                <a:latin typeface="Arial" pitchFamily="34" charset="0"/>
              </a:rPr>
              <a:t> wenige Tage bis Monate, in 30% der Fälle Rezidiv.</a:t>
            </a:r>
          </a:p>
          <a:p>
            <a:pPr>
              <a:spcBef>
                <a:spcPct val="0"/>
              </a:spcBef>
              <a:spcAft>
                <a:spcPts val="600"/>
              </a:spcAft>
              <a:buSzPct val="180000"/>
            </a:pPr>
            <a:r>
              <a:rPr lang="de-DE" altLang="de-DE" sz="1800" b="1">
                <a:solidFill>
                  <a:srgbClr val="067EBB"/>
                </a:solidFill>
                <a:latin typeface="Arial" pitchFamily="34" charset="0"/>
              </a:rPr>
              <a:t>Ausscheidung:</a:t>
            </a:r>
            <a:r>
              <a:rPr lang="de-DE" altLang="de-DE" sz="1800">
                <a:latin typeface="Arial" pitchFamily="34" charset="0"/>
              </a:rPr>
              <a:t> Während der Symptome massenhaft, danach weniger, Faustregel: Dauer der akuten Erkrankung + 48 Std.</a:t>
            </a:r>
          </a:p>
          <a:p>
            <a:pPr>
              <a:spcBef>
                <a:spcPct val="0"/>
              </a:spcBef>
              <a:spcAft>
                <a:spcPts val="600"/>
              </a:spcAft>
              <a:buSzPct val="180000"/>
            </a:pPr>
            <a:r>
              <a:rPr lang="de-DE" altLang="de-DE" sz="1800" b="1">
                <a:solidFill>
                  <a:srgbClr val="067EBB"/>
                </a:solidFill>
                <a:latin typeface="Arial" pitchFamily="34" charset="0"/>
              </a:rPr>
              <a:t>Diagnose:</a:t>
            </a:r>
            <a:r>
              <a:rPr lang="de-DE" altLang="de-DE" sz="1800">
                <a:latin typeface="Arial" pitchFamily="34" charset="0"/>
              </a:rPr>
              <a:t> Symptome, Toxin Nachweis, mikrobiologischer Nachweis (Kultur).</a:t>
            </a:r>
          </a:p>
          <a:p>
            <a:pPr>
              <a:spcBef>
                <a:spcPct val="0"/>
              </a:spcBef>
              <a:spcAft>
                <a:spcPts val="600"/>
              </a:spcAft>
              <a:buSzPct val="180000"/>
            </a:pPr>
            <a:r>
              <a:rPr lang="de-DE" altLang="de-DE" sz="1800" b="1">
                <a:solidFill>
                  <a:srgbClr val="067EBB"/>
                </a:solidFill>
                <a:latin typeface="Arial" pitchFamily="34" charset="0"/>
              </a:rPr>
              <a:t>Therapie:</a:t>
            </a:r>
            <a:r>
              <a:rPr lang="de-DE" altLang="de-DE" sz="1800">
                <a:latin typeface="Arial" pitchFamily="34" charset="0"/>
              </a:rPr>
              <a:t> Medikamentös mit speziellen Antibiotika, Flüssigkeits- und Elektrolytausgleich, evtl. chirurgischer Eingriff, Mikrobiomtransfer (Übertragung von Fäkalien eines gesunden Menschen).</a:t>
            </a:r>
          </a:p>
        </p:txBody>
      </p:sp>
      <p:sp>
        <p:nvSpPr>
          <p:cNvPr id="12" name="Textfeld 11"/>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Bakterielle Gastroenteritis      </a:t>
            </a:r>
            <a:r>
              <a:rPr lang="de-DE" sz="1400" b="1" kern="0" dirty="0">
                <a:solidFill>
                  <a:srgbClr val="067EBB"/>
                </a:solidFill>
                <a:ea typeface="+mj-ea"/>
                <a:cs typeface="Arial" pitchFamily="34" charset="0"/>
                <a:sym typeface="Times New Roman"/>
              </a:rPr>
              <a:t>CDI</a:t>
            </a:r>
          </a:p>
        </p:txBody>
      </p:sp>
      <p:sp>
        <p:nvSpPr>
          <p:cNvPr id="29700"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Clostridium difficile</a:t>
            </a:r>
          </a:p>
          <a:p>
            <a:pPr eaLnBrk="1">
              <a:spcBef>
                <a:spcPct val="0"/>
              </a:spcBef>
              <a:buFontTx/>
              <a:buNone/>
            </a:pPr>
            <a:r>
              <a:rPr lang="de-DE" altLang="de-DE" sz="2000">
                <a:latin typeface="Arial" pitchFamily="34" charset="0"/>
                <a:ea typeface="Merriweather Bold"/>
                <a:cs typeface="Arial" pitchFamily="34" charset="0"/>
              </a:rPr>
              <a:t>Das Krankheitsbild CDI</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9"/>
          <p:cNvSpPr>
            <a:spLocks noChangeArrowheads="1"/>
          </p:cNvSpPr>
          <p:nvPr/>
        </p:nvSpPr>
        <p:spPr bwMode="auto">
          <a:xfrm>
            <a:off x="381000" y="1752600"/>
            <a:ext cx="4038600" cy="3810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30723" name="Rectangle 10"/>
          <p:cNvSpPr>
            <a:spLocks noChangeArrowheads="1"/>
          </p:cNvSpPr>
          <p:nvPr/>
        </p:nvSpPr>
        <p:spPr bwMode="auto">
          <a:xfrm>
            <a:off x="4648200" y="1752600"/>
            <a:ext cx="43434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85750" indent="-285750">
              <a:spcBef>
                <a:spcPct val="20000"/>
              </a:spcBef>
              <a:buChar char="•"/>
              <a:tabLst>
                <a:tab pos="179388" algn="l"/>
              </a:tabLst>
              <a:defRPr sz="3200">
                <a:solidFill>
                  <a:schemeClr val="tx1"/>
                </a:solidFill>
                <a:latin typeface="Times New Roman" pitchFamily="18" charset="0"/>
              </a:defRPr>
            </a:lvl1pPr>
            <a:lvl2pPr marL="742950" indent="-285750">
              <a:spcBef>
                <a:spcPct val="20000"/>
              </a:spcBef>
              <a:buChar char="–"/>
              <a:tabLst>
                <a:tab pos="179388" algn="l"/>
              </a:tabLst>
              <a:defRPr sz="2800">
                <a:solidFill>
                  <a:schemeClr val="tx1"/>
                </a:solidFill>
                <a:latin typeface="Times New Roman" pitchFamily="18" charset="0"/>
              </a:defRPr>
            </a:lvl2pPr>
            <a:lvl3pPr marL="1143000" indent="-228600">
              <a:spcBef>
                <a:spcPct val="20000"/>
              </a:spcBef>
              <a:buChar char="•"/>
              <a:tabLst>
                <a:tab pos="179388" algn="l"/>
              </a:tabLst>
              <a:defRPr sz="2400">
                <a:solidFill>
                  <a:schemeClr val="tx1"/>
                </a:solidFill>
                <a:latin typeface="Times New Roman" pitchFamily="18" charset="0"/>
              </a:defRPr>
            </a:lvl3pPr>
            <a:lvl4pPr marL="1600200" indent="-228600">
              <a:spcBef>
                <a:spcPct val="20000"/>
              </a:spcBef>
              <a:buChar char="–"/>
              <a:tabLst>
                <a:tab pos="179388" algn="l"/>
              </a:tabLst>
              <a:defRPr sz="2000">
                <a:solidFill>
                  <a:schemeClr val="tx1"/>
                </a:solidFill>
                <a:latin typeface="Times New Roman" pitchFamily="18" charset="0"/>
              </a:defRPr>
            </a:lvl4pPr>
            <a:lvl5pPr marL="2057400" indent="-228600">
              <a:spcBef>
                <a:spcPct val="20000"/>
              </a:spcBef>
              <a:buChar char="»"/>
              <a:tabLst>
                <a:tab pos="179388" algn="l"/>
              </a:tabLst>
              <a:defRPr sz="2000">
                <a:solidFill>
                  <a:schemeClr val="tx1"/>
                </a:solidFill>
                <a:latin typeface="Times New Roman" pitchFamily="18" charset="0"/>
              </a:defRPr>
            </a:lvl5pPr>
            <a:lvl6pPr marL="25146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6pPr>
            <a:lvl7pPr marL="29718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7pPr>
            <a:lvl8pPr marL="34290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8pPr>
            <a:lvl9pPr marL="38862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9pPr>
          </a:lstStyle>
          <a:p>
            <a:pPr>
              <a:lnSpc>
                <a:spcPct val="90000"/>
              </a:lnSpc>
              <a:spcBef>
                <a:spcPct val="0"/>
              </a:spcBef>
              <a:spcAft>
                <a:spcPts val="600"/>
              </a:spcAft>
              <a:buClr>
                <a:srgbClr val="067EBB"/>
              </a:buClr>
              <a:buSzPct val="180000"/>
            </a:pPr>
            <a:r>
              <a:rPr lang="de-DE" altLang="de-DE" sz="1800">
                <a:latin typeface="Arial" pitchFamily="34" charset="0"/>
              </a:rPr>
              <a:t>Bei Krankenhausentlassungen abklären, ob eine Ansteckungsgefahr noch gegeben ist.</a:t>
            </a:r>
          </a:p>
          <a:p>
            <a:pPr>
              <a:lnSpc>
                <a:spcPct val="90000"/>
              </a:lnSpc>
              <a:spcBef>
                <a:spcPct val="0"/>
              </a:spcBef>
              <a:spcAft>
                <a:spcPts val="600"/>
              </a:spcAft>
              <a:buClr>
                <a:srgbClr val="067EBB"/>
              </a:buClr>
              <a:buSzPct val="180000"/>
            </a:pPr>
            <a:r>
              <a:rPr lang="de-DE" altLang="de-DE" sz="1800">
                <a:latin typeface="Arial" pitchFamily="34" charset="0"/>
              </a:rPr>
              <a:t>Wenn seit 48 Std. keine Symptome mehr feststellbar sind reicht Basishygiene.</a:t>
            </a:r>
          </a:p>
          <a:p>
            <a:pPr>
              <a:lnSpc>
                <a:spcPct val="90000"/>
              </a:lnSpc>
              <a:spcBef>
                <a:spcPct val="0"/>
              </a:spcBef>
              <a:spcAft>
                <a:spcPts val="600"/>
              </a:spcAft>
              <a:buClr>
                <a:srgbClr val="067EBB"/>
              </a:buClr>
              <a:buSzPct val="180000"/>
            </a:pPr>
            <a:r>
              <a:rPr lang="de-DE" altLang="de-DE" sz="1800">
                <a:latin typeface="Arial" pitchFamily="34" charset="0"/>
              </a:rPr>
              <a:t>Anderenfalls für begrenzte Zeit besondere Hygienemaßnahmen.</a:t>
            </a:r>
          </a:p>
          <a:p>
            <a:pPr>
              <a:lnSpc>
                <a:spcPct val="90000"/>
              </a:lnSpc>
              <a:spcBef>
                <a:spcPct val="0"/>
              </a:spcBef>
              <a:spcAft>
                <a:spcPts val="600"/>
              </a:spcAft>
              <a:buClr>
                <a:srgbClr val="067EBB"/>
              </a:buClr>
              <a:buSzPct val="180000"/>
            </a:pPr>
            <a:r>
              <a:rPr lang="de-DE" altLang="de-DE" sz="1800">
                <a:latin typeface="Arial" pitchFamily="34" charset="0"/>
              </a:rPr>
              <a:t>Bei widersprüchlichen Angaben Rezidiv in Betracht ziehen.</a:t>
            </a:r>
          </a:p>
        </p:txBody>
      </p:sp>
      <p:sp>
        <p:nvSpPr>
          <p:cNvPr id="30724" name="Text Box 11"/>
          <p:cNvSpPr txBox="1">
            <a:spLocks noChangeArrowheads="1"/>
          </p:cNvSpPr>
          <p:nvPr/>
        </p:nvSpPr>
        <p:spPr bwMode="auto">
          <a:xfrm>
            <a:off x="381000" y="1738313"/>
            <a:ext cx="4008438"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de-DE" altLang="de-DE" sz="2000">
                <a:latin typeface="Arial" pitchFamily="34" charset="0"/>
              </a:rPr>
              <a:t>Abklärung der Ansteckungsgefahr</a:t>
            </a:r>
          </a:p>
          <a:p>
            <a:pPr eaLnBrk="1" hangingPunct="1">
              <a:spcBef>
                <a:spcPct val="0"/>
              </a:spcBef>
              <a:buFontTx/>
              <a:buNone/>
            </a:pPr>
            <a:endParaRPr lang="de-DE" altLang="de-DE" sz="2000">
              <a:latin typeface="Arial" pitchFamily="34" charset="0"/>
            </a:endParaRPr>
          </a:p>
          <a:p>
            <a:pPr eaLnBrk="1" hangingPunct="1">
              <a:spcBef>
                <a:spcPct val="0"/>
              </a:spcBef>
              <a:buFontTx/>
              <a:buNone/>
            </a:pPr>
            <a:r>
              <a:rPr lang="de-DE" altLang="de-DE" sz="2000">
                <a:solidFill>
                  <a:schemeClr val="folHlink"/>
                </a:solidFill>
                <a:latin typeface="Arial" pitchFamily="34" charset="0"/>
              </a:rPr>
              <a:t>Abklärung der Meldepflicht</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Sicherung Informationsfluss</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Unterbringung</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Personalhygiene</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Umgebungshygiene</a:t>
            </a:r>
          </a:p>
        </p:txBody>
      </p:sp>
      <p:sp>
        <p:nvSpPr>
          <p:cNvPr id="12" name="Textfeld 11"/>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Bakterielle Gastroenteritis      </a:t>
            </a:r>
            <a:r>
              <a:rPr lang="de-DE" sz="1400" b="1" kern="0" dirty="0">
                <a:solidFill>
                  <a:srgbClr val="067EBB"/>
                </a:solidFill>
                <a:ea typeface="+mj-ea"/>
                <a:cs typeface="Arial" pitchFamily="34" charset="0"/>
                <a:sym typeface="Times New Roman"/>
              </a:rPr>
              <a:t>CDI</a:t>
            </a:r>
          </a:p>
        </p:txBody>
      </p:sp>
      <p:sp>
        <p:nvSpPr>
          <p:cNvPr id="30726"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Clostridium difficile</a:t>
            </a:r>
          </a:p>
          <a:p>
            <a:pPr eaLnBrk="1">
              <a:spcBef>
                <a:spcPct val="0"/>
              </a:spcBef>
              <a:buFontTx/>
              <a:buNone/>
            </a:pPr>
            <a:r>
              <a:rPr lang="de-DE" altLang="de-DE" sz="2000">
                <a:latin typeface="Arial" pitchFamily="34" charset="0"/>
                <a:ea typeface="Merriweather Bold"/>
                <a:cs typeface="Arial" pitchFamily="34" charset="0"/>
              </a:rPr>
              <a:t>Maßnahmen im Altenheim I</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ChangeArrowheads="1"/>
          </p:cNvSpPr>
          <p:nvPr/>
        </p:nvSpPr>
        <p:spPr bwMode="auto">
          <a:xfrm>
            <a:off x="381000" y="2362200"/>
            <a:ext cx="4038600" cy="3810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31747" name="Rectangle 8"/>
          <p:cNvSpPr>
            <a:spLocks noChangeArrowheads="1"/>
          </p:cNvSpPr>
          <p:nvPr/>
        </p:nvSpPr>
        <p:spPr bwMode="auto">
          <a:xfrm>
            <a:off x="4648200" y="1752600"/>
            <a:ext cx="43434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85750" indent="-285750">
              <a:spcBef>
                <a:spcPct val="20000"/>
              </a:spcBef>
              <a:buChar char="•"/>
              <a:tabLst>
                <a:tab pos="179388" algn="l"/>
              </a:tabLst>
              <a:defRPr sz="3200">
                <a:solidFill>
                  <a:schemeClr val="tx1"/>
                </a:solidFill>
                <a:latin typeface="Times New Roman" pitchFamily="18" charset="0"/>
              </a:defRPr>
            </a:lvl1pPr>
            <a:lvl2pPr marL="742950" indent="-285750">
              <a:spcBef>
                <a:spcPct val="20000"/>
              </a:spcBef>
              <a:buChar char="–"/>
              <a:tabLst>
                <a:tab pos="179388" algn="l"/>
              </a:tabLst>
              <a:defRPr sz="2800">
                <a:solidFill>
                  <a:schemeClr val="tx1"/>
                </a:solidFill>
                <a:latin typeface="Times New Roman" pitchFamily="18" charset="0"/>
              </a:defRPr>
            </a:lvl2pPr>
            <a:lvl3pPr marL="1143000" indent="-228600">
              <a:spcBef>
                <a:spcPct val="20000"/>
              </a:spcBef>
              <a:buChar char="•"/>
              <a:tabLst>
                <a:tab pos="179388" algn="l"/>
              </a:tabLst>
              <a:defRPr sz="2400">
                <a:solidFill>
                  <a:schemeClr val="tx1"/>
                </a:solidFill>
                <a:latin typeface="Times New Roman" pitchFamily="18" charset="0"/>
              </a:defRPr>
            </a:lvl3pPr>
            <a:lvl4pPr marL="1600200" indent="-228600">
              <a:spcBef>
                <a:spcPct val="20000"/>
              </a:spcBef>
              <a:buChar char="–"/>
              <a:tabLst>
                <a:tab pos="179388" algn="l"/>
              </a:tabLst>
              <a:defRPr sz="2000">
                <a:solidFill>
                  <a:schemeClr val="tx1"/>
                </a:solidFill>
                <a:latin typeface="Times New Roman" pitchFamily="18" charset="0"/>
              </a:defRPr>
            </a:lvl4pPr>
            <a:lvl5pPr marL="2057400" indent="-228600">
              <a:spcBef>
                <a:spcPct val="20000"/>
              </a:spcBef>
              <a:buChar char="»"/>
              <a:tabLst>
                <a:tab pos="179388" algn="l"/>
              </a:tabLst>
              <a:defRPr sz="2000">
                <a:solidFill>
                  <a:schemeClr val="tx1"/>
                </a:solidFill>
                <a:latin typeface="Times New Roman" pitchFamily="18" charset="0"/>
              </a:defRPr>
            </a:lvl5pPr>
            <a:lvl6pPr marL="25146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6pPr>
            <a:lvl7pPr marL="29718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7pPr>
            <a:lvl8pPr marL="34290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8pPr>
            <a:lvl9pPr marL="3886200" indent="-228600" eaLnBrk="0" fontAlgn="base" hangingPunct="0">
              <a:spcBef>
                <a:spcPct val="20000"/>
              </a:spcBef>
              <a:spcAft>
                <a:spcPct val="0"/>
              </a:spcAft>
              <a:buChar char="»"/>
              <a:tabLst>
                <a:tab pos="179388" algn="l"/>
              </a:tabLst>
              <a:defRPr sz="2000">
                <a:solidFill>
                  <a:schemeClr val="tx1"/>
                </a:solidFill>
                <a:latin typeface="Times New Roman" pitchFamily="18" charset="0"/>
              </a:defRPr>
            </a:lvl9pPr>
          </a:lstStyle>
          <a:p>
            <a:pPr>
              <a:lnSpc>
                <a:spcPct val="90000"/>
              </a:lnSpc>
              <a:spcBef>
                <a:spcPct val="0"/>
              </a:spcBef>
              <a:spcAft>
                <a:spcPts val="600"/>
              </a:spcAft>
              <a:buClr>
                <a:srgbClr val="067EBB"/>
              </a:buClr>
              <a:buSzPct val="180000"/>
            </a:pPr>
            <a:r>
              <a:rPr lang="de-DE" altLang="de-DE" sz="1800">
                <a:latin typeface="Arial" pitchFamily="34" charset="0"/>
              </a:rPr>
              <a:t>Normalerweise keine Arztmeldepflicht gemäß §6 IfSG.</a:t>
            </a:r>
          </a:p>
          <a:p>
            <a:pPr>
              <a:lnSpc>
                <a:spcPct val="90000"/>
              </a:lnSpc>
              <a:spcBef>
                <a:spcPct val="0"/>
              </a:spcBef>
              <a:spcAft>
                <a:spcPts val="600"/>
              </a:spcAft>
              <a:buClr>
                <a:srgbClr val="067EBB"/>
              </a:buClr>
              <a:buSzPct val="180000"/>
            </a:pPr>
            <a:r>
              <a:rPr lang="de-DE" altLang="de-DE" sz="1800">
                <a:latin typeface="Arial" pitchFamily="34" charset="0"/>
              </a:rPr>
              <a:t>Ausnahme 1: CDI-Ausbruch.</a:t>
            </a:r>
          </a:p>
          <a:p>
            <a:pPr>
              <a:lnSpc>
                <a:spcPct val="90000"/>
              </a:lnSpc>
              <a:spcBef>
                <a:spcPct val="0"/>
              </a:spcBef>
              <a:spcAft>
                <a:spcPts val="600"/>
              </a:spcAft>
              <a:buClr>
                <a:srgbClr val="067EBB"/>
              </a:buClr>
              <a:buSzPct val="180000"/>
            </a:pPr>
            <a:r>
              <a:rPr lang="de-DE" altLang="de-DE" sz="1800">
                <a:latin typeface="Arial" pitchFamily="34" charset="0"/>
              </a:rPr>
              <a:t>Ausnahme 2: Ribotyp 027.</a:t>
            </a:r>
          </a:p>
          <a:p>
            <a:pPr>
              <a:lnSpc>
                <a:spcPct val="90000"/>
              </a:lnSpc>
              <a:spcBef>
                <a:spcPct val="0"/>
              </a:spcBef>
              <a:spcAft>
                <a:spcPts val="600"/>
              </a:spcAft>
              <a:buClr>
                <a:srgbClr val="067EBB"/>
              </a:buClr>
              <a:buSzPct val="180000"/>
            </a:pPr>
            <a:r>
              <a:rPr lang="de-DE" altLang="de-DE" sz="1800">
                <a:latin typeface="Arial" pitchFamily="34" charset="0"/>
              </a:rPr>
              <a:t>Nach Klinikaufenthalten ist davon auszugehen, dass die Meldung bereits dort erfolgte.</a:t>
            </a:r>
          </a:p>
        </p:txBody>
      </p:sp>
      <p:sp>
        <p:nvSpPr>
          <p:cNvPr id="31748" name="Text Box 9"/>
          <p:cNvSpPr txBox="1">
            <a:spLocks noChangeArrowheads="1"/>
          </p:cNvSpPr>
          <p:nvPr/>
        </p:nvSpPr>
        <p:spPr bwMode="auto">
          <a:xfrm>
            <a:off x="381000" y="1738313"/>
            <a:ext cx="4008438"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de-DE" altLang="de-DE" sz="2000">
                <a:solidFill>
                  <a:schemeClr val="folHlink"/>
                </a:solidFill>
                <a:latin typeface="Arial" pitchFamily="34" charset="0"/>
              </a:rPr>
              <a:t>Abklärung der Ansteckungsgefahr</a:t>
            </a:r>
          </a:p>
          <a:p>
            <a:pPr eaLnBrk="1" hangingPunct="1">
              <a:spcBef>
                <a:spcPct val="0"/>
              </a:spcBef>
              <a:buFontTx/>
              <a:buNone/>
            </a:pPr>
            <a:endParaRPr lang="de-DE" altLang="de-DE" sz="2000">
              <a:latin typeface="Arial" pitchFamily="34" charset="0"/>
            </a:endParaRPr>
          </a:p>
          <a:p>
            <a:pPr eaLnBrk="1" hangingPunct="1">
              <a:spcBef>
                <a:spcPct val="0"/>
              </a:spcBef>
              <a:buFontTx/>
              <a:buNone/>
            </a:pPr>
            <a:r>
              <a:rPr lang="de-DE" altLang="de-DE" sz="2000">
                <a:latin typeface="Arial" pitchFamily="34" charset="0"/>
              </a:rPr>
              <a:t>Abklärung der Meldepflicht</a:t>
            </a:r>
          </a:p>
          <a:p>
            <a:pPr eaLnBrk="1" hangingPunct="1">
              <a:spcBef>
                <a:spcPct val="0"/>
              </a:spcBef>
              <a:buFontTx/>
              <a:buNone/>
            </a:pPr>
            <a:endParaRPr lang="de-DE" altLang="de-DE" sz="2000">
              <a:latin typeface="Arial" pitchFamily="34" charset="0"/>
            </a:endParaRPr>
          </a:p>
          <a:p>
            <a:pPr eaLnBrk="1" hangingPunct="1">
              <a:spcBef>
                <a:spcPct val="0"/>
              </a:spcBef>
              <a:buFontTx/>
              <a:buNone/>
            </a:pPr>
            <a:r>
              <a:rPr lang="de-DE" altLang="de-DE" sz="2000">
                <a:solidFill>
                  <a:schemeClr val="folHlink"/>
                </a:solidFill>
                <a:latin typeface="Arial" pitchFamily="34" charset="0"/>
              </a:rPr>
              <a:t>Sicherung Informationsfluss</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Unterbringung</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Personalhygiene</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Umgebungshygiene</a:t>
            </a:r>
          </a:p>
        </p:txBody>
      </p:sp>
      <p:sp>
        <p:nvSpPr>
          <p:cNvPr id="12" name="Textfeld 11"/>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Bakterielle Gastroenteritis      </a:t>
            </a:r>
            <a:r>
              <a:rPr lang="de-DE" sz="1400" b="1" kern="0" dirty="0">
                <a:solidFill>
                  <a:srgbClr val="067EBB"/>
                </a:solidFill>
                <a:ea typeface="+mj-ea"/>
                <a:cs typeface="Arial" pitchFamily="34" charset="0"/>
                <a:sym typeface="Times New Roman"/>
              </a:rPr>
              <a:t>CDI</a:t>
            </a:r>
          </a:p>
        </p:txBody>
      </p:sp>
      <p:sp>
        <p:nvSpPr>
          <p:cNvPr id="31750"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Clostridium difficile</a:t>
            </a:r>
          </a:p>
          <a:p>
            <a:pPr eaLnBrk="1">
              <a:spcBef>
                <a:spcPct val="0"/>
              </a:spcBef>
              <a:buFontTx/>
              <a:buNone/>
            </a:pPr>
            <a:r>
              <a:rPr lang="de-DE" altLang="de-DE" sz="2000">
                <a:latin typeface="Arial" pitchFamily="34" charset="0"/>
                <a:ea typeface="Merriweather Bold"/>
                <a:cs typeface="Arial" pitchFamily="34" charset="0"/>
              </a:rPr>
              <a:t>Maßnahmen im Altenheim II</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ChangeArrowheads="1"/>
          </p:cNvSpPr>
          <p:nvPr/>
        </p:nvSpPr>
        <p:spPr bwMode="auto">
          <a:xfrm>
            <a:off x="381000" y="2971800"/>
            <a:ext cx="4038600" cy="3810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192520" name="Rectangle 8"/>
          <p:cNvSpPr>
            <a:spLocks noChangeArrowheads="1"/>
          </p:cNvSpPr>
          <p:nvPr/>
        </p:nvSpPr>
        <p:spPr bwMode="auto">
          <a:xfrm>
            <a:off x="4648200" y="1752600"/>
            <a:ext cx="43434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Infos über Erregereigenschaften und notwendige Maßnahmen für alle mit dem Bewohner in Zusammenhang stehenden Personen.</a:t>
            </a:r>
          </a:p>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Infos an weiterbetreuende Institutionen und Krankentransportdienste z.B. bei Krankenhauseinweisung.</a:t>
            </a:r>
          </a:p>
          <a:p>
            <a:pPr marL="342900" indent="-342900">
              <a:spcBef>
                <a:spcPct val="20000"/>
              </a:spcBef>
              <a:buFontTx/>
              <a:buChar char="•"/>
              <a:defRPr/>
            </a:pPr>
            <a:endParaRPr lang="de-DE" sz="1800" dirty="0"/>
          </a:p>
        </p:txBody>
      </p:sp>
      <p:sp>
        <p:nvSpPr>
          <p:cNvPr id="32772" name="Text Box 9"/>
          <p:cNvSpPr txBox="1">
            <a:spLocks noChangeArrowheads="1"/>
          </p:cNvSpPr>
          <p:nvPr/>
        </p:nvSpPr>
        <p:spPr bwMode="auto">
          <a:xfrm>
            <a:off x="381000" y="1738313"/>
            <a:ext cx="4008438"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de-DE" altLang="de-DE" sz="2000">
                <a:solidFill>
                  <a:schemeClr val="folHlink"/>
                </a:solidFill>
                <a:latin typeface="Arial" pitchFamily="34" charset="0"/>
              </a:rPr>
              <a:t>Abklärung der Ansteckungsgefahr</a:t>
            </a:r>
          </a:p>
          <a:p>
            <a:pPr eaLnBrk="1" hangingPunct="1">
              <a:spcBef>
                <a:spcPct val="0"/>
              </a:spcBef>
              <a:buFontTx/>
              <a:buNone/>
            </a:pPr>
            <a:endParaRPr lang="de-DE" altLang="de-DE" sz="2000">
              <a:latin typeface="Arial" pitchFamily="34" charset="0"/>
            </a:endParaRPr>
          </a:p>
          <a:p>
            <a:pPr eaLnBrk="1" hangingPunct="1">
              <a:spcBef>
                <a:spcPct val="0"/>
              </a:spcBef>
              <a:buFontTx/>
              <a:buNone/>
            </a:pPr>
            <a:r>
              <a:rPr lang="de-DE" altLang="de-DE" sz="2000">
                <a:solidFill>
                  <a:schemeClr val="folHlink"/>
                </a:solidFill>
                <a:latin typeface="Arial" pitchFamily="34" charset="0"/>
              </a:rPr>
              <a:t>Abklärung der Meldepflicht</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latin typeface="Arial" pitchFamily="34" charset="0"/>
              </a:rPr>
              <a:t>Sicherung Informationsfluss</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Unterbringung</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Personalhygiene</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Umgebungshygiene</a:t>
            </a:r>
          </a:p>
        </p:txBody>
      </p:sp>
      <p:sp>
        <p:nvSpPr>
          <p:cNvPr id="12" name="Textfeld 11"/>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Bakterielle Gastroenteritis      </a:t>
            </a:r>
            <a:r>
              <a:rPr lang="de-DE" sz="1400" b="1" kern="0" dirty="0">
                <a:solidFill>
                  <a:srgbClr val="067EBB"/>
                </a:solidFill>
                <a:ea typeface="+mj-ea"/>
                <a:cs typeface="Arial" pitchFamily="34" charset="0"/>
                <a:sym typeface="Times New Roman"/>
              </a:rPr>
              <a:t>CDI</a:t>
            </a:r>
          </a:p>
        </p:txBody>
      </p:sp>
      <p:sp>
        <p:nvSpPr>
          <p:cNvPr id="32774"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Clostridium difficile</a:t>
            </a:r>
          </a:p>
          <a:p>
            <a:pPr eaLnBrk="1">
              <a:spcBef>
                <a:spcPct val="0"/>
              </a:spcBef>
              <a:buFontTx/>
              <a:buNone/>
            </a:pPr>
            <a:r>
              <a:rPr lang="de-DE" altLang="de-DE" sz="2000">
                <a:latin typeface="Arial" pitchFamily="34" charset="0"/>
                <a:ea typeface="Merriweather Bold"/>
                <a:cs typeface="Arial" pitchFamily="34" charset="0"/>
              </a:rPr>
              <a:t>Maßnahmen im Altenheim III</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ChangeArrowheads="1"/>
          </p:cNvSpPr>
          <p:nvPr/>
        </p:nvSpPr>
        <p:spPr bwMode="auto">
          <a:xfrm>
            <a:off x="381000" y="3581400"/>
            <a:ext cx="4038600" cy="3810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194568" name="Rectangle 8"/>
          <p:cNvSpPr>
            <a:spLocks noChangeArrowheads="1"/>
          </p:cNvSpPr>
          <p:nvPr/>
        </p:nvSpPr>
        <p:spPr bwMode="auto">
          <a:xfrm>
            <a:off x="4648200" y="1752600"/>
            <a:ext cx="43434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ts val="0"/>
              </a:spcBef>
              <a:spcAft>
                <a:spcPts val="600"/>
              </a:spcAft>
              <a:defRPr/>
            </a:pPr>
            <a:r>
              <a:rPr lang="de-DE" sz="1800" dirty="0"/>
              <a:t>Für Dauer der Ansteckungsfähigkeit:</a:t>
            </a:r>
          </a:p>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Räumliche Isolierung (ggf. mit Gesundheitsamt abstimmen) incl. eigener Toilette, eigener Nasszelle.</a:t>
            </a:r>
          </a:p>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Vorerst keine Teilnahme Gemeinschaftsleben und kein Kontakt mit Personen unter Antibiose.</a:t>
            </a:r>
          </a:p>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Abwägen, ob Besuch möglich ist.</a:t>
            </a:r>
          </a:p>
          <a:p>
            <a:pPr marL="342900" indent="-342900">
              <a:spcBef>
                <a:spcPct val="20000"/>
              </a:spcBef>
              <a:buFontTx/>
              <a:buChar char="•"/>
              <a:defRPr/>
            </a:pPr>
            <a:endParaRPr lang="de-DE" sz="1800" dirty="0"/>
          </a:p>
        </p:txBody>
      </p:sp>
      <p:sp>
        <p:nvSpPr>
          <p:cNvPr id="33796" name="Text Box 9"/>
          <p:cNvSpPr txBox="1">
            <a:spLocks noChangeArrowheads="1"/>
          </p:cNvSpPr>
          <p:nvPr/>
        </p:nvSpPr>
        <p:spPr bwMode="auto">
          <a:xfrm>
            <a:off x="381000" y="1738313"/>
            <a:ext cx="4008438"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de-DE" altLang="de-DE" sz="2000">
                <a:solidFill>
                  <a:schemeClr val="folHlink"/>
                </a:solidFill>
                <a:latin typeface="Arial" pitchFamily="34" charset="0"/>
              </a:rPr>
              <a:t>Abklärung der Ansteckungsgefahr</a:t>
            </a:r>
          </a:p>
          <a:p>
            <a:pPr eaLnBrk="1" hangingPunct="1">
              <a:spcBef>
                <a:spcPct val="0"/>
              </a:spcBef>
              <a:buFontTx/>
              <a:buNone/>
            </a:pPr>
            <a:endParaRPr lang="de-DE" altLang="de-DE" sz="2000">
              <a:latin typeface="Arial" pitchFamily="34" charset="0"/>
            </a:endParaRPr>
          </a:p>
          <a:p>
            <a:pPr eaLnBrk="1" hangingPunct="1">
              <a:spcBef>
                <a:spcPct val="0"/>
              </a:spcBef>
              <a:buFontTx/>
              <a:buNone/>
            </a:pPr>
            <a:r>
              <a:rPr lang="de-DE" altLang="de-DE" sz="2000">
                <a:solidFill>
                  <a:schemeClr val="folHlink"/>
                </a:solidFill>
                <a:latin typeface="Arial" pitchFamily="34" charset="0"/>
              </a:rPr>
              <a:t>Abklärung der Meldepflicht</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Sicherung Informationsfluss</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latin typeface="Arial" pitchFamily="34" charset="0"/>
              </a:rPr>
              <a:t>Unterbringung</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Personalhygiene</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Umgebungshygiene</a:t>
            </a:r>
          </a:p>
        </p:txBody>
      </p:sp>
      <p:sp>
        <p:nvSpPr>
          <p:cNvPr id="12" name="Textfeld 11"/>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Bakterielle Gastroenteritis      </a:t>
            </a:r>
            <a:r>
              <a:rPr lang="de-DE" sz="1400" b="1" kern="0" dirty="0">
                <a:solidFill>
                  <a:srgbClr val="067EBB"/>
                </a:solidFill>
                <a:ea typeface="+mj-ea"/>
                <a:cs typeface="Arial" pitchFamily="34" charset="0"/>
                <a:sym typeface="Times New Roman"/>
              </a:rPr>
              <a:t>CDI</a:t>
            </a:r>
          </a:p>
        </p:txBody>
      </p:sp>
      <p:sp>
        <p:nvSpPr>
          <p:cNvPr id="33798"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Clostridium difficile</a:t>
            </a:r>
          </a:p>
          <a:p>
            <a:pPr eaLnBrk="1">
              <a:spcBef>
                <a:spcPct val="0"/>
              </a:spcBef>
              <a:buFontTx/>
              <a:buNone/>
            </a:pPr>
            <a:r>
              <a:rPr lang="de-DE" altLang="de-DE" sz="2000">
                <a:latin typeface="Arial" pitchFamily="34" charset="0"/>
                <a:ea typeface="Merriweather Bold"/>
                <a:cs typeface="Arial" pitchFamily="34" charset="0"/>
              </a:rPr>
              <a:t>Maßnahmen im Altenheim IV</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ChangeArrowheads="1"/>
          </p:cNvSpPr>
          <p:nvPr/>
        </p:nvSpPr>
        <p:spPr bwMode="auto">
          <a:xfrm>
            <a:off x="381000" y="4191000"/>
            <a:ext cx="4038600" cy="3810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196616" name="Rectangle 8"/>
          <p:cNvSpPr>
            <a:spLocks noChangeArrowheads="1"/>
          </p:cNvSpPr>
          <p:nvPr/>
        </p:nvSpPr>
        <p:spPr bwMode="auto">
          <a:xfrm>
            <a:off x="4648200" y="1752600"/>
            <a:ext cx="43434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Schutzhandschuhe und Schutzkittel bei allen körperlichen Kontakten mit erkrankten Bewohnern und bei möglichem Kontakt mit Fäkalien.</a:t>
            </a:r>
          </a:p>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Keine </a:t>
            </a:r>
            <a:r>
              <a:rPr lang="de-DE" sz="1800" dirty="0" err="1"/>
              <a:t>sporizide</a:t>
            </a:r>
            <a:r>
              <a:rPr lang="de-DE" sz="1800" dirty="0"/>
              <a:t> Händedesinfektion möglich. Daher sind Schutzhand-schuhe doppelt wichtig. </a:t>
            </a:r>
          </a:p>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Nach mögl. Kontamination erst Hände waschen, dann abtrocken, dann desinfizieren.</a:t>
            </a:r>
          </a:p>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Bewohner soll sich nach Toiletten-gang gründlich die Hände waschen.</a:t>
            </a:r>
          </a:p>
          <a:p>
            <a:pPr marL="342900" indent="-342900">
              <a:spcBef>
                <a:spcPct val="20000"/>
              </a:spcBef>
              <a:buFont typeface="Wingdings" pitchFamily="2" charset="2"/>
              <a:buChar char="Ø"/>
              <a:defRPr/>
            </a:pPr>
            <a:endParaRPr lang="de-DE" sz="1800" dirty="0"/>
          </a:p>
        </p:txBody>
      </p:sp>
      <p:sp>
        <p:nvSpPr>
          <p:cNvPr id="34820" name="Text Box 9"/>
          <p:cNvSpPr txBox="1">
            <a:spLocks noChangeArrowheads="1"/>
          </p:cNvSpPr>
          <p:nvPr/>
        </p:nvSpPr>
        <p:spPr bwMode="auto">
          <a:xfrm>
            <a:off x="381000" y="1738313"/>
            <a:ext cx="4008438"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de-DE" altLang="de-DE" sz="2000">
                <a:solidFill>
                  <a:schemeClr val="folHlink"/>
                </a:solidFill>
                <a:latin typeface="Arial" pitchFamily="34" charset="0"/>
              </a:rPr>
              <a:t>Abklärung der Ansteckungsgefahr</a:t>
            </a:r>
          </a:p>
          <a:p>
            <a:pPr eaLnBrk="1" hangingPunct="1">
              <a:spcBef>
                <a:spcPct val="0"/>
              </a:spcBef>
              <a:buFontTx/>
              <a:buNone/>
            </a:pPr>
            <a:endParaRPr lang="de-DE" altLang="de-DE" sz="2000">
              <a:latin typeface="Arial" pitchFamily="34" charset="0"/>
            </a:endParaRPr>
          </a:p>
          <a:p>
            <a:pPr eaLnBrk="1" hangingPunct="1">
              <a:spcBef>
                <a:spcPct val="0"/>
              </a:spcBef>
              <a:buFontTx/>
              <a:buNone/>
            </a:pPr>
            <a:r>
              <a:rPr lang="de-DE" altLang="de-DE" sz="2000">
                <a:solidFill>
                  <a:schemeClr val="folHlink"/>
                </a:solidFill>
                <a:latin typeface="Arial" pitchFamily="34" charset="0"/>
              </a:rPr>
              <a:t>Abklärung der Meldepflicht</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Sicherung Informationsfluss</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Unterbringung</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latin typeface="Arial" pitchFamily="34" charset="0"/>
              </a:rPr>
              <a:t>Personalhygiene</a:t>
            </a:r>
          </a:p>
          <a:p>
            <a:pPr eaLnBrk="1" hangingPunct="1">
              <a:spcBef>
                <a:spcPct val="0"/>
              </a:spcBef>
              <a:buFontTx/>
              <a:buNone/>
            </a:pPr>
            <a:endParaRPr lang="de-DE" altLang="de-DE" sz="2000">
              <a:latin typeface="Arial" pitchFamily="34" charset="0"/>
            </a:endParaRPr>
          </a:p>
          <a:p>
            <a:pPr eaLnBrk="1" hangingPunct="1">
              <a:spcBef>
                <a:spcPct val="0"/>
              </a:spcBef>
              <a:buFontTx/>
              <a:buNone/>
            </a:pPr>
            <a:r>
              <a:rPr lang="de-DE" altLang="de-DE" sz="2000">
                <a:solidFill>
                  <a:schemeClr val="folHlink"/>
                </a:solidFill>
                <a:latin typeface="Arial" pitchFamily="34" charset="0"/>
              </a:rPr>
              <a:t>Umgebungshygiene</a:t>
            </a:r>
          </a:p>
        </p:txBody>
      </p:sp>
      <p:sp>
        <p:nvSpPr>
          <p:cNvPr id="12" name="Textfeld 11"/>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Bakterielle Gastroenteritis      </a:t>
            </a:r>
            <a:r>
              <a:rPr lang="de-DE" sz="1400" b="1" kern="0" dirty="0">
                <a:solidFill>
                  <a:srgbClr val="067EBB"/>
                </a:solidFill>
                <a:ea typeface="+mj-ea"/>
                <a:cs typeface="Arial" pitchFamily="34" charset="0"/>
                <a:sym typeface="Times New Roman"/>
              </a:rPr>
              <a:t>CDI</a:t>
            </a:r>
          </a:p>
        </p:txBody>
      </p:sp>
      <p:sp>
        <p:nvSpPr>
          <p:cNvPr id="34822"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Clostridium difficile</a:t>
            </a:r>
          </a:p>
          <a:p>
            <a:pPr eaLnBrk="1">
              <a:spcBef>
                <a:spcPct val="0"/>
              </a:spcBef>
              <a:buFontTx/>
              <a:buNone/>
            </a:pPr>
            <a:r>
              <a:rPr lang="de-DE" altLang="de-DE" sz="2000">
                <a:latin typeface="Arial" pitchFamily="34" charset="0"/>
                <a:ea typeface="Merriweather Bold"/>
                <a:cs typeface="Arial" pitchFamily="34" charset="0"/>
              </a:rPr>
              <a:t>Maßnahmen im Altenheim V</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ChangeArrowheads="1"/>
          </p:cNvSpPr>
          <p:nvPr/>
        </p:nvSpPr>
        <p:spPr bwMode="auto">
          <a:xfrm>
            <a:off x="381000" y="4800600"/>
            <a:ext cx="4038600" cy="3810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198664" name="Rectangle 8"/>
          <p:cNvSpPr>
            <a:spLocks noChangeArrowheads="1"/>
          </p:cNvSpPr>
          <p:nvPr/>
        </p:nvSpPr>
        <p:spPr bwMode="auto">
          <a:xfrm>
            <a:off x="4648200" y="1752600"/>
            <a:ext cx="43434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Tägliche Desinfektion des Isolier-zimmers incl. Sanitär mit </a:t>
            </a:r>
            <a:r>
              <a:rPr lang="de-DE" sz="1800" dirty="0" err="1"/>
              <a:t>sporiziden</a:t>
            </a:r>
            <a:r>
              <a:rPr lang="de-DE" sz="1800" dirty="0"/>
              <a:t> Mitteln und Konzentrationen.</a:t>
            </a:r>
          </a:p>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Personengebundene Verwendung von Pflegeutensilien.</a:t>
            </a:r>
          </a:p>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Schmutzwäsche und Abfälle im Zimmer sammeln.</a:t>
            </a:r>
          </a:p>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Wäscheaufbereitung als Kochwäsche.</a:t>
            </a:r>
          </a:p>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Besteck und Geschirr wie üblich.</a:t>
            </a:r>
          </a:p>
          <a:p>
            <a:pPr marL="285750" indent="-285750">
              <a:lnSpc>
                <a:spcPct val="90000"/>
              </a:lnSpc>
              <a:spcAft>
                <a:spcPts val="600"/>
              </a:spcAft>
              <a:buClr>
                <a:srgbClr val="067EBB"/>
              </a:buClr>
              <a:buSzPct val="180000"/>
              <a:buFont typeface="Arial" pitchFamily="34" charset="0"/>
              <a:buChar char="•"/>
              <a:tabLst>
                <a:tab pos="179388" algn="l"/>
              </a:tabLst>
              <a:defRPr/>
            </a:pPr>
            <a:r>
              <a:rPr lang="de-DE" sz="1800" dirty="0"/>
              <a:t>Schlussdesinfektion notwendig.</a:t>
            </a:r>
          </a:p>
          <a:p>
            <a:pPr marL="342900" indent="-342900">
              <a:spcBef>
                <a:spcPct val="20000"/>
              </a:spcBef>
              <a:buFontTx/>
              <a:buChar char="•"/>
              <a:defRPr/>
            </a:pPr>
            <a:endParaRPr lang="de-DE" sz="1800" dirty="0"/>
          </a:p>
        </p:txBody>
      </p:sp>
      <p:sp>
        <p:nvSpPr>
          <p:cNvPr id="35844" name="Text Box 9"/>
          <p:cNvSpPr txBox="1">
            <a:spLocks noChangeArrowheads="1"/>
          </p:cNvSpPr>
          <p:nvPr/>
        </p:nvSpPr>
        <p:spPr bwMode="auto">
          <a:xfrm>
            <a:off x="381000" y="1738313"/>
            <a:ext cx="4008438"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de-DE" altLang="de-DE" sz="2000">
                <a:solidFill>
                  <a:schemeClr val="folHlink"/>
                </a:solidFill>
                <a:latin typeface="Arial" pitchFamily="34" charset="0"/>
              </a:rPr>
              <a:t>Abklärung der Ansteckungsgefahr</a:t>
            </a:r>
          </a:p>
          <a:p>
            <a:pPr eaLnBrk="1" hangingPunct="1">
              <a:spcBef>
                <a:spcPct val="0"/>
              </a:spcBef>
              <a:buFontTx/>
              <a:buNone/>
            </a:pPr>
            <a:endParaRPr lang="de-DE" altLang="de-DE" sz="2000">
              <a:latin typeface="Arial" pitchFamily="34" charset="0"/>
            </a:endParaRPr>
          </a:p>
          <a:p>
            <a:pPr eaLnBrk="1" hangingPunct="1">
              <a:spcBef>
                <a:spcPct val="0"/>
              </a:spcBef>
              <a:buFontTx/>
              <a:buNone/>
            </a:pPr>
            <a:r>
              <a:rPr lang="de-DE" altLang="de-DE" sz="2000">
                <a:solidFill>
                  <a:schemeClr val="folHlink"/>
                </a:solidFill>
                <a:latin typeface="Arial" pitchFamily="34" charset="0"/>
              </a:rPr>
              <a:t>Abklärung der Meldepflicht</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Sicherung Informationsfluss</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Unterbringung</a:t>
            </a:r>
          </a:p>
          <a:p>
            <a:pPr eaLnBrk="1" hangingPunct="1">
              <a:spcBef>
                <a:spcPct val="0"/>
              </a:spcBef>
              <a:buFontTx/>
              <a:buNone/>
            </a:pPr>
            <a:endParaRPr lang="de-DE" altLang="de-DE" sz="2000">
              <a:solidFill>
                <a:schemeClr val="folHlink"/>
              </a:solidFill>
              <a:latin typeface="Arial" pitchFamily="34" charset="0"/>
            </a:endParaRPr>
          </a:p>
          <a:p>
            <a:pPr eaLnBrk="1" hangingPunct="1">
              <a:spcBef>
                <a:spcPct val="0"/>
              </a:spcBef>
              <a:buFontTx/>
              <a:buNone/>
            </a:pPr>
            <a:r>
              <a:rPr lang="de-DE" altLang="de-DE" sz="2000">
                <a:solidFill>
                  <a:schemeClr val="folHlink"/>
                </a:solidFill>
                <a:latin typeface="Arial" pitchFamily="34" charset="0"/>
              </a:rPr>
              <a:t>Personalhygiene</a:t>
            </a:r>
          </a:p>
          <a:p>
            <a:pPr eaLnBrk="1" hangingPunct="1">
              <a:spcBef>
                <a:spcPct val="0"/>
              </a:spcBef>
              <a:buFontTx/>
              <a:buNone/>
            </a:pPr>
            <a:endParaRPr lang="de-DE" altLang="de-DE" sz="2000">
              <a:latin typeface="Arial" pitchFamily="34" charset="0"/>
            </a:endParaRPr>
          </a:p>
          <a:p>
            <a:pPr eaLnBrk="1" hangingPunct="1">
              <a:spcBef>
                <a:spcPct val="0"/>
              </a:spcBef>
              <a:buFontTx/>
              <a:buNone/>
            </a:pPr>
            <a:r>
              <a:rPr lang="de-DE" altLang="de-DE" sz="2000">
                <a:latin typeface="Arial" pitchFamily="34" charset="0"/>
              </a:rPr>
              <a:t>Umgebungshygiene</a:t>
            </a:r>
          </a:p>
        </p:txBody>
      </p:sp>
      <p:sp>
        <p:nvSpPr>
          <p:cNvPr id="12" name="Textfeld 11"/>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ea typeface="+mj-ea"/>
                <a:cs typeface="Arial" pitchFamily="34" charset="0"/>
                <a:sym typeface="Times New Roman"/>
              </a:rPr>
              <a:t>Ausgangslage      Regelwerke      Infektiöse Gastroenteritis      </a:t>
            </a:r>
            <a:r>
              <a:rPr lang="de-DE" sz="1400" kern="0" dirty="0" err="1">
                <a:ea typeface="+mj-ea"/>
                <a:cs typeface="Arial" pitchFamily="34" charset="0"/>
                <a:sym typeface="Times New Roman"/>
              </a:rPr>
              <a:t>Noro</a:t>
            </a:r>
            <a:r>
              <a:rPr lang="de-DE" sz="1400" kern="0" dirty="0">
                <a:ea typeface="+mj-ea"/>
                <a:cs typeface="Arial" pitchFamily="34" charset="0"/>
                <a:sym typeface="Times New Roman"/>
              </a:rPr>
              <a:t> Virus      Bakterielle Gastroenteritis      </a:t>
            </a:r>
            <a:r>
              <a:rPr lang="de-DE" sz="1400" b="1" kern="0" dirty="0">
                <a:solidFill>
                  <a:srgbClr val="067EBB"/>
                </a:solidFill>
                <a:ea typeface="+mj-ea"/>
                <a:cs typeface="Arial" pitchFamily="34" charset="0"/>
                <a:sym typeface="Times New Roman"/>
              </a:rPr>
              <a:t>CDI</a:t>
            </a:r>
          </a:p>
        </p:txBody>
      </p:sp>
      <p:sp>
        <p:nvSpPr>
          <p:cNvPr id="35846" name="Bedeutung der Flora"/>
          <p:cNvSpPr txBox="1">
            <a:spLocks/>
          </p:cNvSpPr>
          <p:nvPr/>
        </p:nvSpPr>
        <p:spPr bwMode="auto">
          <a:xfrm>
            <a:off x="4140200" y="0"/>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Clostridium difficile</a:t>
            </a:r>
          </a:p>
          <a:p>
            <a:pPr eaLnBrk="1">
              <a:spcBef>
                <a:spcPct val="0"/>
              </a:spcBef>
              <a:buFontTx/>
              <a:buNone/>
            </a:pPr>
            <a:r>
              <a:rPr lang="de-DE" altLang="de-DE" sz="2000">
                <a:latin typeface="Arial" pitchFamily="34" charset="0"/>
                <a:ea typeface="Merriweather Bold"/>
                <a:cs typeface="Arial" pitchFamily="34" charset="0"/>
              </a:rPr>
              <a:t>Maßnahmen im Altenheim VI</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p:cNvSpPr txBox="1"/>
          <p:nvPr/>
        </p:nvSpPr>
        <p:spPr>
          <a:xfrm>
            <a:off x="179512" y="1750164"/>
            <a:ext cx="8654741" cy="3046988"/>
          </a:xfrm>
          <a:prstGeom prst="rect">
            <a:avLst/>
          </a:prstGeom>
          <a:noFill/>
        </p:spPr>
        <p:txBody>
          <a:bodyPr wrap="none" rtlCol="0">
            <a:spAutoFit/>
          </a:bodyPr>
          <a:lstStyle/>
          <a:p>
            <a:pPr algn="ctr"/>
            <a:r>
              <a:rPr lang="de-DE" sz="6000" smtClean="0">
                <a:effectLst>
                  <a:outerShdw blurRad="38100" dist="38100" dir="2700000" algn="tl">
                    <a:srgbClr val="000000">
                      <a:alpha val="43137"/>
                    </a:srgbClr>
                  </a:outerShdw>
                </a:effectLst>
              </a:rPr>
              <a:t>Vielen Dank</a:t>
            </a:r>
          </a:p>
          <a:p>
            <a:pPr algn="ctr"/>
            <a:r>
              <a:rPr lang="de-DE" sz="6000" smtClean="0">
                <a:effectLst>
                  <a:outerShdw blurRad="38100" dist="38100" dir="2700000" algn="tl">
                    <a:srgbClr val="000000">
                      <a:alpha val="43137"/>
                    </a:srgbClr>
                  </a:outerShdw>
                </a:effectLst>
              </a:rPr>
              <a:t>für Ihre Aufmerksamkeit!</a:t>
            </a:r>
          </a:p>
          <a:p>
            <a:pPr algn="ctr"/>
            <a:endParaRPr lang="de-DE" sz="4000"/>
          </a:p>
          <a:p>
            <a:pPr algn="ctr"/>
            <a:r>
              <a:rPr lang="de-DE" sz="3200" smtClean="0"/>
              <a:t>Zeit für Fragen, Diskussionen und Anregungen</a:t>
            </a:r>
            <a:endParaRPr lang="de-DE" sz="3200"/>
          </a:p>
        </p:txBody>
      </p:sp>
    </p:spTree>
    <p:extLst>
      <p:ext uri="{BB962C8B-B14F-4D97-AF65-F5344CB8AC3E}">
        <p14:creationId xmlns:p14="http://schemas.microsoft.com/office/powerpoint/2010/main" val="3005708784"/>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Times New Roman"/>
        <a:ea typeface=""/>
        <a:cs typeface=""/>
      </a:majorFont>
      <a:minorFont>
        <a:latin typeface="Times New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2812</Words>
  <Application>Microsoft Office PowerPoint</Application>
  <PresentationFormat>Bildschirmpräsentation (4:3)</PresentationFormat>
  <Paragraphs>404</Paragraphs>
  <Slides>32</Slides>
  <Notes>23</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1</vt:i4>
      </vt:variant>
      <vt:variant>
        <vt:lpstr>Folientitel</vt:lpstr>
      </vt:variant>
      <vt:variant>
        <vt:i4>32</vt:i4>
      </vt:variant>
    </vt:vector>
  </HeadingPairs>
  <TitlesOfParts>
    <vt:vector size="40" baseType="lpstr">
      <vt:lpstr>Arial</vt:lpstr>
      <vt:lpstr>Times New Roman</vt:lpstr>
      <vt:lpstr>Helvetica</vt:lpstr>
      <vt:lpstr>Merriweather Regular</vt:lpstr>
      <vt:lpstr>Wingdings</vt:lpstr>
      <vt:lpstr>Merriweather Bold</vt:lpstr>
      <vt:lpstr>Standarddesign</vt:lpstr>
      <vt:lpstr>Microsoft Photo Editor 3.0-Photo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Privat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Kein Folientitel</dc:title>
  <dc:creator>Fam. Bergen</dc:creator>
  <cp:lastModifiedBy>Bergen, Peter</cp:lastModifiedBy>
  <cp:revision>91</cp:revision>
  <dcterms:created xsi:type="dcterms:W3CDTF">2004-05-01T08:41:23Z</dcterms:created>
  <dcterms:modified xsi:type="dcterms:W3CDTF">2018-02-08T09:26:01Z</dcterms:modified>
</cp:coreProperties>
</file>