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7" r:id="rId2"/>
    <p:sldId id="318" r:id="rId3"/>
    <p:sldId id="345" r:id="rId4"/>
    <p:sldId id="325" r:id="rId5"/>
    <p:sldId id="329" r:id="rId6"/>
    <p:sldId id="344" r:id="rId7"/>
    <p:sldId id="331" r:id="rId8"/>
    <p:sldId id="350" r:id="rId9"/>
    <p:sldId id="351" r:id="rId10"/>
    <p:sldId id="352" r:id="rId11"/>
  </p:sldIdLst>
  <p:sldSz cx="9144000" cy="6858000" type="screen4x3"/>
  <p:notesSz cx="6856413" cy="97139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CC99"/>
    <a:srgbClr val="339966"/>
    <a:srgbClr val="990033"/>
    <a:srgbClr val="336600"/>
    <a:srgbClr val="008000"/>
    <a:srgbClr val="FF33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7" autoAdjust="0"/>
    <p:restoredTop sz="92965" autoAdjust="0"/>
  </p:normalViewPr>
  <p:slideViewPr>
    <p:cSldViewPr>
      <p:cViewPr>
        <p:scale>
          <a:sx n="120" d="100"/>
          <a:sy n="120" d="100"/>
        </p:scale>
        <p:origin x="-1026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76" y="1194"/>
      </p:cViewPr>
      <p:guideLst>
        <p:guide orient="horz" pos="305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78ED4FD-4E82-4298-8FD0-D5DB8263E1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384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1713" y="728663"/>
            <a:ext cx="4856162" cy="3641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3275"/>
            <a:ext cx="5027613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6D930F7-0FED-49BE-B58B-6F6C8BE298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393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213AEAE-901F-49AC-BE81-19F5617FF895}" type="slidenum">
              <a:rPr lang="de-DE" altLang="de-DE" sz="1200" smtClean="0">
                <a:solidFill>
                  <a:schemeClr val="bg1"/>
                </a:solidFill>
              </a:rPr>
              <a:pPr/>
              <a:t>2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B454B6D-5FB9-49CE-9688-B5E0903D71B0}" type="slidenum">
              <a:rPr lang="de-DE" altLang="de-DE" sz="1200" smtClean="0">
                <a:solidFill>
                  <a:schemeClr val="bg1"/>
                </a:solidFill>
              </a:rPr>
              <a:pPr/>
              <a:t>3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B159AA4-BE7A-47F4-8C15-DCBCCDE6B199}" type="slidenum">
              <a:rPr lang="de-DE" altLang="de-DE" sz="1200" smtClean="0">
                <a:solidFill>
                  <a:schemeClr val="bg1"/>
                </a:solidFill>
              </a:rPr>
              <a:pPr/>
              <a:t>4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75B18E7-5436-486A-82F8-8ECFE3132842}" type="slidenum">
              <a:rPr lang="de-DE" altLang="de-DE" sz="1200" smtClean="0">
                <a:solidFill>
                  <a:schemeClr val="bg1"/>
                </a:solidFill>
              </a:rPr>
              <a:pPr/>
              <a:t>5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410DD05-008E-4563-B085-870F72A4AC85}" type="slidenum">
              <a:rPr lang="de-DE" altLang="de-DE" sz="1200" smtClean="0">
                <a:solidFill>
                  <a:schemeClr val="bg1"/>
                </a:solidFill>
              </a:rPr>
              <a:pPr/>
              <a:t>6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61ECFC7-B19D-43A4-A327-DBB45260D0E2}" type="slidenum">
              <a:rPr lang="de-DE" altLang="de-DE" sz="1200" smtClean="0">
                <a:solidFill>
                  <a:schemeClr val="bg1"/>
                </a:solidFill>
              </a:rPr>
              <a:pPr/>
              <a:t>7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7E44DC3-479E-4EBA-A274-0BF5E4F9AF89}" type="slidenum">
              <a:rPr lang="de-DE" altLang="de-DE" sz="1200" smtClean="0">
                <a:solidFill>
                  <a:schemeClr val="bg1"/>
                </a:solidFill>
              </a:rPr>
              <a:pPr/>
              <a:t>8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03DD2B1-EF92-40DC-A40D-6FF43919CE9F}" type="slidenum">
              <a:rPr lang="de-DE" altLang="de-DE" sz="1200" smtClean="0">
                <a:solidFill>
                  <a:schemeClr val="bg1"/>
                </a:solidFill>
              </a:rPr>
              <a:pPr/>
              <a:t>9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03DD2B1-EF92-40DC-A40D-6FF43919CE9F}" type="slidenum">
              <a:rPr lang="de-DE" altLang="de-DE" sz="1200" smtClean="0">
                <a:solidFill>
                  <a:schemeClr val="bg1"/>
                </a:solidFill>
              </a:rPr>
              <a:pPr/>
              <a:t>10</a:t>
            </a:fld>
            <a:endParaRPr lang="de-DE" altLang="de-DE" sz="1200" smtClean="0">
              <a:solidFill>
                <a:schemeClr val="bg1"/>
              </a:solidFill>
            </a:endParaRPr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330396"/>
            <a:ext cx="9144000" cy="506316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0" y="0"/>
            <a:ext cx="1160330" cy="1124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0396"/>
            <a:ext cx="3368288" cy="506316"/>
          </a:xfrm>
          <a:prstGeom prst="rect">
            <a:avLst/>
          </a:prstGeom>
          <a:effectLst/>
        </p:spPr>
      </p:pic>
      <p:sp>
        <p:nvSpPr>
          <p:cNvPr id="10" name="Textfeld 9"/>
          <p:cNvSpPr txBox="1"/>
          <p:nvPr userDrawn="1"/>
        </p:nvSpPr>
        <p:spPr>
          <a:xfrm>
            <a:off x="2410351" y="1340768"/>
            <a:ext cx="424988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Hygiene bei</a:t>
            </a:r>
          </a:p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Influenza</a:t>
            </a:r>
            <a:endParaRPr lang="de-DE"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700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55C1F-46CC-4E5D-BC07-0C23B37BFCF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55785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10BD-AFDB-44E8-93C4-03F5014437D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10067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071D1-5228-456C-8544-3F1A41FA63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6614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D8365-576A-4F14-B441-31B687E424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756382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2B2A1-D582-4290-9514-147B8C18C3D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48375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"/>
          <p:cNvSpPr>
            <a:spLocks noChangeArrowheads="1"/>
          </p:cNvSpPr>
          <p:nvPr userDrawn="1"/>
        </p:nvSpPr>
        <p:spPr bwMode="auto">
          <a:xfrm>
            <a:off x="-239713" y="-193675"/>
            <a:ext cx="9610726" cy="1174750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DE" altLang="de-DE" smtClean="0"/>
          </a:p>
        </p:txBody>
      </p:sp>
      <p:cxnSp>
        <p:nvCxnSpPr>
          <p:cNvPr id="4" name="Gerade Verbindung 3"/>
          <p:cNvCxnSpPr/>
          <p:nvPr userDrawn="1"/>
        </p:nvCxnSpPr>
        <p:spPr>
          <a:xfrm>
            <a:off x="2915816" y="171101"/>
            <a:ext cx="0" cy="737619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Rechteck"/>
          <p:cNvSpPr>
            <a:spLocks noChangeArrowheads="1"/>
          </p:cNvSpPr>
          <p:nvPr userDrawn="1"/>
        </p:nvSpPr>
        <p:spPr bwMode="auto">
          <a:xfrm>
            <a:off x="-165100" y="6381750"/>
            <a:ext cx="9610725" cy="785813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DE" altLang="de-DE" smtClean="0"/>
          </a:p>
        </p:txBody>
      </p:sp>
      <p:sp>
        <p:nvSpPr>
          <p:cNvPr id="6" name="Rechteck"/>
          <p:cNvSpPr/>
          <p:nvPr userDrawn="1"/>
        </p:nvSpPr>
        <p:spPr>
          <a:xfrm>
            <a:off x="-247650" y="981075"/>
            <a:ext cx="9610725" cy="368300"/>
          </a:xfrm>
          <a:prstGeom prst="rect">
            <a:avLst/>
          </a:prstGeom>
          <a:solidFill>
            <a:schemeClr val="bg2">
              <a:lumMod val="20000"/>
              <a:lumOff val="80000"/>
              <a:alpha val="82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1171555" y="171101"/>
            <a:ext cx="167225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Hygiene bei</a:t>
            </a:r>
            <a:br>
              <a:rPr lang="de-DE" sz="1800" b="1" kern="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</a:br>
            <a:r>
              <a:rPr lang="de-DE" sz="1800" b="1" kern="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Influenza</a:t>
            </a:r>
            <a:endParaRPr lang="de-DE" sz="18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67EBB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8" name="Rechteck 7"/>
          <p:cNvSpPr/>
          <p:nvPr userDrawn="1"/>
        </p:nvSpPr>
        <p:spPr>
          <a:xfrm>
            <a:off x="7631113" y="6475413"/>
            <a:ext cx="1620837" cy="33813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rgbClr val="000000"/>
                </a:solidFill>
                <a:latin typeface="Times New Roman" pitchFamily="18" charset="0"/>
                <a:ea typeface="Helvetica" pitchFamily="34" charset="0"/>
                <a:cs typeface="Helvetica" pitchFamily="34" charset="0"/>
                <a:sym typeface="Times New Roman" pitchFamily="18" charset="0"/>
              </a:defRPr>
            </a:lvl9pPr>
          </a:lstStyle>
          <a:p>
            <a:pPr>
              <a:defRPr/>
            </a:pPr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Seite </a:t>
            </a:r>
            <a:fld id="{0914517D-474B-40CF-8577-99B102363BAD}" type="slidenum">
              <a:rPr lang="de-DE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‹Nr.›</a:t>
            </a:fld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2" y="44624"/>
            <a:ext cx="893986" cy="86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133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419DF-9FB4-4C16-965D-0D39E0DBAB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465629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40CA1-13F2-4DCC-B85A-D7F56E83400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8217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95965-5FF4-4034-8D7E-3DD9AC66EB3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379635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E3C87-E75F-4DAC-86B0-47A36F620B5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5673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>
            <a:alpha val="5882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4F9B48F-715E-4E2D-81DD-7273232AE4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5" r:id="rId7"/>
    <p:sldLayoutId id="2147483751" r:id="rId8"/>
    <p:sldLayoutId id="2147483752" r:id="rId9"/>
    <p:sldLayoutId id="2147483753" r:id="rId10"/>
    <p:sldLayoutId id="2147483754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7"/>
          <p:cNvSpPr txBox="1">
            <a:spLocks noChangeArrowheads="1"/>
          </p:cNvSpPr>
          <p:nvPr/>
        </p:nvSpPr>
        <p:spPr bwMode="auto">
          <a:xfrm>
            <a:off x="2555776" y="3442935"/>
            <a:ext cx="4140877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Allgemeine Informationen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Regelwerke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Hygienemaßnahmen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9"/>
          <p:cNvSpPr txBox="1">
            <a:spLocks noChangeArrowheads="1"/>
          </p:cNvSpPr>
          <p:nvPr/>
        </p:nvSpPr>
        <p:spPr bwMode="auto">
          <a:xfrm>
            <a:off x="468313" y="1484313"/>
            <a:ext cx="8472487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  <a:buFontTx/>
              <a:buNone/>
            </a:pPr>
            <a:r>
              <a:rPr lang="de-DE" altLang="de-DE" sz="1800">
                <a:latin typeface="Arial" pitchFamily="34" charset="0"/>
              </a:rPr>
              <a:t>Influenza („Grippe“) ist eine gefährliche Infektionserkrankung, die durch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verschiedene Orthomyxoviren ausgelöst werden kann. Gefährdet sind vor allem alte Menschen, speziell in Alten- und Pflegeheimen. 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Inkubationszeit</a:t>
            </a:r>
            <a:r>
              <a:rPr lang="de-DE" altLang="de-DE" sz="1800">
                <a:latin typeface="Arial" pitchFamily="34" charset="0"/>
              </a:rPr>
              <a:t>: 1 – 3 Tage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Ansteckungsdauer</a:t>
            </a:r>
            <a:r>
              <a:rPr lang="de-DE" altLang="de-DE" sz="1800">
                <a:latin typeface="Arial" pitchFamily="34" charset="0"/>
              </a:rPr>
              <a:t>: 3 – 5 Tage, schon 24 Std. vor den Symptomen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ansteckungsfähig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Symptome</a:t>
            </a:r>
            <a:r>
              <a:rPr lang="de-DE" altLang="de-DE" sz="1800">
                <a:latin typeface="Arial" pitchFamily="34" charset="0"/>
              </a:rPr>
              <a:t>: plötzlich einsetzendes Fieber, Muskel-, Kopf- und 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Gliederschmerzen, Atemwegssymptome und schweres Krankheitsgefühl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Diagnose</a:t>
            </a:r>
            <a:r>
              <a:rPr lang="de-DE" altLang="de-DE" sz="1800">
                <a:latin typeface="Arial" pitchFamily="34" charset="0"/>
              </a:rPr>
              <a:t> anhand der klinischen Symptome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Therapie</a:t>
            </a:r>
            <a:r>
              <a:rPr lang="de-DE" altLang="de-DE" sz="1800">
                <a:latin typeface="Arial" pitchFamily="34" charset="0"/>
              </a:rPr>
              <a:t>: meist symptomatisch, bei gefährlichen Virusvarianten Viristatika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wie Amantadin (Amanta®) oder Oseltamivir (Tamiflu®) 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Prävention</a:t>
            </a:r>
            <a:r>
              <a:rPr lang="de-DE" altLang="de-DE" sz="1800">
                <a:latin typeface="Arial" pitchFamily="34" charset="0"/>
              </a:rPr>
              <a:t>: Jährliche Impfungen (besonders wichtig für Kinder, alte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Menschen und Pflegende)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b="1">
                <a:solidFill>
                  <a:srgbClr val="0070C0"/>
                </a:solidFill>
                <a:latin typeface="Arial" pitchFamily="34" charset="0"/>
              </a:rPr>
              <a:t>Übertragung</a:t>
            </a:r>
            <a:r>
              <a:rPr lang="de-DE" altLang="de-DE" sz="1800">
                <a:latin typeface="Arial" pitchFamily="34" charset="0"/>
              </a:rPr>
              <a:t> durch Tröpfchen aber auch durch Kontakte vor allem in den Wintermonaten. Influenza ist sehr leicht übertragbar, daher besteht die Gefahr von Infektionsausbrüchen.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endParaRPr lang="de-DE" altLang="de-DE" sz="1800">
              <a:latin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Krankheitsbild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Hygienemaßnahmen</a:t>
            </a:r>
            <a:endParaRPr lang="de-DE" sz="1400" b="1" kern="0" dirty="0">
              <a:solidFill>
                <a:srgbClr val="067EBB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5124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Influenza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Krankheitsbild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Regelwerke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               Hygienemaßnahmen</a:t>
            </a:r>
            <a:endParaRPr lang="de-DE" sz="1400" b="1" kern="0" dirty="0">
              <a:solidFill>
                <a:srgbClr val="067EBB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79388" y="1547813"/>
            <a:ext cx="8424862" cy="335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2857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Infektionsschutzgesetz</a:t>
            </a:r>
          </a:p>
          <a:p>
            <a:pPr>
              <a:spcAft>
                <a:spcPts val="600"/>
              </a:spcAft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RKI-Ratgeber für Ärzte:</a:t>
            </a:r>
          </a:p>
          <a:p>
            <a:pPr lvl="1">
              <a:spcAft>
                <a:spcPts val="12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/>
              <a:t>„Influenza </a:t>
            </a:r>
            <a:r>
              <a:rPr lang="de-DE" sz="1800" dirty="0"/>
              <a:t>(Teil 1): Erkrankungen durch saisonale </a:t>
            </a:r>
            <a:r>
              <a:rPr lang="de-DE" sz="1800" dirty="0" smtClean="0"/>
              <a:t>Influenzaviren“ </a:t>
            </a:r>
            <a:r>
              <a:rPr lang="de-DE" altLang="de-DE" sz="1800" dirty="0" smtClean="0"/>
              <a:t>(2017)</a:t>
            </a:r>
          </a:p>
          <a:p>
            <a:pPr>
              <a:spcAft>
                <a:spcPts val="600"/>
              </a:spcAft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Kommission </a:t>
            </a:r>
            <a:r>
              <a:rPr lang="de-DE" altLang="de-DE" sz="1800" b="1" dirty="0">
                <a:solidFill>
                  <a:srgbClr val="067EBB"/>
                </a:solidFill>
              </a:rPr>
              <a:t>für Krankenhaushygiene und Infektionsprävention beim RKI (KRINKO):</a:t>
            </a:r>
          </a:p>
          <a:p>
            <a:pPr lvl="1">
              <a:spcAft>
                <a:spcPts val="12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 dirty="0" smtClean="0"/>
              <a:t>„</a:t>
            </a:r>
            <a:r>
              <a:rPr lang="de-DE" altLang="de-DE" sz="1800" dirty="0"/>
              <a:t>Infektionsprävention in Heimen“ (2005)</a:t>
            </a:r>
          </a:p>
          <a:p>
            <a:pPr marL="0" lvl="1" inden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b="1" dirty="0" smtClean="0">
                <a:solidFill>
                  <a:srgbClr val="067EBB"/>
                </a:solidFill>
              </a:rPr>
              <a:t>Niedersächsisches Landesgesundheitsamt:</a:t>
            </a:r>
          </a:p>
          <a:p>
            <a:pPr lvl="1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 dirty="0" smtClean="0"/>
              <a:t>„Merkblatt Influenza“ </a:t>
            </a:r>
            <a:r>
              <a:rPr lang="de-DE" altLang="de-DE" sz="1800" dirty="0"/>
              <a:t>(</a:t>
            </a:r>
            <a:r>
              <a:rPr lang="de-DE" altLang="de-DE" sz="1800" dirty="0" smtClean="0"/>
              <a:t>2017)</a:t>
            </a:r>
          </a:p>
          <a:p>
            <a:pPr lvl="1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endParaRPr lang="de-DE" altLang="de-DE" sz="1800" dirty="0" smtClean="0"/>
          </a:p>
        </p:txBody>
      </p:sp>
      <p:sp>
        <p:nvSpPr>
          <p:cNvPr id="6148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Regelwerke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20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20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179388" y="1547813"/>
            <a:ext cx="8569325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2000" b="1" dirty="0" smtClean="0">
                <a:solidFill>
                  <a:schemeClr val="accent2"/>
                </a:solidFill>
                <a:latin typeface="Arial" pitchFamily="34" charset="0"/>
              </a:rPr>
              <a:t>Allgemeine Maßnahmen (Basishygiene)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Personalhygiene. 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Umgebungshygiene.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Hygienegerechte Durchführung medizinisch-pflegerischer Maßnahmen.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127000" y="3197225"/>
            <a:ext cx="55260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2000" b="1" dirty="0" smtClean="0">
                <a:solidFill>
                  <a:srgbClr val="339966"/>
                </a:solidFill>
                <a:latin typeface="Arial" pitchFamily="34" charset="0"/>
              </a:rPr>
              <a:t>Zusätzliche Maßnahmen (spezielle Hygiene)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Sicherung des Informationsflusses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Separate Unterbringung erkrankter Bewohner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Intensivierung der Personalhygiene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Intensivierung der Umgebungshygiene</a:t>
            </a:r>
          </a:p>
        </p:txBody>
      </p:sp>
      <p:sp>
        <p:nvSpPr>
          <p:cNvPr id="7172" name="AutoShape 16" descr="Bildergebnis für clipart free haken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1600">
              <a:latin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7174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Hygienemaßnahmen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Übersicht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7175" name="Rectangle 42"/>
          <p:cNvSpPr>
            <a:spLocks noChangeArrowheads="1"/>
          </p:cNvSpPr>
          <p:nvPr/>
        </p:nvSpPr>
        <p:spPr bwMode="auto">
          <a:xfrm>
            <a:off x="7766050" y="1484313"/>
            <a:ext cx="9826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8000">
                <a:solidFill>
                  <a:schemeClr val="accent2"/>
                </a:solidFill>
                <a:latin typeface="Agency FB" pitchFamily="34" charset="0"/>
                <a:cs typeface="Times New Roman" pitchFamily="18" charset="0"/>
                <a:sym typeface="Wingdings" pitchFamily="2" charset="2"/>
              </a:rPr>
              <a:t></a:t>
            </a:r>
          </a:p>
        </p:txBody>
      </p:sp>
      <p:sp>
        <p:nvSpPr>
          <p:cNvPr id="7176" name="Rectangle 46"/>
          <p:cNvSpPr>
            <a:spLocks noChangeArrowheads="1"/>
          </p:cNvSpPr>
          <p:nvPr/>
        </p:nvSpPr>
        <p:spPr bwMode="auto">
          <a:xfrm>
            <a:off x="7808913" y="3457575"/>
            <a:ext cx="89693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9600">
                <a:solidFill>
                  <a:srgbClr val="339966"/>
                </a:solidFill>
                <a:latin typeface="Arial" pitchFamily="34" charset="0"/>
              </a:rPr>
              <a:t>+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179388" y="1547813"/>
            <a:ext cx="7859712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b="1" dirty="0" smtClean="0">
                <a:solidFill>
                  <a:srgbClr val="0070C0"/>
                </a:solidFill>
                <a:latin typeface="Arial" pitchFamily="34" charset="0"/>
              </a:rPr>
              <a:t>Meldepflicht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Einzelfälle von Influenza sind nicht meldepflichtig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Influenza-Ausbrüche müssen an das Gesundheitsamt gemeldet werden.</a:t>
            </a:r>
          </a:p>
        </p:txBody>
      </p: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179388" y="2852738"/>
            <a:ext cx="6988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b="1" dirty="0" smtClean="0">
                <a:solidFill>
                  <a:srgbClr val="0070C0"/>
                </a:solidFill>
                <a:latin typeface="Arial" pitchFamily="34" charset="0"/>
              </a:rPr>
              <a:t>Generell zu informieren </a:t>
            </a:r>
            <a:r>
              <a:rPr lang="de-DE" sz="1800" dirty="0" smtClean="0">
                <a:latin typeface="Arial" pitchFamily="34" charset="0"/>
              </a:rPr>
              <a:t>sind: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Betreuende und behandelnde Personen.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Mitarbeiter </a:t>
            </a:r>
            <a:r>
              <a:rPr lang="de-DE" sz="1800" smtClean="0">
                <a:latin typeface="Arial" pitchFamily="34" charset="0"/>
              </a:rPr>
              <a:t>des pflegerischen und hauswirtschaftlichen </a:t>
            </a:r>
            <a:r>
              <a:rPr lang="de-DE" sz="1800" dirty="0" smtClean="0">
                <a:latin typeface="Arial" pitchFamily="34" charset="0"/>
              </a:rPr>
              <a:t>Dienstes.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Besucher (wenn Bewohner einverstanden).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179388" y="4508500"/>
            <a:ext cx="8167687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de-DE" sz="1800" dirty="0" smtClean="0">
                <a:latin typeface="Arial" pitchFamily="34" charset="0"/>
              </a:rPr>
              <a:t>Bei </a:t>
            </a:r>
            <a:r>
              <a:rPr lang="de-DE" sz="1800" b="1" dirty="0" smtClean="0">
                <a:solidFill>
                  <a:srgbClr val="0070C0"/>
                </a:solidFill>
                <a:latin typeface="Arial" pitchFamily="34" charset="0"/>
              </a:rPr>
              <a:t>Verlegungen und Transporten</a:t>
            </a:r>
            <a:r>
              <a:rPr lang="de-DE" sz="1800" dirty="0" smtClean="0">
                <a:latin typeface="Arial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Wohnbereichsleitung informiert weiterbetreuende Institutionen frühzeitig.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Dem Transportdienst ist die Infektion bei der Anmeldung mitzuteilen. </a:t>
            </a:r>
          </a:p>
          <a:p>
            <a:pPr marL="285750" indent="-28575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 smtClean="0">
                <a:latin typeface="Arial" pitchFamily="34" charset="0"/>
              </a:rPr>
              <a:t>Begleitende Personen sollen während des Transportes Schutzhandschuhe,</a:t>
            </a:r>
            <a:br>
              <a:rPr lang="de-DE" sz="1800" dirty="0" smtClean="0">
                <a:latin typeface="Arial" pitchFamily="34" charset="0"/>
              </a:rPr>
            </a:br>
            <a:r>
              <a:rPr lang="de-DE" sz="1800" dirty="0" smtClean="0">
                <a:latin typeface="Arial" pitchFamily="34" charset="0"/>
              </a:rPr>
              <a:t>Schutzkittel und Mund-Nasenschutz-Masken (FFP-1) tragen.</a:t>
            </a:r>
          </a:p>
        </p:txBody>
      </p:sp>
      <p:sp>
        <p:nvSpPr>
          <p:cNvPr id="8197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Informationsmanagement und Transport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"/>
          <p:cNvSpPr txBox="1">
            <a:spLocks noChangeArrowheads="1"/>
          </p:cNvSpPr>
          <p:nvPr/>
        </p:nvSpPr>
        <p:spPr bwMode="auto">
          <a:xfrm>
            <a:off x="179388" y="1547813"/>
            <a:ext cx="7526337" cy="324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Erkrankte Bewohner sind (in Absprache mit dem Gesundheitsamt)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möglichst zu isolieren.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Die Zimmer erkrankter Bewohner sind als Isolierzimmer zu gestalten.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Erkrankte Bewohner sollen für die Zeit der Ansteckungsgefahr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im Zimmer bleiben.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Sie sollen innerhalb der Ansteckungszeit nicht in andere Zimmer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verlegt werden.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Mitbewohner sollen für die Dauer der Ansteckungszeit nicht mit dem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Erkrankten in einem Zimmer wohnen.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Mögl. keine Besuche während der Ansteckungszeit.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9220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Hygienemaßnahmen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Informationsmanagement und Transport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9"/>
          <p:cNvSpPr txBox="1">
            <a:spLocks noChangeArrowheads="1"/>
          </p:cNvSpPr>
          <p:nvPr/>
        </p:nvSpPr>
        <p:spPr bwMode="auto">
          <a:xfrm>
            <a:off x="323850" y="2565400"/>
            <a:ext cx="59245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644525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Verzicht auf Handschmuck bei Pflegenden und Betreuenden.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Situationsgerechte Durchführung der Händedesinfektion, d.h.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vor Kontakt mit dem Bewohner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vor aseptisch durchzuführenden Arbeiten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nach Kontakt mit potentiell infektiösen Materialien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nach Kontakt mit dem Bewohner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nach Kontakt mit der unmittelbaren Bewohner-Umgebung</a:t>
            </a:r>
            <a:endParaRPr lang="de-DE" altLang="de-DE" sz="1800">
              <a:latin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endParaRPr lang="de-DE" altLang="de-DE" sz="1800">
              <a:latin typeface="Arial" pitchFamily="34" charset="0"/>
            </a:endParaRPr>
          </a:p>
        </p:txBody>
      </p:sp>
      <p:sp>
        <p:nvSpPr>
          <p:cNvPr id="10243" name="Rectangle 42"/>
          <p:cNvSpPr>
            <a:spLocks noChangeArrowheads="1"/>
          </p:cNvSpPr>
          <p:nvPr/>
        </p:nvSpPr>
        <p:spPr bwMode="auto">
          <a:xfrm>
            <a:off x="2667000" y="1254125"/>
            <a:ext cx="9826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8000">
                <a:solidFill>
                  <a:schemeClr val="accent2"/>
                </a:solidFill>
                <a:latin typeface="Agency FB" pitchFamily="34" charset="0"/>
                <a:cs typeface="Times New Roman" pitchFamily="18" charset="0"/>
                <a:sym typeface="Wingdings" pitchFamily="2" charset="2"/>
              </a:rPr>
              <a:t></a:t>
            </a:r>
          </a:p>
        </p:txBody>
      </p:sp>
      <p:sp>
        <p:nvSpPr>
          <p:cNvPr id="10244" name="Line 43"/>
          <p:cNvSpPr>
            <a:spLocks noChangeShapeType="1"/>
          </p:cNvSpPr>
          <p:nvPr/>
        </p:nvSpPr>
        <p:spPr bwMode="auto">
          <a:xfrm>
            <a:off x="0" y="24209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45" name="Line 44"/>
          <p:cNvSpPr>
            <a:spLocks noChangeShapeType="1"/>
          </p:cNvSpPr>
          <p:nvPr/>
        </p:nvSpPr>
        <p:spPr bwMode="auto">
          <a:xfrm>
            <a:off x="6248400" y="1454150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46" name="Rectangle 45"/>
          <p:cNvSpPr>
            <a:spLocks noChangeArrowheads="1"/>
          </p:cNvSpPr>
          <p:nvPr/>
        </p:nvSpPr>
        <p:spPr bwMode="auto">
          <a:xfrm>
            <a:off x="6300788" y="2544763"/>
            <a:ext cx="29273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Betreuung von infizierten Bewohnern durch geimpftes Personal.</a:t>
            </a:r>
          </a:p>
        </p:txBody>
      </p:sp>
      <p:sp>
        <p:nvSpPr>
          <p:cNvPr id="10247" name="Rectangle 46"/>
          <p:cNvSpPr>
            <a:spLocks noChangeArrowheads="1"/>
          </p:cNvSpPr>
          <p:nvPr/>
        </p:nvSpPr>
        <p:spPr bwMode="auto">
          <a:xfrm>
            <a:off x="7239000" y="1009650"/>
            <a:ext cx="8969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9600">
                <a:solidFill>
                  <a:srgbClr val="339966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10249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Hygienemaßnahmen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Personalhygiene I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9"/>
          <p:cNvSpPr txBox="1">
            <a:spLocks noChangeArrowheads="1"/>
          </p:cNvSpPr>
          <p:nvPr/>
        </p:nvSpPr>
        <p:spPr bwMode="auto">
          <a:xfrm>
            <a:off x="323850" y="2565400"/>
            <a:ext cx="5924550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644525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Situationsgerechte Nutzung von Persönlicher Schutzausrüstung, d.h.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Schutzhandschuhe bei allen Tätigkeiten, bei denen ein Handkontakt mit infektiösen Substanzen möglich ist.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Sterile Handschuhe bei aseptischen Arbeiten.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Flüssigkeitsdichte Schürzen bzw. langärmlige Schutzkittel bei Tätigkeiten mit Kontaminationsgefahr.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Mund-Nasenschutzmasken bei pflegerischen Arbeiten mit Gefahr einer aerogenen Übertragung.</a:t>
            </a:r>
          </a:p>
        </p:txBody>
      </p:sp>
      <p:sp>
        <p:nvSpPr>
          <p:cNvPr id="11267" name="Rectangle 42"/>
          <p:cNvSpPr>
            <a:spLocks noChangeArrowheads="1"/>
          </p:cNvSpPr>
          <p:nvPr/>
        </p:nvSpPr>
        <p:spPr bwMode="auto">
          <a:xfrm>
            <a:off x="2667000" y="1254125"/>
            <a:ext cx="9826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8000">
                <a:solidFill>
                  <a:schemeClr val="accent2"/>
                </a:solidFill>
                <a:latin typeface="Agency FB" pitchFamily="34" charset="0"/>
                <a:cs typeface="Times New Roman" pitchFamily="18" charset="0"/>
                <a:sym typeface="Wingdings" pitchFamily="2" charset="2"/>
              </a:rPr>
              <a:t></a:t>
            </a:r>
          </a:p>
        </p:txBody>
      </p:sp>
      <p:sp>
        <p:nvSpPr>
          <p:cNvPr id="11268" name="Line 43"/>
          <p:cNvSpPr>
            <a:spLocks noChangeShapeType="1"/>
          </p:cNvSpPr>
          <p:nvPr/>
        </p:nvSpPr>
        <p:spPr bwMode="auto">
          <a:xfrm>
            <a:off x="0" y="24209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269" name="Line 44"/>
          <p:cNvSpPr>
            <a:spLocks noChangeShapeType="1"/>
          </p:cNvSpPr>
          <p:nvPr/>
        </p:nvSpPr>
        <p:spPr bwMode="auto">
          <a:xfrm>
            <a:off x="6248400" y="1454150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270" name="Rectangle 45"/>
          <p:cNvSpPr>
            <a:spLocks noChangeArrowheads="1"/>
          </p:cNvSpPr>
          <p:nvPr/>
        </p:nvSpPr>
        <p:spPr bwMode="auto">
          <a:xfrm>
            <a:off x="6227763" y="2544763"/>
            <a:ext cx="292735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Verwendung von zimmergebundenen, täglich zu wechselnden, langärmligen Schutz-kitteln und von Atem-schutzmasken (FFP2) schon bei Betreten des Zimmers. </a:t>
            </a:r>
          </a:p>
        </p:txBody>
      </p:sp>
      <p:sp>
        <p:nvSpPr>
          <p:cNvPr id="11271" name="Rectangle 46"/>
          <p:cNvSpPr>
            <a:spLocks noChangeArrowheads="1"/>
          </p:cNvSpPr>
          <p:nvPr/>
        </p:nvSpPr>
        <p:spPr bwMode="auto">
          <a:xfrm>
            <a:off x="7239000" y="1009650"/>
            <a:ext cx="8969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9600">
                <a:solidFill>
                  <a:srgbClr val="339966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11273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Hygienemaßnahmen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Personalhygiene II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9"/>
          <p:cNvSpPr txBox="1">
            <a:spLocks noChangeArrowheads="1"/>
          </p:cNvSpPr>
          <p:nvPr/>
        </p:nvSpPr>
        <p:spPr bwMode="auto">
          <a:xfrm>
            <a:off x="323850" y="2565400"/>
            <a:ext cx="5924550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Unterhalts- und Grundreinigung im gewohntem Leistungsumfang unter Anwendung der gewohnten Methoden und in den gewohnten Intervallen.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Sofortige Desinfektion von Flächen nach Kontamination (Blut Erbrochenes, Fäzes).</a:t>
            </a:r>
            <a:endParaRPr lang="de-DE" altLang="de-DE" sz="1800">
              <a:latin typeface="Arial" pitchFamily="34" charset="0"/>
            </a:endParaRP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Gewohnte Aufbereitung von Geschirr, Besteck, Wäsche, Pflegeutensilien und Medizinprodukten.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Schmutzwäsche und Abfälle werden nach den Vorgaben des Hygieneplanes wie üblich entsorgt.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Pflegeutensilien (Steckbecken, Waschschalen etc.) sollen mögl. bewohnerbezogen verwendet werden.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  <a:cs typeface="Times New Roman" pitchFamily="18" charset="0"/>
              </a:rPr>
              <a:t>Schlussdesinfektion des Zimmers nach Bewohnerwechsel.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0070C0"/>
              </a:buClr>
              <a:buSzPct val="180000"/>
            </a:pPr>
            <a:endParaRPr lang="de-DE" altLang="de-DE" sz="1800">
              <a:latin typeface="Arial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endParaRPr lang="de-DE" altLang="de-DE" sz="180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2291" name="Rectangle 42"/>
          <p:cNvSpPr>
            <a:spLocks noChangeArrowheads="1"/>
          </p:cNvSpPr>
          <p:nvPr/>
        </p:nvSpPr>
        <p:spPr bwMode="auto">
          <a:xfrm>
            <a:off x="2667000" y="1254125"/>
            <a:ext cx="9826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8000">
                <a:solidFill>
                  <a:schemeClr val="accent2"/>
                </a:solidFill>
                <a:latin typeface="Agency FB" pitchFamily="34" charset="0"/>
                <a:cs typeface="Times New Roman" pitchFamily="18" charset="0"/>
                <a:sym typeface="Wingdings" pitchFamily="2" charset="2"/>
              </a:rPr>
              <a:t></a:t>
            </a:r>
          </a:p>
        </p:txBody>
      </p:sp>
      <p:sp>
        <p:nvSpPr>
          <p:cNvPr id="12292" name="Line 43"/>
          <p:cNvSpPr>
            <a:spLocks noChangeShapeType="1"/>
          </p:cNvSpPr>
          <p:nvPr/>
        </p:nvSpPr>
        <p:spPr bwMode="auto">
          <a:xfrm>
            <a:off x="0" y="2420938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293" name="Line 44"/>
          <p:cNvSpPr>
            <a:spLocks noChangeShapeType="1"/>
          </p:cNvSpPr>
          <p:nvPr/>
        </p:nvSpPr>
        <p:spPr bwMode="auto">
          <a:xfrm>
            <a:off x="6248400" y="1454150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294" name="Rectangle 45"/>
          <p:cNvSpPr>
            <a:spLocks noChangeArrowheads="1"/>
          </p:cNvSpPr>
          <p:nvPr/>
        </p:nvSpPr>
        <p:spPr bwMode="auto">
          <a:xfrm>
            <a:off x="6227763" y="2544763"/>
            <a:ext cx="2927350" cy="357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Reinigung von Isolier-zimmern mögl. zum Schluss.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Schmutzwäsche und Abfälle werden im Zimmer gesammelt und sollen das Zimmer nur in geschlossenen Säcken verlassen.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Schlussdesinfektion nach überstandener Erkrankung.</a:t>
            </a:r>
          </a:p>
        </p:txBody>
      </p:sp>
      <p:sp>
        <p:nvSpPr>
          <p:cNvPr id="12295" name="Rectangle 46"/>
          <p:cNvSpPr>
            <a:spLocks noChangeArrowheads="1"/>
          </p:cNvSpPr>
          <p:nvPr/>
        </p:nvSpPr>
        <p:spPr bwMode="auto">
          <a:xfrm>
            <a:off x="7239000" y="1009650"/>
            <a:ext cx="8969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9600">
                <a:solidFill>
                  <a:srgbClr val="339966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27286" y="980728"/>
            <a:ext cx="871296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Krankheitsbild</a:t>
            </a:r>
            <a:r>
              <a:rPr lang="de-DE" sz="1400" b="1" kern="0">
                <a:solidFill>
                  <a:srgbClr val="067EBB"/>
                </a:solidFill>
                <a:ea typeface="+mj-ea"/>
                <a:cs typeface="Arial" pitchFamily="34" charset="0"/>
                <a:sym typeface="Times New Roman"/>
              </a:rPr>
              <a:t>               </a:t>
            </a:r>
            <a:r>
              <a:rPr lang="de-DE" sz="1400" kern="0">
                <a:ea typeface="+mj-ea"/>
                <a:cs typeface="Arial" pitchFamily="34" charset="0"/>
                <a:sym typeface="Times New Roman"/>
              </a:rPr>
              <a:t>Regelwerke               </a:t>
            </a:r>
            <a:r>
              <a:rPr lang="de-DE" sz="1400" b="1" kern="0">
                <a:solidFill>
                  <a:srgbClr val="0070C0"/>
                </a:solidFill>
                <a:ea typeface="+mj-ea"/>
                <a:cs typeface="Arial" pitchFamily="34" charset="0"/>
                <a:sym typeface="Times New Roman"/>
              </a:rPr>
              <a:t>Hygienemaßnahmen</a:t>
            </a:r>
            <a:endParaRPr lang="de-DE" sz="1400" b="1" kern="0" dirty="0">
              <a:solidFill>
                <a:srgbClr val="0070C0"/>
              </a:solidFill>
              <a:ea typeface="+mj-ea"/>
              <a:cs typeface="Arial" pitchFamily="34" charset="0"/>
              <a:sym typeface="Times New Roman"/>
            </a:endParaRPr>
          </a:p>
        </p:txBody>
      </p:sp>
      <p:sp>
        <p:nvSpPr>
          <p:cNvPr id="12297" name="Bedeutung der Flora"/>
          <p:cNvSpPr txBox="1">
            <a:spLocks/>
          </p:cNvSpPr>
          <p:nvPr/>
        </p:nvSpPr>
        <p:spPr bwMode="auto">
          <a:xfrm>
            <a:off x="3133030" y="71438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Arial" pitchFamily="34" charset="0"/>
                <a:sym typeface="Merriweather Bold"/>
              </a:rPr>
              <a:t>Hygienemaßnahmen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Arial" pitchFamily="34" charset="0"/>
              </a:rPr>
              <a:t>Umgebungshygiene</a:t>
            </a:r>
            <a: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Arial" pitchFamily="34" charset="0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Arial" pitchFamily="34" charset="0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79512" y="1750164"/>
            <a:ext cx="86547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Vielen Dank</a:t>
            </a:r>
          </a:p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für Ihre Aufmerksamkeit!</a:t>
            </a:r>
          </a:p>
          <a:p>
            <a:pPr algn="ctr"/>
            <a:endParaRPr lang="de-DE" sz="4000"/>
          </a:p>
          <a:p>
            <a:pPr algn="ctr"/>
            <a:r>
              <a:rPr lang="de-DE" sz="3200" smtClean="0"/>
              <a:t>Zeit für Fragen, Diskussionen und Anregungen</a:t>
            </a:r>
            <a:endParaRPr lang="de-DE" sz="3200"/>
          </a:p>
        </p:txBody>
      </p:sp>
    </p:spTree>
    <p:extLst>
      <p:ext uri="{BB962C8B-B14F-4D97-AF65-F5344CB8AC3E}">
        <p14:creationId xmlns:p14="http://schemas.microsoft.com/office/powerpoint/2010/main" val="3113120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Office PowerPoint</Application>
  <PresentationFormat>Bildschirmpräsentation (4:3)</PresentationFormat>
  <Paragraphs>112</Paragraphs>
  <Slides>10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Times New Roman</vt:lpstr>
      <vt:lpstr>Helvetica</vt:lpstr>
      <vt:lpstr>Merriweather Regular</vt:lpstr>
      <vt:lpstr>Merriweather Bold</vt:lpstr>
      <vt:lpstr>Agency FB</vt:lpstr>
      <vt:lpstr>Wingdings</vt:lpstr>
      <vt:lpstr>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Fam. Bergen</dc:creator>
  <cp:lastModifiedBy>Bergen, Peter</cp:lastModifiedBy>
  <cp:revision>70</cp:revision>
  <dcterms:created xsi:type="dcterms:W3CDTF">2004-05-01T08:41:23Z</dcterms:created>
  <dcterms:modified xsi:type="dcterms:W3CDTF">2018-02-08T09:35:49Z</dcterms:modified>
</cp:coreProperties>
</file>