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8"/>
  </p:notesMasterIdLst>
  <p:handoutMasterIdLst>
    <p:handoutMasterId r:id="rId59"/>
  </p:handoutMasterIdLst>
  <p:sldIdLst>
    <p:sldId id="260" r:id="rId2"/>
    <p:sldId id="341" r:id="rId3"/>
    <p:sldId id="299" r:id="rId4"/>
    <p:sldId id="295" r:id="rId5"/>
    <p:sldId id="340" r:id="rId6"/>
    <p:sldId id="342" r:id="rId7"/>
    <p:sldId id="343" r:id="rId8"/>
    <p:sldId id="344" r:id="rId9"/>
    <p:sldId id="345" r:id="rId10"/>
    <p:sldId id="325" r:id="rId11"/>
    <p:sldId id="298" r:id="rId12"/>
    <p:sldId id="300" r:id="rId13"/>
    <p:sldId id="328" r:id="rId14"/>
    <p:sldId id="305" r:id="rId15"/>
    <p:sldId id="306" r:id="rId16"/>
    <p:sldId id="329" r:id="rId17"/>
    <p:sldId id="323" r:id="rId18"/>
    <p:sldId id="308" r:id="rId19"/>
    <p:sldId id="309" r:id="rId20"/>
    <p:sldId id="320" r:id="rId21"/>
    <p:sldId id="321" r:id="rId22"/>
    <p:sldId id="310" r:id="rId23"/>
    <p:sldId id="322" r:id="rId24"/>
    <p:sldId id="317" r:id="rId25"/>
    <p:sldId id="312" r:id="rId26"/>
    <p:sldId id="327" r:id="rId27"/>
    <p:sldId id="302" r:id="rId28"/>
    <p:sldId id="326" r:id="rId29"/>
    <p:sldId id="303" r:id="rId30"/>
    <p:sldId id="319" r:id="rId31"/>
    <p:sldId id="315" r:id="rId32"/>
    <p:sldId id="324" r:id="rId33"/>
    <p:sldId id="346" r:id="rId34"/>
    <p:sldId id="331" r:id="rId35"/>
    <p:sldId id="333" r:id="rId36"/>
    <p:sldId id="334" r:id="rId37"/>
    <p:sldId id="347" r:id="rId38"/>
    <p:sldId id="353" r:id="rId39"/>
    <p:sldId id="352" r:id="rId40"/>
    <p:sldId id="354" r:id="rId41"/>
    <p:sldId id="355" r:id="rId42"/>
    <p:sldId id="356" r:id="rId43"/>
    <p:sldId id="357" r:id="rId44"/>
    <p:sldId id="358" r:id="rId45"/>
    <p:sldId id="359" r:id="rId46"/>
    <p:sldId id="360" r:id="rId47"/>
    <p:sldId id="361" r:id="rId48"/>
    <p:sldId id="362" r:id="rId49"/>
    <p:sldId id="349" r:id="rId50"/>
    <p:sldId id="335" r:id="rId51"/>
    <p:sldId id="336" r:id="rId52"/>
    <p:sldId id="348" r:id="rId53"/>
    <p:sldId id="337" r:id="rId54"/>
    <p:sldId id="363" r:id="rId55"/>
    <p:sldId id="364" r:id="rId56"/>
    <p:sldId id="316" r:id="rId57"/>
  </p:sldIdLst>
  <p:sldSz cx="9144000" cy="6858000" type="screen4x3"/>
  <p:notesSz cx="6797675" cy="9926638"/>
  <p:defaultTextStyle>
    <a:defPPr>
      <a:defRPr lang="de-DE"/>
    </a:defPPr>
    <a:lvl1pPr algn="l" rtl="0" eaLnBrk="0" fontAlgn="base" hangingPunct="0">
      <a:spcBef>
        <a:spcPct val="0"/>
      </a:spcBef>
      <a:spcAft>
        <a:spcPct val="0"/>
      </a:spcAft>
      <a:defRPr sz="1600" kern="1200">
        <a:solidFill>
          <a:schemeClr val="tx1"/>
        </a:solidFill>
        <a:latin typeface="Arial" charset="0"/>
        <a:ea typeface="+mn-ea"/>
        <a:cs typeface="+mn-cs"/>
      </a:defRPr>
    </a:lvl1pPr>
    <a:lvl2pPr marL="457200" algn="l" rtl="0" eaLnBrk="0" fontAlgn="base" hangingPunct="0">
      <a:spcBef>
        <a:spcPct val="0"/>
      </a:spcBef>
      <a:spcAft>
        <a:spcPct val="0"/>
      </a:spcAft>
      <a:defRPr sz="1600" kern="1200">
        <a:solidFill>
          <a:schemeClr val="tx1"/>
        </a:solidFill>
        <a:latin typeface="Arial" charset="0"/>
        <a:ea typeface="+mn-ea"/>
        <a:cs typeface="+mn-cs"/>
      </a:defRPr>
    </a:lvl2pPr>
    <a:lvl3pPr marL="914400" algn="l" rtl="0" eaLnBrk="0" fontAlgn="base" hangingPunct="0">
      <a:spcBef>
        <a:spcPct val="0"/>
      </a:spcBef>
      <a:spcAft>
        <a:spcPct val="0"/>
      </a:spcAft>
      <a:defRPr sz="1600" kern="1200">
        <a:solidFill>
          <a:schemeClr val="tx1"/>
        </a:solidFill>
        <a:latin typeface="Arial" charset="0"/>
        <a:ea typeface="+mn-ea"/>
        <a:cs typeface="+mn-cs"/>
      </a:defRPr>
    </a:lvl3pPr>
    <a:lvl4pPr marL="1371600" algn="l" rtl="0" eaLnBrk="0" fontAlgn="base" hangingPunct="0">
      <a:spcBef>
        <a:spcPct val="0"/>
      </a:spcBef>
      <a:spcAft>
        <a:spcPct val="0"/>
      </a:spcAft>
      <a:defRPr sz="1600" kern="1200">
        <a:solidFill>
          <a:schemeClr val="tx1"/>
        </a:solidFill>
        <a:latin typeface="Arial" charset="0"/>
        <a:ea typeface="+mn-ea"/>
        <a:cs typeface="+mn-cs"/>
      </a:defRPr>
    </a:lvl4pPr>
    <a:lvl5pPr marL="1828800" algn="l" rtl="0" eaLnBrk="0" fontAlgn="base" hangingPunct="0">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000"/>
    <a:srgbClr val="990033"/>
    <a:srgbClr val="336600"/>
    <a:srgbClr val="008000"/>
    <a:srgbClr val="FFFF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27" autoAdjust="0"/>
    <p:restoredTop sz="90929"/>
  </p:normalViewPr>
  <p:slideViewPr>
    <p:cSldViewPr>
      <p:cViewPr>
        <p:scale>
          <a:sx n="100" d="100"/>
          <a:sy n="100" d="100"/>
        </p:scale>
        <p:origin x="-1680" y="-4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476" y="37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defTabSz="955731">
              <a:defRPr sz="1300">
                <a:solidFill>
                  <a:schemeClr val="bg1"/>
                </a:solidFill>
              </a:defRPr>
            </a:lvl1pPr>
          </a:lstStyle>
          <a:p>
            <a:pPr>
              <a:defRPr/>
            </a:pPr>
            <a:endParaRPr lang="de-DE" altLang="de-DE"/>
          </a:p>
        </p:txBody>
      </p:sp>
      <p:sp>
        <p:nvSpPr>
          <p:cNvPr id="56323" name="Rectangle 3"/>
          <p:cNvSpPr>
            <a:spLocks noGrp="1" noChangeArrowheads="1"/>
          </p:cNvSpPr>
          <p:nvPr>
            <p:ph type="dt" sz="quarter"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algn="r" defTabSz="955731">
              <a:defRPr sz="1300">
                <a:solidFill>
                  <a:schemeClr val="bg1"/>
                </a:solidFill>
              </a:defRPr>
            </a:lvl1pPr>
          </a:lstStyle>
          <a:p>
            <a:pPr>
              <a:defRPr/>
            </a:pPr>
            <a:endParaRPr lang="de-DE" altLang="de-DE"/>
          </a:p>
        </p:txBody>
      </p:sp>
      <p:sp>
        <p:nvSpPr>
          <p:cNvPr id="56324" name="Rectangle 4"/>
          <p:cNvSpPr>
            <a:spLocks noGrp="1" noChangeArrowheads="1"/>
          </p:cNvSpPr>
          <p:nvPr>
            <p:ph type="ftr" sz="quarter" idx="2"/>
          </p:nvPr>
        </p:nvSpPr>
        <p:spPr bwMode="auto">
          <a:xfrm>
            <a:off x="0"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defTabSz="955731">
              <a:defRPr sz="1300">
                <a:solidFill>
                  <a:schemeClr val="bg1"/>
                </a:solidFill>
              </a:defRPr>
            </a:lvl1pPr>
          </a:lstStyle>
          <a:p>
            <a:pPr>
              <a:defRPr/>
            </a:pPr>
            <a:endParaRPr lang="de-DE" altLang="de-DE"/>
          </a:p>
        </p:txBody>
      </p:sp>
      <p:sp>
        <p:nvSpPr>
          <p:cNvPr id="56325" name="Rectangle 5"/>
          <p:cNvSpPr>
            <a:spLocks noGrp="1" noChangeArrowheads="1"/>
          </p:cNvSpPr>
          <p:nvPr>
            <p:ph type="sldNum" sz="quarter" idx="3"/>
          </p:nvPr>
        </p:nvSpPr>
        <p:spPr bwMode="auto">
          <a:xfrm>
            <a:off x="3851275"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algn="r" defTabSz="955731">
              <a:defRPr sz="1300">
                <a:solidFill>
                  <a:schemeClr val="bg1"/>
                </a:solidFill>
              </a:defRPr>
            </a:lvl1pPr>
          </a:lstStyle>
          <a:p>
            <a:pPr>
              <a:defRPr/>
            </a:pPr>
            <a:fld id="{692A6E6C-A3AE-40FD-A36C-604BC7918991}" type="slidenum">
              <a:rPr lang="de-DE" altLang="de-DE"/>
              <a:pPr>
                <a:defRPr/>
              </a:pPr>
              <a:t>‹Nr.›</a:t>
            </a:fld>
            <a:endParaRPr lang="de-DE" altLang="de-DE"/>
          </a:p>
        </p:txBody>
      </p:sp>
    </p:spTree>
    <p:extLst>
      <p:ext uri="{BB962C8B-B14F-4D97-AF65-F5344CB8AC3E}">
        <p14:creationId xmlns:p14="http://schemas.microsoft.com/office/powerpoint/2010/main" val="201626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defTabSz="955731">
              <a:defRPr sz="1300">
                <a:solidFill>
                  <a:schemeClr val="bg1"/>
                </a:solidFill>
              </a:defRPr>
            </a:lvl1pPr>
          </a:lstStyle>
          <a:p>
            <a:pPr>
              <a:defRPr/>
            </a:pPr>
            <a:endParaRPr lang="de-DE" altLang="de-DE"/>
          </a:p>
        </p:txBody>
      </p:sp>
      <p:sp>
        <p:nvSpPr>
          <p:cNvPr id="59395" name="Rectangle 3"/>
          <p:cNvSpPr>
            <a:spLocks noGrp="1" noChangeArrowheads="1"/>
          </p:cNvSpPr>
          <p:nvPr>
            <p:ph type="dt"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algn="r" defTabSz="955731">
              <a:defRPr sz="1300">
                <a:solidFill>
                  <a:schemeClr val="bg1"/>
                </a:solidFill>
              </a:defRPr>
            </a:lvl1pPr>
          </a:lstStyle>
          <a:p>
            <a:pPr>
              <a:defRPr/>
            </a:pPr>
            <a:endParaRPr lang="de-DE" altLang="de-DE"/>
          </a:p>
        </p:txBody>
      </p:sp>
      <p:sp>
        <p:nvSpPr>
          <p:cNvPr id="593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7" name="Rectangle 5"/>
          <p:cNvSpPr>
            <a:spLocks noGrp="1" noChangeArrowheads="1"/>
          </p:cNvSpPr>
          <p:nvPr>
            <p:ph type="body" sz="quarter" idx="3"/>
          </p:nvPr>
        </p:nvSpPr>
        <p:spPr bwMode="auto">
          <a:xfrm>
            <a:off x="906463" y="4714875"/>
            <a:ext cx="498475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59398" name="Rectangle 6"/>
          <p:cNvSpPr>
            <a:spLocks noGrp="1" noChangeArrowheads="1"/>
          </p:cNvSpPr>
          <p:nvPr>
            <p:ph type="ftr" sz="quarter" idx="4"/>
          </p:nvPr>
        </p:nvSpPr>
        <p:spPr bwMode="auto">
          <a:xfrm>
            <a:off x="0"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defTabSz="955731">
              <a:defRPr sz="1300">
                <a:solidFill>
                  <a:schemeClr val="bg1"/>
                </a:solidFill>
              </a:defRPr>
            </a:lvl1pPr>
          </a:lstStyle>
          <a:p>
            <a:pPr>
              <a:defRPr/>
            </a:pPr>
            <a:endParaRPr lang="de-DE" altLang="de-DE"/>
          </a:p>
        </p:txBody>
      </p:sp>
      <p:sp>
        <p:nvSpPr>
          <p:cNvPr id="59399" name="Rectangle 7"/>
          <p:cNvSpPr>
            <a:spLocks noGrp="1" noChangeArrowheads="1"/>
          </p:cNvSpPr>
          <p:nvPr>
            <p:ph type="sldNum" sz="quarter" idx="5"/>
          </p:nvPr>
        </p:nvSpPr>
        <p:spPr bwMode="auto">
          <a:xfrm>
            <a:off x="3851275"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algn="r" defTabSz="955731">
              <a:defRPr sz="1300">
                <a:solidFill>
                  <a:schemeClr val="bg1"/>
                </a:solidFill>
              </a:defRPr>
            </a:lvl1pPr>
          </a:lstStyle>
          <a:p>
            <a:pPr>
              <a:defRPr/>
            </a:pPr>
            <a:fld id="{EC6F85BD-DD9A-4E37-9BD3-60EA5A6FC4BC}" type="slidenum">
              <a:rPr lang="de-DE" altLang="de-DE"/>
              <a:pPr>
                <a:defRPr/>
              </a:pPr>
              <a:t>‹Nr.›</a:t>
            </a:fld>
            <a:endParaRPr lang="de-DE" altLang="de-DE"/>
          </a:p>
        </p:txBody>
      </p:sp>
    </p:spTree>
    <p:extLst>
      <p:ext uri="{BB962C8B-B14F-4D97-AF65-F5344CB8AC3E}">
        <p14:creationId xmlns:p14="http://schemas.microsoft.com/office/powerpoint/2010/main" val="40620811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1FDBF0E4-FDC6-405C-97CE-B0F41FEEEA6B}" type="slidenum">
              <a:rPr lang="de-DE" altLang="de-DE" sz="1300" smtClean="0">
                <a:solidFill>
                  <a:schemeClr val="bg1"/>
                </a:solidFill>
              </a:rPr>
              <a:pPr/>
              <a:t>1</a:t>
            </a:fld>
            <a:endParaRPr lang="de-DE" altLang="de-DE" sz="1300" smtClean="0">
              <a:solidFill>
                <a:schemeClr val="bg1"/>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3EF4FF7A-E004-4492-87AA-E7ED95979583}" type="slidenum">
              <a:rPr lang="de-DE" altLang="de-DE" sz="1300" smtClean="0">
                <a:solidFill>
                  <a:schemeClr val="bg1"/>
                </a:solidFill>
              </a:rPr>
              <a:pPr/>
              <a:t>2</a:t>
            </a:fld>
            <a:endParaRPr lang="de-DE" altLang="de-DE" sz="1300" smtClean="0">
              <a:solidFill>
                <a:schemeClr val="bg1"/>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B31605B5-C885-475D-B2FC-E7190156C525}" type="slidenum">
              <a:rPr lang="de-DE" altLang="de-DE" sz="1300" smtClean="0">
                <a:solidFill>
                  <a:schemeClr val="bg1"/>
                </a:solidFill>
              </a:rPr>
              <a:pPr/>
              <a:t>3</a:t>
            </a:fld>
            <a:endParaRPr lang="de-DE" altLang="de-DE" sz="1300" smtClean="0">
              <a:solidFill>
                <a:schemeClr val="bg1"/>
              </a:solidFill>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Sie sollten im Detail wissen, wie diese Frage bei Ihnen geregelt ist. Vor allem, wenn die Mitarbeiter ihre Arbeitskleidung zu Hause waschen taucht schnell die Frage auf, ob das nicht gefährlich sei. Normalerweise ist die Infektionsgefährdung durch Kleidung sehr gering. Sie kann aber bei der pflegerischen Betreuung bzw. Versorgung von infizierten oder kolonisierten Bewohnern nicht ausgeschlossen werden. Daher ist die konsequente und indikationsgerechte Nutzung von PSA so besonders wichtig.</a:t>
            </a:r>
            <a:br>
              <a:rPr lang="de-DE" altLang="de-DE" sz="1400" smtClean="0">
                <a:latin typeface="Times New Roman" charset="0"/>
              </a:rPr>
            </a:br>
            <a:endParaRPr lang="de-DE" altLang="de-DE" sz="1400" smtClean="0">
              <a:latin typeface="Times New Roman" charset="0"/>
            </a:endParaRPr>
          </a:p>
          <a:p>
            <a:pPr marL="182563" indent="-182563"/>
            <a:r>
              <a:rPr lang="de-DE" altLang="de-DE" sz="1400" smtClean="0">
                <a:latin typeface="Times New Roman" charset="0"/>
              </a:rPr>
              <a:t>2: Häufig wird gefragt, ob die im Dienst getragene Kleidung nicht separat von anderen Textilien gewaschen werden soll. Dies kann kann verneint werden, wobei aber darauf hinzuweisen ist, dass Arbeitskleidung generell bei über 60°C gewaschen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3: Die Aufbereitung erübrigt sich bei ausschließlichem Gebrauch von Einmalmaterial.</a:t>
            </a:r>
          </a:p>
          <a:p>
            <a:pPr marL="182563" indent="-182563"/>
            <a:endParaRPr lang="de-DE" altLang="de-DE" sz="1400" smtClean="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24A0083-1E7F-475C-B5DD-4C10621D8D0B}" type="slidenum">
              <a:rPr lang="de-DE" altLang="de-DE" sz="1300" smtClean="0">
                <a:solidFill>
                  <a:schemeClr val="bg1"/>
                </a:solidFill>
              </a:rPr>
              <a:pPr/>
              <a:t>4</a:t>
            </a:fld>
            <a:endParaRPr lang="de-DE" altLang="de-DE" sz="1300" smtClean="0">
              <a:solidFill>
                <a:schemeClr val="bg1"/>
              </a:solidFill>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marL="184150" indent="-184150"/>
            <a:r>
              <a:rPr lang="de-DE" altLang="de-DE" sz="1400" smtClean="0">
                <a:latin typeface="Times New Roman" charset="0"/>
              </a:rPr>
              <a:t>1: Aerogene Übertragungen (also Übertragungen durch den Luftweg) haben meist etwas mit Tröpfchen, selten etwas mit Staub und praktisch nie etwas mit Luft als solches zu tun.</a:t>
            </a:r>
          </a:p>
          <a:p>
            <a:pPr marL="184150" indent="-184150"/>
            <a:endParaRPr lang="de-DE" altLang="de-DE" sz="1400" smtClean="0">
              <a:latin typeface="Times New Roman" charset="0"/>
            </a:endParaRPr>
          </a:p>
          <a:p>
            <a:pPr marL="184150" indent="-184150"/>
            <a:r>
              <a:rPr lang="de-DE" altLang="de-DE" sz="1400" smtClean="0">
                <a:latin typeface="Times New Roman" charset="0"/>
              </a:rPr>
              <a:t>2: Kontaktübertragungen kommen fast immer durch Hände zustande; entweder durch direkte Berührungen (z.B. Handkontakt mit Wunde) oder durch Berührung von Gegenständen, die bei ihrem Gebrauch Keime weitergeben (z.B. steril zu verwendende Instrumente).</a:t>
            </a:r>
          </a:p>
          <a:p>
            <a:pPr marL="184150" indent="-184150"/>
            <a:endParaRPr lang="de-DE" altLang="de-DE" sz="1400" smtClean="0">
              <a:latin typeface="Times New Roman" charset="0"/>
            </a:endParaRPr>
          </a:p>
          <a:p>
            <a:pPr marL="184150" indent="-184150"/>
            <a:r>
              <a:rPr lang="de-DE" altLang="de-DE" sz="1400" smtClean="0">
                <a:latin typeface="Times New Roman" charset="0"/>
              </a:rPr>
              <a:t>3: Die hier genannten Erkrankungen kommen natürlich unterschiedlich oft vor. Häufig sind die zuerst genannten Infektionen.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92770543-8F2B-4E27-89E0-06C285E0D4EE}" type="slidenum">
              <a:rPr lang="de-DE" altLang="de-DE" sz="1300" smtClean="0">
                <a:solidFill>
                  <a:schemeClr val="bg1"/>
                </a:solidFill>
              </a:rPr>
              <a:pPr/>
              <a:t>6</a:t>
            </a:fld>
            <a:endParaRPr lang="de-DE" altLang="de-DE" sz="1300" smtClean="0">
              <a:solidFill>
                <a:schemeClr val="bg1"/>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C20B2972-3002-4968-A4A3-D4D47D2FF888}" type="slidenum">
              <a:rPr lang="de-DE" altLang="de-DE" sz="1300" smtClean="0">
                <a:solidFill>
                  <a:schemeClr val="bg1"/>
                </a:solidFill>
              </a:rPr>
              <a:pPr/>
              <a:t>7</a:t>
            </a:fld>
            <a:endParaRPr lang="de-DE" altLang="de-DE" sz="1300" smtClean="0">
              <a:solidFill>
                <a:schemeClr val="bg1"/>
              </a:solidFill>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Sie sollten im Detail wissen, wie diese Frage bei Ihnen geregelt ist. Vor allem, wenn die Mitarbeiter ihre Arbeitskleidung zu Hause waschen taucht schnell die Frage auf, ob das nicht gefährlich sei. Normalerweise ist die Infektionsgefährdung durch Kleidung sehr gering. Sie kann aber bei der pflegerischen Betreuung bzw. Versorgung von infizierten oder kolonisierten Bewohnern nicht ausgeschlossen werden. Daher ist die konsequente und indikationsgerechte Nutzung von PSA so besonders wichtig.</a:t>
            </a:r>
            <a:br>
              <a:rPr lang="de-DE" altLang="de-DE" sz="1400" smtClean="0">
                <a:latin typeface="Times New Roman" charset="0"/>
              </a:rPr>
            </a:br>
            <a:endParaRPr lang="de-DE" altLang="de-DE" sz="1400" smtClean="0">
              <a:latin typeface="Times New Roman" charset="0"/>
            </a:endParaRPr>
          </a:p>
          <a:p>
            <a:pPr marL="182563" indent="-182563"/>
            <a:r>
              <a:rPr lang="de-DE" altLang="de-DE" sz="1400" smtClean="0">
                <a:latin typeface="Times New Roman" charset="0"/>
              </a:rPr>
              <a:t>2: Häufig wird gefragt, ob die im Dienst getragene Kleidung nicht separat von anderen Textilien gewaschen werden soll. Dies kann kann verneint werden, wobei aber darauf hinzuweisen ist, dass Arbeitskleidung generell bei über 60°C gewaschen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3: Die Aufbereitung erübrigt sich bei ausschließlichem Gebrauch von Einmalmaterial.</a:t>
            </a:r>
          </a:p>
          <a:p>
            <a:pPr marL="182563" indent="-182563"/>
            <a:endParaRPr lang="de-DE" altLang="de-DE" sz="1400" smtClean="0">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0A9170A-C49B-49CB-AE49-B79A3EF34E39}" type="slidenum">
              <a:rPr lang="de-DE" altLang="de-DE" sz="1300" smtClean="0">
                <a:solidFill>
                  <a:schemeClr val="bg1"/>
                </a:solidFill>
              </a:rPr>
              <a:pPr/>
              <a:t>8</a:t>
            </a:fld>
            <a:endParaRPr lang="de-DE" altLang="de-DE" sz="1300" smtClean="0">
              <a:solidFill>
                <a:schemeClr val="bg1"/>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Sie sollten im Detail wissen, wie diese Frage bei Ihnen geregelt ist. Vor allem, wenn die Mitarbeiter ihre Arbeitskleidung zu Hause waschen taucht schnell die Frage auf, ob das nicht gefährlich sei. Normalerweise ist die Infektionsgefährdung durch Kleidung sehr gering. Sie kann aber bei der pflegerischen Betreuung bzw. Versorgung von infizierten oder kolonisierten Bewohnern nicht ausgeschlossen werden. Daher ist die konsequente und indikationsgerechte Nutzung von PSA so besonders wichtig.</a:t>
            </a:r>
            <a:br>
              <a:rPr lang="de-DE" altLang="de-DE" sz="1400" smtClean="0">
                <a:latin typeface="Times New Roman" charset="0"/>
              </a:rPr>
            </a:br>
            <a:endParaRPr lang="de-DE" altLang="de-DE" sz="1400" smtClean="0">
              <a:latin typeface="Times New Roman" charset="0"/>
            </a:endParaRPr>
          </a:p>
          <a:p>
            <a:pPr marL="182563" indent="-182563"/>
            <a:r>
              <a:rPr lang="de-DE" altLang="de-DE" sz="1400" smtClean="0">
                <a:latin typeface="Times New Roman" charset="0"/>
              </a:rPr>
              <a:t>2: Häufig wird gefragt, ob die im Dienst getragene Kleidung nicht separat von anderen Textilien gewaschen werden soll. Dies kann kann verneint werden, wobei aber darauf hinzuweisen ist, dass Arbeitskleidung generell bei über 60°C gewaschen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3: Die Aufbereitung erübrigt sich bei ausschließlichem Gebrauch von Einmalmaterial.</a:t>
            </a:r>
          </a:p>
          <a:p>
            <a:pPr marL="182563" indent="-182563"/>
            <a:endParaRPr lang="de-DE" altLang="de-DE" sz="1400" smtClean="0">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F3D83DDF-8533-40AD-BDDE-D7BBB024682C}" type="slidenum">
              <a:rPr lang="de-DE" altLang="de-DE" sz="1300" smtClean="0">
                <a:solidFill>
                  <a:schemeClr val="bg1"/>
                </a:solidFill>
              </a:rPr>
              <a:pPr/>
              <a:t>9</a:t>
            </a:fld>
            <a:endParaRPr lang="de-DE" altLang="de-DE" sz="1300" smtClean="0">
              <a:solidFill>
                <a:schemeClr val="bg1"/>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B9957599-A6F5-4A27-87EE-B27DA749C089}" type="slidenum">
              <a:rPr lang="de-DE" altLang="de-DE" sz="1300" smtClean="0">
                <a:solidFill>
                  <a:schemeClr val="bg1"/>
                </a:solidFill>
              </a:rPr>
              <a:pPr/>
              <a:t>10</a:t>
            </a:fld>
            <a:endParaRPr lang="de-DE" altLang="de-DE" sz="1300" smtClean="0">
              <a:solidFill>
                <a:schemeClr val="bg1"/>
              </a:solidFill>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marL="184150" indent="-184150"/>
            <a:r>
              <a:rPr lang="de-DE" altLang="de-DE" sz="1400" smtClean="0">
                <a:latin typeface="Times New Roman" charset="0"/>
              </a:rPr>
              <a:t>1: Aerogene Übertragungen (also Übertragungen durch den Luftweg) haben meist etwas mit Tröpfchen, selten etwas mit Staub und praktisch nie etwas mit Luft als solches zu tun.</a:t>
            </a:r>
          </a:p>
          <a:p>
            <a:pPr marL="184150" indent="-184150"/>
            <a:endParaRPr lang="de-DE" altLang="de-DE" sz="1400" smtClean="0">
              <a:latin typeface="Times New Roman" charset="0"/>
            </a:endParaRPr>
          </a:p>
          <a:p>
            <a:pPr marL="184150" indent="-184150"/>
            <a:r>
              <a:rPr lang="de-DE" altLang="de-DE" sz="1400" smtClean="0">
                <a:latin typeface="Times New Roman" charset="0"/>
              </a:rPr>
              <a:t>2: Kontaktübertragungen kommen fast immer durch Hände zustande; entweder durch direkte Berührungen (z.B. Handkontakt mit Wunde) oder durch Berührung von Gegenständen, die bei ihrem Gebrauch Keime weitergeben (z.B. steril zu verwendende Instrumente).</a:t>
            </a:r>
          </a:p>
          <a:p>
            <a:pPr marL="184150" indent="-184150"/>
            <a:endParaRPr lang="de-DE" altLang="de-DE" sz="1400" smtClean="0">
              <a:latin typeface="Times New Roman" charset="0"/>
            </a:endParaRPr>
          </a:p>
          <a:p>
            <a:pPr marL="184150" indent="-184150"/>
            <a:r>
              <a:rPr lang="de-DE" altLang="de-DE" sz="1400" smtClean="0">
                <a:latin typeface="Times New Roman" charset="0"/>
              </a:rPr>
              <a:t>3: Die hier genannten Erkrankungen kommen natürlich unterschiedlich oft vor. Häufig sind die zuerst genannten Infektionen.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7A536F6B-C9F9-41C3-AA7A-15F45A041A5C}" type="slidenum">
              <a:rPr lang="de-DE" altLang="de-DE" sz="1300" smtClean="0">
                <a:solidFill>
                  <a:schemeClr val="bg1"/>
                </a:solidFill>
              </a:rPr>
              <a:pPr/>
              <a:t>11</a:t>
            </a:fld>
            <a:endParaRPr lang="de-DE" altLang="de-DE" sz="1300" smtClean="0">
              <a:solidFill>
                <a:schemeClr val="bg1"/>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Umhüllte Viren, wie z.B. das Hepataitis-B-Virus sind leichter abzutöten, als unbehüllte, wie z.B. das Hepatitis-A-oder das Noro-Virus.</a:t>
            </a:r>
          </a:p>
          <a:p>
            <a:pPr marL="182563" indent="-182563"/>
            <a:endParaRPr lang="de-DE" altLang="de-DE" sz="1400" smtClean="0">
              <a:latin typeface="Times New Roman" charset="0"/>
            </a:endParaRPr>
          </a:p>
          <a:p>
            <a:pPr marL="182563" indent="-182563"/>
            <a:r>
              <a:rPr lang="de-DE" altLang="de-DE" sz="1400" smtClean="0">
                <a:latin typeface="Times New Roman" charset="0"/>
              </a:rPr>
              <a:t>2: Diese Grafik soll verdeutlichen, dass Hepatitis B im Alter seltener als z.B. bei den 30 – 40-jährigen vorkommt, was aber nicht mit einem 0-Risiko gleichzusetzen ist.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10266490-25C8-4B46-9885-81378C431D5D}" type="slidenum">
              <a:rPr lang="de-DE" altLang="de-DE" sz="1300" smtClean="0">
                <a:solidFill>
                  <a:schemeClr val="bg1"/>
                </a:solidFill>
              </a:rPr>
              <a:pPr/>
              <a:t>12</a:t>
            </a:fld>
            <a:endParaRPr lang="de-DE" altLang="de-DE" sz="1300" smtClean="0">
              <a:solidFill>
                <a:schemeClr val="bg1"/>
              </a:solidFill>
            </a:endParaRPr>
          </a:p>
        </p:txBody>
      </p:sp>
      <p:sp>
        <p:nvSpPr>
          <p:cNvPr id="70659" name="Rectangle 2"/>
          <p:cNvSpPr>
            <a:spLocks noGrp="1" noRot="1" noChangeAspect="1" noChangeArrowheads="1" noTextEdit="1"/>
          </p:cNvSpPr>
          <p:nvPr>
            <p:ph type="sldImg"/>
          </p:nvPr>
        </p:nvSpPr>
        <p:spPr>
          <a:xfrm>
            <a:off x="917575" y="739775"/>
            <a:ext cx="4959350" cy="3721100"/>
          </a:xfrm>
          <a:ln/>
        </p:spPr>
      </p:sp>
      <p:sp>
        <p:nvSpPr>
          <p:cNvPr id="7066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Sie sollten vor dem Vortrag abklären, welche Regelungen bei Ihnen zur Gewährleistung der Hepatitis-B-Impfung bestehen. Normalerweise erfolgt diese über den Betriebsarzt. </a:t>
            </a:r>
          </a:p>
          <a:p>
            <a:pPr marL="182563" indent="-182563"/>
            <a:endParaRPr lang="de-DE" altLang="de-DE" sz="1400" smtClean="0">
              <a:latin typeface="Times New Roman" charset="0"/>
            </a:endParaRPr>
          </a:p>
          <a:p>
            <a:pPr marL="182563" indent="-182563"/>
            <a:r>
              <a:rPr lang="de-DE" altLang="de-DE" sz="1400" smtClean="0">
                <a:latin typeface="Times New Roman" charset="0"/>
              </a:rPr>
              <a:t>2: Bitte die Teilnehmer daran erinnern, dass auch zur HBV-Impfung der Impfpass mitgebracht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3: Natürlich gibt es noch weitere sinnvolle Impfungen, wie z.B. die Tetanus-, Diphtherie- oder Influenza-Impfung. Die Nutzung dieser Impfungen ist jedoch Sache des Einzelnen. Hier besteht keine Verpflichtung zur Kostenübernahme durch den Arbeitgeber.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57AD97D8-CA48-498A-A7D1-C6CDB4D36642}" type="slidenum">
              <a:rPr lang="de-DE" altLang="de-DE" sz="1300" smtClean="0">
                <a:solidFill>
                  <a:schemeClr val="bg1"/>
                </a:solidFill>
              </a:rPr>
              <a:pPr/>
              <a:t>13</a:t>
            </a:fld>
            <a:endParaRPr lang="de-DE" altLang="de-DE" sz="1300" smtClean="0">
              <a:solidFill>
                <a:schemeClr val="bg1"/>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Sie sollten im Detail wissen, wie diese Frage bei Ihnen geregelt ist. Vor allem, wenn die Mitarbeiter ihre Arbeitskleidung zu Hause waschen taucht schnell die Frage auf, ob das nicht gefährlich sei. Normalerweise ist die Infektionsgefährdung durch Kleidung sehr gering. Sie kann aber bei der pflegerischen Betreuung bzw. Versorgung von infizierten oder kolonisierten Bewohnern nicht ausgeschlossen werden. Daher ist die konsequente und indikationsgerechte Nutzung von PSA so besonders wichtig.</a:t>
            </a:r>
            <a:br>
              <a:rPr lang="de-DE" altLang="de-DE" sz="1400" smtClean="0">
                <a:latin typeface="Times New Roman" charset="0"/>
              </a:rPr>
            </a:br>
            <a:endParaRPr lang="de-DE" altLang="de-DE" sz="1400" smtClean="0">
              <a:latin typeface="Times New Roman" charset="0"/>
            </a:endParaRPr>
          </a:p>
          <a:p>
            <a:pPr marL="182563" indent="-182563"/>
            <a:r>
              <a:rPr lang="de-DE" altLang="de-DE" sz="1400" smtClean="0">
                <a:latin typeface="Times New Roman" charset="0"/>
              </a:rPr>
              <a:t>2: Häufig wird gefragt, ob die im Dienst getragene Kleidung nicht separat von anderen Textilien gewaschen werden soll. Dies kann kann verneint werden, wobei aber darauf hinzuweisen ist, dass Arbeitskleidung generell bei über 60°C gewaschen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3: Die Aufbereitung erübrigt sich bei ausschließlichem Gebrauch von Einmalmaterial.</a:t>
            </a:r>
          </a:p>
          <a:p>
            <a:pPr marL="182563" indent="-182563"/>
            <a:endParaRPr lang="de-DE" altLang="de-DE" sz="1400" smtClean="0">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BA6ADE04-9ACF-45B8-839F-5018E914DF3B}" type="slidenum">
              <a:rPr lang="de-DE" altLang="de-DE" sz="1300" smtClean="0">
                <a:solidFill>
                  <a:schemeClr val="bg1"/>
                </a:solidFill>
              </a:rPr>
              <a:pPr/>
              <a:t>14</a:t>
            </a:fld>
            <a:endParaRPr lang="de-DE" altLang="de-DE" sz="1300" smtClean="0">
              <a:solidFill>
                <a:schemeClr val="bg1"/>
              </a:solidFill>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Hautschädigungen kommen meist durch wiederholten Wasserkontakt und durch lang andauerndes tragen von Handschuhen (Schweißbildung) zustande, Allergien durch ungeschützten Kontakt mit Desinfektionslösungen.</a:t>
            </a:r>
          </a:p>
          <a:p>
            <a:pPr marL="182563" indent="-182563"/>
            <a:endParaRPr lang="de-DE" altLang="de-DE" sz="1400" smtClean="0">
              <a:latin typeface="Times New Roman" charset="0"/>
            </a:endParaRPr>
          </a:p>
          <a:p>
            <a:pPr marL="182563" indent="-182563"/>
            <a:r>
              <a:rPr lang="de-DE" altLang="de-DE" sz="1400" smtClean="0">
                <a:latin typeface="Times New Roman" charset="0"/>
              </a:rPr>
              <a:t>2: Diese Infektionen kommen meist dadurch zustande, dass Bestandteile der normalen Haut-, Mund- oder Darmflora im Zuge medizinischer Maßnahmen wie z.B. Katheterisierung in normalerweise keimfreie Gebiete verschleppt werden. Das Resultat können je nach Art der Maßnahme z.B. Harnwegsinfektionen, Wundinfektionen oder Atemwegsinfektionen sein. Diese Infektionen werden als nosokomiale Infektionen bezeichnet. Weil dies besonders häufig im Krankenhaus vorkommt nennt man sie auch Krankenhausinfektionen. </a:t>
            </a:r>
          </a:p>
          <a:p>
            <a:pPr marL="182563" indent="-182563"/>
            <a:endParaRPr lang="de-DE" altLang="de-DE" sz="1400" smtClean="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9B9FF340-A5A4-4ACF-AEE4-AC4089DA02A1}" type="slidenum">
              <a:rPr lang="de-DE" altLang="de-DE" sz="1300" smtClean="0">
                <a:solidFill>
                  <a:schemeClr val="bg1"/>
                </a:solidFill>
              </a:rPr>
              <a:pPr/>
              <a:t>15</a:t>
            </a:fld>
            <a:endParaRPr lang="de-DE" altLang="de-DE" sz="1300" smtClean="0">
              <a:solidFill>
                <a:schemeClr val="bg1"/>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Diese Pictogramme sollten mit denen der Reinigungs- und Desinfektionspläne übereinstimmen (sofern Sie in diesen Plänen Pictogramme verwenden).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E3DF064E-56DC-449E-BEF3-90386379EF68}" type="slidenum">
              <a:rPr lang="de-DE" altLang="de-DE" sz="1300" smtClean="0">
                <a:solidFill>
                  <a:schemeClr val="bg1"/>
                </a:solidFill>
              </a:rPr>
              <a:pPr/>
              <a:t>16</a:t>
            </a:fld>
            <a:endParaRPr lang="de-DE" altLang="de-DE" sz="1300" smtClean="0">
              <a:solidFill>
                <a:schemeClr val="bg1"/>
              </a:solidFill>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Häufiger Einwand: Ehering lässt sich nicht entfernen. Gegenargument: Im Falle einer Verletzung (Sturz oder Hand eingeklemmt) wäre der betreffende Finger durch die Anschwellung schnell von der Blutzufuhr abgeschnitten.</a:t>
            </a:r>
          </a:p>
          <a:p>
            <a:pPr marL="182563" indent="-182563"/>
            <a:endParaRPr lang="de-DE" altLang="de-DE" sz="1400" smtClean="0">
              <a:latin typeface="Times New Roman" charset="0"/>
            </a:endParaRPr>
          </a:p>
          <a:p>
            <a:pPr marL="182563" indent="-182563"/>
            <a:r>
              <a:rPr lang="de-DE" altLang="de-DE" sz="1400" smtClean="0">
                <a:latin typeface="Times New Roman" charset="0"/>
              </a:rPr>
              <a:t>2: Lange Fingernägel stellen eine Verletzungsgefahr dar. Nagellack kann abblättern und sich durch Desinfektionsmittel ablösen.</a:t>
            </a:r>
          </a:p>
          <a:p>
            <a:pPr marL="182563" indent="-182563"/>
            <a:endParaRPr lang="de-DE" altLang="de-DE" sz="1400" smtClean="0">
              <a:latin typeface="Times New Roman" charset="0"/>
            </a:endParaRPr>
          </a:p>
          <a:p>
            <a:pPr marL="182563" indent="-182563"/>
            <a:r>
              <a:rPr lang="de-DE" altLang="de-DE" sz="1400" smtClean="0">
                <a:latin typeface="Times New Roman" charset="0"/>
              </a:rPr>
              <a:t>3: Hier sollten Sie wissen, wie die bei Ihnen verwendeten Cremes heißen, bzw. ob beide Cremesorten bei Ihnen verfügbar sind und verwendet werden. </a:t>
            </a:r>
          </a:p>
          <a:p>
            <a:pPr marL="182563" indent="-182563"/>
            <a:endParaRPr lang="de-DE" altLang="de-DE" sz="1400" smtClean="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14188ABE-5E8B-4724-96BE-FAFBF1D098AC}" type="slidenum">
              <a:rPr lang="de-DE" altLang="de-DE" sz="1300" smtClean="0">
                <a:solidFill>
                  <a:schemeClr val="bg1"/>
                </a:solidFill>
              </a:rPr>
              <a:pPr/>
              <a:t>17</a:t>
            </a:fld>
            <a:endParaRPr lang="de-DE" altLang="de-DE" sz="1300" smtClean="0">
              <a:solidFill>
                <a:schemeClr val="bg1"/>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Häufiger Einwand: Ehering lässt sich nicht entfernen. Gegenargument: Im Falle einer Verletzung (Sturz oder Hand eingeklemmt) wäre der betreffende Finger durch die Anschwellung schnell von der Blutzufuhr abgeschnitten.</a:t>
            </a:r>
          </a:p>
          <a:p>
            <a:pPr marL="182563" indent="-182563"/>
            <a:endParaRPr lang="de-DE" altLang="de-DE" sz="1400" smtClean="0">
              <a:latin typeface="Times New Roman" charset="0"/>
            </a:endParaRPr>
          </a:p>
          <a:p>
            <a:pPr marL="182563" indent="-182563"/>
            <a:r>
              <a:rPr lang="de-DE" altLang="de-DE" sz="1400" smtClean="0">
                <a:latin typeface="Times New Roman" charset="0"/>
              </a:rPr>
              <a:t>2: Lange Fingernägel stellen eine Verletzungsgefahr dar. Nagellack kann abblättern und sich durch Desinfektionsmittel ablösen.</a:t>
            </a:r>
          </a:p>
          <a:p>
            <a:pPr marL="182563" indent="-182563"/>
            <a:endParaRPr lang="de-DE" altLang="de-DE" sz="1400" smtClean="0">
              <a:latin typeface="Times New Roman" charset="0"/>
            </a:endParaRPr>
          </a:p>
          <a:p>
            <a:pPr marL="182563" indent="-182563"/>
            <a:r>
              <a:rPr lang="de-DE" altLang="de-DE" sz="1400" smtClean="0">
                <a:latin typeface="Times New Roman" charset="0"/>
              </a:rPr>
              <a:t>3: Hier sollten Sie wissen, wie die bei Ihnen verwendeten Cremes heißen, bzw. ob beide Cremesorten bei Ihnen verfügbar sind und verwendet werden. </a:t>
            </a:r>
          </a:p>
          <a:p>
            <a:pPr marL="182563" indent="-182563"/>
            <a:endParaRPr lang="de-DE" altLang="de-DE" sz="1400" smtClean="0">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5DEE3CFF-2188-485B-A578-6825AE22291C}" type="slidenum">
              <a:rPr lang="de-DE" altLang="de-DE" sz="1300" smtClean="0">
                <a:solidFill>
                  <a:schemeClr val="bg1"/>
                </a:solidFill>
              </a:rPr>
              <a:pPr/>
              <a:t>18</a:t>
            </a:fld>
            <a:endParaRPr lang="de-DE" altLang="de-DE" sz="1300" smtClean="0">
              <a:solidFill>
                <a:schemeClr val="bg1"/>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Die Fotos stellen die Ergebnisse von Abklatschuntersuchungen dar:</a:t>
            </a:r>
            <a:br>
              <a:rPr lang="de-DE" altLang="de-DE" sz="1400" smtClean="0">
                <a:latin typeface="Times New Roman" charset="0"/>
              </a:rPr>
            </a:br>
            <a:r>
              <a:rPr lang="de-DE" altLang="de-DE" sz="1400" smtClean="0">
                <a:latin typeface="Times New Roman" charset="0"/>
              </a:rPr>
              <a:t>links die unbehandelte, Mitte die gewaschene, rechts die desinfizierte Hand.</a:t>
            </a:r>
            <a:br>
              <a:rPr lang="de-DE" altLang="de-DE" sz="1400" smtClean="0">
                <a:latin typeface="Times New Roman" charset="0"/>
              </a:rPr>
            </a:br>
            <a:r>
              <a:rPr lang="de-DE" altLang="de-DE" sz="1400" smtClean="0">
                <a:latin typeface="Times New Roman" charset="0"/>
              </a:rPr>
              <a:t>Die weißen Punkte stellen Bakterienkolonien dar. Der große weisse Fleck auf der Platte der gewaschenen Hand ist eine Pilzkolonie, die sich nur besonders schnell ausgebreitet hat.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4456BF5B-9726-4F86-A950-F085E43E93DA}" type="slidenum">
              <a:rPr lang="de-DE" altLang="de-DE" sz="1300" smtClean="0">
                <a:solidFill>
                  <a:schemeClr val="bg1"/>
                </a:solidFill>
              </a:rPr>
              <a:pPr/>
              <a:t>19</a:t>
            </a:fld>
            <a:endParaRPr lang="de-DE" altLang="de-DE" sz="1300" smtClean="0">
              <a:solidFill>
                <a:schemeClr val="bg1"/>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endParaRPr lang="de-DE" altLang="de-DE" smtClean="0">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6DF023B3-DE72-4DD1-9CA6-2F84323141F3}" type="slidenum">
              <a:rPr lang="de-DE" altLang="de-DE" sz="1300" smtClean="0">
                <a:solidFill>
                  <a:schemeClr val="bg1"/>
                </a:solidFill>
              </a:rPr>
              <a:pPr/>
              <a:t>20</a:t>
            </a:fld>
            <a:endParaRPr lang="de-DE" altLang="de-DE" sz="1300" smtClean="0">
              <a:solidFill>
                <a:schemeClr val="bg1"/>
              </a:solidFill>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endParaRPr lang="de-DE" altLang="de-DE" smtClean="0">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240B8B2F-7D5E-481F-8F05-2530A22F681D}" type="slidenum">
              <a:rPr lang="de-DE" altLang="de-DE" sz="1300" smtClean="0">
                <a:solidFill>
                  <a:schemeClr val="bg1"/>
                </a:solidFill>
              </a:rPr>
              <a:pPr/>
              <a:t>21</a:t>
            </a:fld>
            <a:endParaRPr lang="de-DE" altLang="de-DE" sz="1300" smtClean="0">
              <a:solidFill>
                <a:schemeClr val="bg1"/>
              </a:solidFill>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de-DE" altLang="de-DE" smtClean="0">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45CC92A6-A899-4AC3-82AF-5908CD98406F}" type="slidenum">
              <a:rPr lang="de-DE" altLang="de-DE" sz="1300" smtClean="0">
                <a:solidFill>
                  <a:schemeClr val="bg1"/>
                </a:solidFill>
              </a:rPr>
              <a:pPr/>
              <a:t>22</a:t>
            </a:fld>
            <a:endParaRPr lang="de-DE" altLang="de-DE" sz="1300" smtClean="0">
              <a:solidFill>
                <a:schemeClr val="bg1"/>
              </a:solidFill>
            </a:endParaRPr>
          </a:p>
        </p:txBody>
      </p:sp>
      <p:sp>
        <p:nvSpPr>
          <p:cNvPr id="80899" name="Rectangle 1026"/>
          <p:cNvSpPr>
            <a:spLocks noGrp="1" noRot="1" noChangeAspect="1" noChangeArrowheads="1" noTextEdit="1"/>
          </p:cNvSpPr>
          <p:nvPr>
            <p:ph type="sldImg"/>
          </p:nvPr>
        </p:nvSpPr>
        <p:spPr>
          <a:ln/>
        </p:spPr>
      </p:sp>
      <p:sp>
        <p:nvSpPr>
          <p:cNvPr id="80900" name="Rectangle 1027"/>
          <p:cNvSpPr>
            <a:spLocks noGrp="1" noChangeArrowheads="1"/>
          </p:cNvSpPr>
          <p:nvPr>
            <p:ph type="body" idx="1"/>
          </p:nvPr>
        </p:nvSpPr>
        <p:spPr>
          <a:noFill/>
        </p:spPr>
        <p:txBody>
          <a:bodyPr/>
          <a:lstStyle/>
          <a:p>
            <a:pPr marL="182563" indent="-182563"/>
            <a:r>
              <a:rPr lang="de-DE" altLang="de-DE" sz="1400" smtClean="0">
                <a:latin typeface="Times New Roman" charset="0"/>
              </a:rPr>
              <a:t>1: Bitte klären Sie vor Ihrem Vortrag ab, welche Eigenschaften die bei Ihnen verwendete Händedesinfektionsmittel haben, ob es Mitarbeiter gibt, die gegen Händedesinfektionsmittel allergisch sind und ob ggf. hypoallergene Mittel zur Verfügung stehen.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2CA0E21-D180-473D-9230-3F7D7E356CAC}" type="slidenum">
              <a:rPr lang="de-DE" altLang="de-DE" sz="1300" smtClean="0">
                <a:solidFill>
                  <a:schemeClr val="bg1"/>
                </a:solidFill>
              </a:rPr>
              <a:pPr/>
              <a:t>23</a:t>
            </a:fld>
            <a:endParaRPr lang="de-DE" altLang="de-DE" sz="1300" smtClean="0">
              <a:solidFill>
                <a:schemeClr val="bg1"/>
              </a:solidFill>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In vielen Einrichtungen werden Hände- oder Hautdesinfektionsmittel aus größeren Flaschen in kleinere Flaschen umgefüllt. Dies ist jedoch nicht statthaft, da Hände- oder Hautdesinfektionsmittel als Arzneimittel eingestuft werden. Das Umfüllen von Arzneimitteln ist Apothekern vorbehalten.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60BC7B8-66E1-45B2-8863-4F612A1D02C4}" type="slidenum">
              <a:rPr lang="de-DE" altLang="de-DE" sz="1300" smtClean="0">
                <a:solidFill>
                  <a:schemeClr val="bg1"/>
                </a:solidFill>
              </a:rPr>
              <a:pPr/>
              <a:t>24</a:t>
            </a:fld>
            <a:endParaRPr lang="de-DE" altLang="de-DE" sz="1300" smtClean="0">
              <a:solidFill>
                <a:schemeClr val="bg1"/>
              </a:solidFill>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Neben der Hygienischen gibt es auch die Chirurgische Händedesinfektion, die jedoch nur im Zusammenhang mit operativen Eingriffen angewandt wird. Wenn also in Pflegeheimen von Händedesinfektion gesprochen wird ist also automatisch die hygienische gemeint.</a:t>
            </a:r>
          </a:p>
          <a:p>
            <a:pPr marL="182563" indent="-182563"/>
            <a:endParaRPr lang="de-DE" altLang="de-DE" sz="1400" smtClean="0">
              <a:latin typeface="Times New Roman" charset="0"/>
            </a:endParaRPr>
          </a:p>
          <a:p>
            <a:pPr marL="182563" indent="-182563"/>
            <a:r>
              <a:rPr lang="de-DE" altLang="de-DE" sz="1400" smtClean="0">
                <a:latin typeface="Times New Roman" charset="0"/>
              </a:rPr>
              <a:t>2: Wirkungslücken lassen sich mit Hilfe eines fluoreszierenden Händedesinfektionsmittels und einer UV-Lampe sichtbar machen. Von einigen Desinfektionsmittelfirmen kann man sich diese Utensilien leihen. </a:t>
            </a:r>
          </a:p>
          <a:p>
            <a:pPr marL="182563" indent="-182563"/>
            <a:endParaRPr lang="de-DE" altLang="de-DE" sz="1400" smtClean="0">
              <a:latin typeface="Times New Roman" charset="0"/>
            </a:endParaRPr>
          </a:p>
          <a:p>
            <a:pPr marL="182563" indent="-182563"/>
            <a:r>
              <a:rPr lang="de-DE" altLang="de-DE" sz="1400" smtClean="0">
                <a:latin typeface="Times New Roman" charset="0"/>
              </a:rPr>
              <a:t>3: Die hier dargestellte Methode zur Händedesinfektion garantiert zwar die korrekte Vorgehensweise, wurde aber ursprünglich zur Überprüfung der Desinfektionswirkung erarbeitet und stellt nicht die einzig richtige Möglichkeit dar. Wichtig ist nur die Gewährleistung der notwendigen Gründlichkeit.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B0447FC3-8521-4AF0-9B9F-436231F07F9A}" type="slidenum">
              <a:rPr lang="de-DE" altLang="de-DE" sz="1300" smtClean="0">
                <a:solidFill>
                  <a:schemeClr val="bg1"/>
                </a:solidFill>
              </a:rPr>
              <a:pPr/>
              <a:t>25</a:t>
            </a:fld>
            <a:endParaRPr lang="de-DE" altLang="de-DE" sz="1300" smtClean="0">
              <a:solidFill>
                <a:schemeClr val="bg1"/>
              </a:solidFill>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Neben der Hygienischen gibt es auch die Chirurgische Händedesinfektion, die jedoch nur im Zusammenhang mit operativen Eingriffen angewandt wird. Wenn also in Pflegeheimen von Händedesinfektion gesprochen wird ist also automatisch die hygienische gemeint.</a:t>
            </a:r>
          </a:p>
          <a:p>
            <a:pPr marL="182563" indent="-182563"/>
            <a:endParaRPr lang="de-DE" altLang="de-DE" sz="1400" smtClean="0">
              <a:latin typeface="Times New Roman" charset="0"/>
            </a:endParaRPr>
          </a:p>
          <a:p>
            <a:pPr marL="182563" indent="-182563"/>
            <a:r>
              <a:rPr lang="de-DE" altLang="de-DE" sz="1400" smtClean="0">
                <a:latin typeface="Times New Roman" charset="0"/>
              </a:rPr>
              <a:t>2: Wirkungslücken lassen sich mit Hilfe eines fluoreszierenden Händedesinfektionsmittels und einer UV-Lampe sichtbar machen. Von einigen Desinfektionsmittelfirmen kann man sich diese Utensilien leihen. </a:t>
            </a:r>
          </a:p>
          <a:p>
            <a:pPr marL="182563" indent="-182563"/>
            <a:endParaRPr lang="de-DE" altLang="de-DE" sz="1400" smtClean="0">
              <a:latin typeface="Times New Roman" charset="0"/>
            </a:endParaRPr>
          </a:p>
          <a:p>
            <a:pPr marL="182563" indent="-182563"/>
            <a:r>
              <a:rPr lang="de-DE" altLang="de-DE" sz="1400" smtClean="0">
                <a:latin typeface="Times New Roman" charset="0"/>
              </a:rPr>
              <a:t>3: Die hier dargestellte Methode zur Händedesinfektion garantiert zwar die korrekte Vorgehensweise, wurde aber ursprünglich zur Überprüfung der Desinfektionswirkung erarbeitet und stellt nicht die einzig richtige Möglichkeit dar. Wichtig ist nur die Gewährleistung der notwendigen Gründlichkeit.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B0C92952-8EED-49D0-880C-8005548D0053}" type="slidenum">
              <a:rPr lang="de-DE" altLang="de-DE" sz="1300" smtClean="0">
                <a:solidFill>
                  <a:schemeClr val="bg1"/>
                </a:solidFill>
              </a:rPr>
              <a:pPr/>
              <a:t>26</a:t>
            </a:fld>
            <a:endParaRPr lang="de-DE" altLang="de-DE" sz="1300" smtClean="0">
              <a:solidFill>
                <a:schemeClr val="bg1"/>
              </a:solidFill>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Sie sollten im Detail wissen, wie diese Frage bei Ihnen geregelt ist. Vor allem, wenn die Mitarbeiter ihre Arbeitskleidung zu Hause waschen taucht schnell die Frage auf, ob das nicht gefährlich sei. Normalerweise ist die Infektionsgefährdung durch Kleidung sehr gering. Sie kann aber bei der pflegerischen Betreuung bzw. Versorgung von infizierten oder kolonisierten Bewohnern nicht ausgeschlossen werden. Daher ist die konsequente und indikationsgerechte Nutzung von PSA so besonders wichtig.</a:t>
            </a:r>
            <a:br>
              <a:rPr lang="de-DE" altLang="de-DE" sz="1400" smtClean="0">
                <a:latin typeface="Times New Roman" charset="0"/>
              </a:rPr>
            </a:br>
            <a:endParaRPr lang="de-DE" altLang="de-DE" sz="1400" smtClean="0">
              <a:latin typeface="Times New Roman" charset="0"/>
            </a:endParaRPr>
          </a:p>
          <a:p>
            <a:pPr marL="182563" indent="-182563"/>
            <a:r>
              <a:rPr lang="de-DE" altLang="de-DE" sz="1400" smtClean="0">
                <a:latin typeface="Times New Roman" charset="0"/>
              </a:rPr>
              <a:t>2: Häufig wird gefragt, ob die im Dienst getragene Kleidung nicht separat von anderen Textilien gewaschen werden soll. Dies kann kann verneint werden, wobei aber darauf hinzuweisen ist, dass Arbeitskleidung generell bei über 60°C gewaschen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3: Die Aufbereitung erübrigt sich bei ausschließlichem Gebrauch von Einmalmaterial.</a:t>
            </a:r>
          </a:p>
          <a:p>
            <a:pPr marL="182563" indent="-182563"/>
            <a:endParaRPr lang="de-DE" altLang="de-DE" sz="1400" smtClean="0">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6170170C-0147-4D13-B31B-D9487AAAF268}" type="slidenum">
              <a:rPr lang="de-DE" altLang="de-DE" sz="1300" smtClean="0">
                <a:solidFill>
                  <a:schemeClr val="bg1"/>
                </a:solidFill>
              </a:rPr>
              <a:pPr/>
              <a:t>27</a:t>
            </a:fld>
            <a:endParaRPr lang="de-DE" altLang="de-DE" sz="1300" smtClean="0">
              <a:solidFill>
                <a:schemeClr val="bg1"/>
              </a:solidFill>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Die Verwendung von Haushaltshandschuhen wird seitens der Berufsgenossenschaft eingefordert, da Schutzhandschuhe für gröbere Arbeiten zu dünn sind und oft reißen. Haushaltshandschuhe sollten personengebunden verwendet werden, indem jeder Mitarbeiter „sein“ Paar hat und dieses an der Stulpeninnenseite mit seinem Namen gekennzeichnet ist. Alternative: Vor der Verwendung werden Schutzhandschuhe (Einmalhandschuhe) druntergezogen, die nachher verworfen werden. </a:t>
            </a:r>
          </a:p>
          <a:p>
            <a:pPr marL="182563" indent="-182563"/>
            <a:r>
              <a:rPr lang="de-DE" altLang="de-DE" sz="1400" smtClean="0">
                <a:latin typeface="Times New Roman" charset="0"/>
              </a:rPr>
              <a:t>	Bitte vor dem Vortrag erkundigen, wie das bei Ihnen im Detail geregelt ist bzw. geregelt werden soll.</a:t>
            </a:r>
          </a:p>
          <a:p>
            <a:pPr marL="182563" indent="-182563"/>
            <a:endParaRPr lang="de-DE" altLang="de-DE" sz="1400" smtClean="0">
              <a:latin typeface="Times New Roman" charset="0"/>
            </a:endParaRPr>
          </a:p>
          <a:p>
            <a:pPr marL="182563" indent="-182563"/>
            <a:r>
              <a:rPr lang="de-DE" altLang="de-DE" sz="1400" smtClean="0">
                <a:latin typeface="Times New Roman" charset="0"/>
              </a:rPr>
              <a:t>2: Schutzhandschuhe und sterile Handschuhe gibt es in verschiedenen Materialien und Qualitäten. Von der Berufsgenossenschaft werden wegen der geringeren Allergisierungsrate latexfreie Handschuhe empfohlen. Mitarbeiter mit einer Latexallergie müssen latexfreie Handschuhe zur Verfügung gestellt werden.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9DFAAA14-80CE-4C2C-96E6-583016D32439}" type="slidenum">
              <a:rPr lang="de-DE" altLang="de-DE" sz="1300" smtClean="0">
                <a:solidFill>
                  <a:schemeClr val="bg1"/>
                </a:solidFill>
              </a:rPr>
              <a:pPr/>
              <a:t>29</a:t>
            </a:fld>
            <a:endParaRPr lang="de-DE" altLang="de-DE" sz="1300" smtClean="0">
              <a:solidFill>
                <a:schemeClr val="bg1"/>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Mund-Nasenschutzmasken haben je nach Ausführung ein unterschiedliches Rückhaltevermögen gegenüber Mikroorganismen.</a:t>
            </a:r>
            <a:br>
              <a:rPr lang="de-DE" altLang="de-DE" sz="1400" smtClean="0">
                <a:latin typeface="Times New Roman" charset="0"/>
              </a:rPr>
            </a:br>
            <a:r>
              <a:rPr lang="de-DE" altLang="de-DE" sz="1400" smtClean="0">
                <a:latin typeface="Times New Roman" charset="0"/>
              </a:rPr>
              <a:t>&gt; Einlagige Masken feuchten schnell durch, verrutschen schnell und bieten nur einen geringen Schutz.</a:t>
            </a:r>
            <a:br>
              <a:rPr lang="de-DE" altLang="de-DE" sz="1400" smtClean="0">
                <a:latin typeface="Times New Roman" charset="0"/>
              </a:rPr>
            </a:br>
            <a:r>
              <a:rPr lang="de-DE" altLang="de-DE" sz="1400" smtClean="0">
                <a:latin typeface="Times New Roman" charset="0"/>
              </a:rPr>
              <a:t>&gt;Eine hochgradigen Schutz bieten dagegen FFP2-Masken (bakteriendicht) oder FFP3-Masken (virendicht). Diese Masken sind aber teuer und unangenehm zu tragen. </a:t>
            </a:r>
            <a:br>
              <a:rPr lang="de-DE" altLang="de-DE" sz="1400" smtClean="0">
                <a:latin typeface="Times New Roman" charset="0"/>
              </a:rPr>
            </a:br>
            <a:r>
              <a:rPr lang="de-DE" altLang="de-DE" sz="1400" smtClean="0">
                <a:latin typeface="Times New Roman" charset="0"/>
              </a:rPr>
              <a:t>&gt; Ein guter Kompromiss sind mehrlagige Masken, entsprechend einer OP-Maske.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E611C412-886D-4A89-B420-0FF078AA1C7E}" type="slidenum">
              <a:rPr lang="de-DE" altLang="de-DE" sz="1300" smtClean="0">
                <a:solidFill>
                  <a:schemeClr val="bg1"/>
                </a:solidFill>
              </a:rPr>
              <a:pPr/>
              <a:t>30</a:t>
            </a:fld>
            <a:endParaRPr lang="de-DE" altLang="de-DE" sz="1300" smtClean="0">
              <a:solidFill>
                <a:schemeClr val="bg1"/>
              </a:solidFill>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Mund-Nasenschutzmasken haben je nach Ausführung ein unterschiedliches Rückhaltevermögen gegenüber Mikroorganismen.</a:t>
            </a:r>
            <a:br>
              <a:rPr lang="de-DE" altLang="de-DE" sz="1400" smtClean="0">
                <a:latin typeface="Times New Roman" charset="0"/>
              </a:rPr>
            </a:br>
            <a:r>
              <a:rPr lang="de-DE" altLang="de-DE" sz="1400" smtClean="0">
                <a:latin typeface="Times New Roman" charset="0"/>
              </a:rPr>
              <a:t>&gt; Einlagige Masken feuchten schnell durch, verrutschen schnell und bieten nur einen geringen Schutz.</a:t>
            </a:r>
            <a:br>
              <a:rPr lang="de-DE" altLang="de-DE" sz="1400" smtClean="0">
                <a:latin typeface="Times New Roman" charset="0"/>
              </a:rPr>
            </a:br>
            <a:r>
              <a:rPr lang="de-DE" altLang="de-DE" sz="1400" smtClean="0">
                <a:latin typeface="Times New Roman" charset="0"/>
              </a:rPr>
              <a:t>&gt;Eine hochgradigen Schutz bieten dagegen FFP2-Masken (bakteriendicht) oder FFP3-Masken (virendicht). Diese Masken sind aber teuer und unangenehm zu tragen. </a:t>
            </a:r>
            <a:br>
              <a:rPr lang="de-DE" altLang="de-DE" sz="1400" smtClean="0">
                <a:latin typeface="Times New Roman" charset="0"/>
              </a:rPr>
            </a:br>
            <a:r>
              <a:rPr lang="de-DE" altLang="de-DE" sz="1400" smtClean="0">
                <a:latin typeface="Times New Roman" charset="0"/>
              </a:rPr>
              <a:t>&gt; Ein guter Kompromiss sind mehrlagige Masken, entsprechend einer OP-Maske.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548D97BB-C167-4765-B761-EFAF84FCBDA7}" type="slidenum">
              <a:rPr lang="de-DE" altLang="de-DE" sz="1300" smtClean="0">
                <a:solidFill>
                  <a:schemeClr val="bg1"/>
                </a:solidFill>
              </a:rPr>
              <a:pPr/>
              <a:t>31</a:t>
            </a:fld>
            <a:endParaRPr lang="de-DE" altLang="de-DE" sz="1300" smtClean="0">
              <a:solidFill>
                <a:schemeClr val="bg1"/>
              </a:solidFill>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3F2BFEB6-5461-4E1D-A310-C9155C6D1F8A}" type="slidenum">
              <a:rPr lang="de-DE" altLang="de-DE" sz="1300" smtClean="0">
                <a:solidFill>
                  <a:schemeClr val="bg1"/>
                </a:solidFill>
              </a:rPr>
              <a:pPr/>
              <a:t>32</a:t>
            </a:fld>
            <a:endParaRPr lang="de-DE" altLang="de-DE" sz="1300" smtClean="0">
              <a:solidFill>
                <a:schemeClr val="bg1"/>
              </a:solidFill>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47FEE6B2-2B3D-465B-A6F0-0E02D76110B9}" type="slidenum">
              <a:rPr lang="de-DE" altLang="de-DE" sz="1300" smtClean="0">
                <a:solidFill>
                  <a:schemeClr val="bg1"/>
                </a:solidFill>
              </a:rPr>
              <a:pPr/>
              <a:t>33</a:t>
            </a:fld>
            <a:endParaRPr lang="de-DE" altLang="de-DE" sz="1300" smtClean="0">
              <a:solidFill>
                <a:schemeClr val="bg1"/>
              </a:solidFill>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66053D72-CDB8-44F0-9BC4-3574AC4F027E}" type="slidenum">
              <a:rPr lang="de-DE" altLang="de-DE" sz="1300" smtClean="0">
                <a:solidFill>
                  <a:schemeClr val="bg1"/>
                </a:solidFill>
              </a:rPr>
              <a:pPr/>
              <a:t>34</a:t>
            </a:fld>
            <a:endParaRPr lang="de-DE" altLang="de-DE" sz="1300" smtClean="0">
              <a:solidFill>
                <a:schemeClr val="bg1"/>
              </a:solidFill>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C37C4ADA-5667-4E0D-BC67-2DF721C71CD3}" type="slidenum">
              <a:rPr lang="de-DE" altLang="de-DE" sz="1300" smtClean="0">
                <a:solidFill>
                  <a:schemeClr val="bg1"/>
                </a:solidFill>
              </a:rPr>
              <a:pPr/>
              <a:t>35</a:t>
            </a:fld>
            <a:endParaRPr lang="de-DE" altLang="de-DE" sz="1300" smtClean="0">
              <a:solidFill>
                <a:schemeClr val="bg1"/>
              </a:solidFill>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83F0C3EA-7BCD-4934-A879-CFA8DFC6E244}" type="slidenum">
              <a:rPr lang="de-DE" altLang="de-DE" sz="1300" smtClean="0">
                <a:solidFill>
                  <a:schemeClr val="bg1"/>
                </a:solidFill>
              </a:rPr>
              <a:pPr/>
              <a:t>36</a:t>
            </a:fld>
            <a:endParaRPr lang="de-DE" altLang="de-DE" sz="1300" smtClean="0">
              <a:solidFill>
                <a:schemeClr val="bg1"/>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130E0F20-1458-4E07-ADDC-E58BBE6D8DB3}" type="slidenum">
              <a:rPr lang="de-DE" altLang="de-DE" sz="1300" smtClean="0">
                <a:solidFill>
                  <a:schemeClr val="bg1"/>
                </a:solidFill>
              </a:rPr>
              <a:pPr/>
              <a:t>37</a:t>
            </a:fld>
            <a:endParaRPr lang="de-DE" altLang="de-DE" sz="1300" smtClean="0">
              <a:solidFill>
                <a:schemeClr val="bg1"/>
              </a:solidFill>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5899F3C9-1B1A-4972-9B92-41FEDE9CE368}" type="slidenum">
              <a:rPr lang="de-DE" altLang="de-DE" sz="1300" smtClean="0">
                <a:solidFill>
                  <a:schemeClr val="bg1"/>
                </a:solidFill>
              </a:rPr>
              <a:pPr/>
              <a:t>38</a:t>
            </a:fld>
            <a:endParaRPr lang="de-DE" altLang="de-DE" sz="1300" smtClean="0">
              <a:solidFill>
                <a:schemeClr val="bg1"/>
              </a:solidFill>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1C0F9E5B-E719-467F-9032-F44FE0B207C0}" type="slidenum">
              <a:rPr lang="de-DE" altLang="de-DE" sz="1300" smtClean="0">
                <a:solidFill>
                  <a:schemeClr val="bg1"/>
                </a:solidFill>
              </a:rPr>
              <a:pPr/>
              <a:t>39</a:t>
            </a:fld>
            <a:endParaRPr lang="de-DE" altLang="de-DE" sz="1300" smtClean="0">
              <a:solidFill>
                <a:schemeClr val="bg1"/>
              </a:solidFill>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CF346A42-ACF0-4BA2-8C31-3915CC963F8D}" type="slidenum">
              <a:rPr lang="de-DE" altLang="de-DE" sz="1300" smtClean="0">
                <a:solidFill>
                  <a:schemeClr val="bg1"/>
                </a:solidFill>
              </a:rPr>
              <a:pPr/>
              <a:t>40</a:t>
            </a:fld>
            <a:endParaRPr lang="de-DE" altLang="de-DE" sz="1300" smtClean="0">
              <a:solidFill>
                <a:schemeClr val="bg1"/>
              </a:solidFill>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A2E0B7DE-8FA0-4589-A05C-A8175A9E3CC4}" type="slidenum">
              <a:rPr lang="de-DE" altLang="de-DE" sz="1300" smtClean="0">
                <a:solidFill>
                  <a:schemeClr val="bg1"/>
                </a:solidFill>
              </a:rPr>
              <a:pPr/>
              <a:t>41</a:t>
            </a:fld>
            <a:endParaRPr lang="de-DE" altLang="de-DE" sz="1300" smtClean="0">
              <a:solidFill>
                <a:schemeClr val="bg1"/>
              </a:solidFill>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C9AE9147-2F7D-4B3B-A13A-C6BDAC9C31C1}" type="slidenum">
              <a:rPr lang="de-DE" altLang="de-DE" sz="1300" smtClean="0">
                <a:solidFill>
                  <a:schemeClr val="bg1"/>
                </a:solidFill>
              </a:rPr>
              <a:pPr/>
              <a:t>42</a:t>
            </a:fld>
            <a:endParaRPr lang="de-DE" altLang="de-DE" sz="1300" smtClean="0">
              <a:solidFill>
                <a:schemeClr val="bg1"/>
              </a:solidFill>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FB5BFE2A-C2F1-4505-B899-A79CA4BFA415}" type="slidenum">
              <a:rPr lang="de-DE" altLang="de-DE" sz="1300" smtClean="0">
                <a:solidFill>
                  <a:schemeClr val="bg1"/>
                </a:solidFill>
              </a:rPr>
              <a:pPr/>
              <a:t>43</a:t>
            </a:fld>
            <a:endParaRPr lang="de-DE" altLang="de-DE" sz="1300" smtClean="0">
              <a:solidFill>
                <a:schemeClr val="bg1"/>
              </a:solidFill>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64E02CE3-349B-4F8B-A2E0-BA866CAB95B7}" type="slidenum">
              <a:rPr lang="de-DE" altLang="de-DE" sz="1300" smtClean="0">
                <a:solidFill>
                  <a:schemeClr val="bg1"/>
                </a:solidFill>
              </a:rPr>
              <a:pPr/>
              <a:t>44</a:t>
            </a:fld>
            <a:endParaRPr lang="de-DE" altLang="de-DE" sz="1300" smtClean="0">
              <a:solidFill>
                <a:schemeClr val="bg1"/>
              </a:solidFill>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7E276203-AFB0-4075-848B-B64879BAA908}" type="slidenum">
              <a:rPr lang="de-DE" altLang="de-DE" sz="1300" smtClean="0">
                <a:solidFill>
                  <a:schemeClr val="bg1"/>
                </a:solidFill>
              </a:rPr>
              <a:pPr/>
              <a:t>45</a:t>
            </a:fld>
            <a:endParaRPr lang="de-DE" altLang="de-DE" sz="1300" smtClean="0">
              <a:solidFill>
                <a:schemeClr val="bg1"/>
              </a:solidFill>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0190306-7C00-4178-A9EE-B58998B92A47}" type="slidenum">
              <a:rPr lang="de-DE" altLang="de-DE" sz="1300" smtClean="0">
                <a:solidFill>
                  <a:schemeClr val="bg1"/>
                </a:solidFill>
              </a:rPr>
              <a:pPr/>
              <a:t>46</a:t>
            </a:fld>
            <a:endParaRPr lang="de-DE" altLang="de-DE" sz="1300" smtClean="0">
              <a:solidFill>
                <a:schemeClr val="bg1"/>
              </a:solidFill>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76CB1096-D085-49E6-A607-F3099415D7E2}" type="slidenum">
              <a:rPr lang="de-DE" altLang="de-DE" sz="1300" smtClean="0">
                <a:solidFill>
                  <a:schemeClr val="bg1"/>
                </a:solidFill>
              </a:rPr>
              <a:pPr/>
              <a:t>47</a:t>
            </a:fld>
            <a:endParaRPr lang="de-DE" altLang="de-DE" sz="1300" smtClean="0">
              <a:solidFill>
                <a:schemeClr val="bg1"/>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4484DA73-7A4E-406B-8DB4-4880F2CFDB32}" type="slidenum">
              <a:rPr lang="de-DE" altLang="de-DE" sz="1300" smtClean="0">
                <a:solidFill>
                  <a:schemeClr val="bg1"/>
                </a:solidFill>
              </a:rPr>
              <a:pPr/>
              <a:t>48</a:t>
            </a:fld>
            <a:endParaRPr lang="de-DE" altLang="de-DE" sz="1300" smtClean="0">
              <a:solidFill>
                <a:schemeClr val="bg1"/>
              </a:solidFill>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A94A2D63-C34D-420F-91C1-9B6552DC0838}" type="slidenum">
              <a:rPr lang="de-DE" altLang="de-DE" sz="1300" smtClean="0">
                <a:solidFill>
                  <a:schemeClr val="bg1"/>
                </a:solidFill>
              </a:rPr>
              <a:pPr/>
              <a:t>49</a:t>
            </a:fld>
            <a:endParaRPr lang="de-DE" altLang="de-DE" sz="1300" smtClean="0">
              <a:solidFill>
                <a:schemeClr val="bg1"/>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Rechnen Sie für diesen Vortrag ca. 30 – 45 Minuten + ca. 10 Min. Diskussionszeit.</a:t>
            </a:r>
          </a:p>
          <a:p>
            <a:pPr marL="182563" indent="-182563"/>
            <a:endParaRPr lang="de-DE" altLang="de-DE" sz="1400" smtClean="0">
              <a:latin typeface="Times New Roman" charset="0"/>
            </a:endParaRPr>
          </a:p>
          <a:p>
            <a:pPr marL="182563" indent="-182563"/>
            <a:r>
              <a:rPr lang="de-DE" altLang="de-DE" sz="1400" smtClean="0">
                <a:latin typeface="Times New Roman" charset="0"/>
              </a:rPr>
              <a:t>2: Ihr Vortrag wird sehr viel lebendiger, wenn Sie Anschauungsmaterial mitbringen und verwenden:</a:t>
            </a:r>
            <a:br>
              <a:rPr lang="de-DE" altLang="de-DE" sz="1400" smtClean="0">
                <a:latin typeface="Times New Roman" charset="0"/>
              </a:rPr>
            </a:br>
            <a:r>
              <a:rPr lang="de-DE" altLang="de-DE" sz="1400" smtClean="0">
                <a:latin typeface="Times New Roman" charset="0"/>
              </a:rPr>
              <a:t>&gt; Impfpass</a:t>
            </a:r>
          </a:p>
          <a:p>
            <a:pPr marL="182563" indent="-182563"/>
            <a:r>
              <a:rPr lang="de-DE" altLang="de-DE" sz="1400" smtClean="0">
                <a:latin typeface="Times New Roman" charset="0"/>
              </a:rPr>
              <a:t>    &gt; Muster der bei Ihnen verwendeten Handschuharten</a:t>
            </a:r>
          </a:p>
          <a:p>
            <a:pPr marL="182563" indent="-182563"/>
            <a:r>
              <a:rPr lang="de-DE" altLang="de-DE" sz="1400" smtClean="0">
                <a:latin typeface="Times New Roman" charset="0"/>
              </a:rPr>
              <a:t>    &gt; Schutzschürze, Schutzkittel, Mund-Nasenschutz, Schutzbrille</a:t>
            </a:r>
          </a:p>
          <a:p>
            <a:pPr marL="182563" indent="-182563"/>
            <a:r>
              <a:rPr lang="de-DE" altLang="de-DE" sz="1400" smtClean="0">
                <a:latin typeface="Times New Roman" charset="0"/>
              </a:rPr>
              <a:t>    &gt; Muster der bei Ihnen verwendeten Handpflege- und</a:t>
            </a:r>
            <a:br>
              <a:rPr lang="de-DE" altLang="de-DE" sz="1400" smtClean="0">
                <a:latin typeface="Times New Roman" charset="0"/>
              </a:rPr>
            </a:br>
            <a:r>
              <a:rPr lang="de-DE" altLang="de-DE" sz="1400" smtClean="0">
                <a:latin typeface="Times New Roman" charset="0"/>
              </a:rPr>
              <a:t>   Händedesinfektionsmittel.</a:t>
            </a:r>
          </a:p>
          <a:p>
            <a:pPr marL="182563" indent="-182563"/>
            <a:r>
              <a:rPr lang="de-DE" altLang="de-DE" sz="1400" smtClean="0">
                <a:latin typeface="Times New Roman" charset="0"/>
              </a:rPr>
              <a:t>    &gt; Muster der bei Ihnen verwendeten Behältnisse zur</a:t>
            </a:r>
            <a:br>
              <a:rPr lang="de-DE" altLang="de-DE" sz="1400" smtClean="0">
                <a:latin typeface="Times New Roman" charset="0"/>
              </a:rPr>
            </a:br>
            <a:r>
              <a:rPr lang="de-DE" altLang="de-DE" sz="1400" smtClean="0">
                <a:latin typeface="Times New Roman" charset="0"/>
              </a:rPr>
              <a:t>   Kanülenentsorgung.</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5BC73ECD-7A9F-4C28-965B-3D45C2F0BAB9}" type="slidenum">
              <a:rPr lang="de-DE" altLang="de-DE" sz="1300" smtClean="0">
                <a:solidFill>
                  <a:schemeClr val="bg1"/>
                </a:solidFill>
              </a:rPr>
              <a:pPr/>
              <a:t>50</a:t>
            </a:fld>
            <a:endParaRPr lang="de-DE" altLang="de-DE" sz="1300" smtClean="0">
              <a:solidFill>
                <a:schemeClr val="bg1"/>
              </a:solidFill>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4F9E1CDD-D37E-40FC-A9B0-4337EE402E63}" type="slidenum">
              <a:rPr lang="de-DE" altLang="de-DE" sz="1300" smtClean="0">
                <a:solidFill>
                  <a:schemeClr val="bg1"/>
                </a:solidFill>
              </a:rPr>
              <a:pPr/>
              <a:t>51</a:t>
            </a:fld>
            <a:endParaRPr lang="de-DE" altLang="de-DE" sz="1300" smtClean="0">
              <a:solidFill>
                <a:schemeClr val="bg1"/>
              </a:solidFill>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987E2E4-3F06-4B0D-9D2C-66E0D3B6D12C}" type="slidenum">
              <a:rPr lang="de-DE" altLang="de-DE" sz="1300" smtClean="0">
                <a:solidFill>
                  <a:schemeClr val="bg1"/>
                </a:solidFill>
              </a:rPr>
              <a:pPr/>
              <a:t>52</a:t>
            </a:fld>
            <a:endParaRPr lang="de-DE" altLang="de-DE" sz="1300" smtClean="0">
              <a:solidFill>
                <a:schemeClr val="bg1"/>
              </a:solidFill>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7EA4BEF7-0B98-47E7-8671-51E355FDCAE6}" type="slidenum">
              <a:rPr lang="de-DE" altLang="de-DE" sz="1300" smtClean="0">
                <a:solidFill>
                  <a:schemeClr val="bg1"/>
                </a:solidFill>
              </a:rPr>
              <a:pPr/>
              <a:t>53</a:t>
            </a:fld>
            <a:endParaRPr lang="de-DE" altLang="de-DE" sz="1300" smtClean="0">
              <a:solidFill>
                <a:schemeClr val="bg1"/>
              </a:solidFill>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0029110A-A5DB-4631-95EE-3810B77C60C1}" type="slidenum">
              <a:rPr lang="de-DE" altLang="de-DE" sz="1300" smtClean="0">
                <a:solidFill>
                  <a:schemeClr val="bg1"/>
                </a:solidFill>
              </a:rPr>
              <a:pPr/>
              <a:t>54</a:t>
            </a:fld>
            <a:endParaRPr lang="de-DE" altLang="de-DE" sz="1300" smtClean="0">
              <a:solidFill>
                <a:schemeClr val="bg1"/>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A9AA179F-E40D-4A62-B77D-068F183FACB8}" type="slidenum">
              <a:rPr lang="de-DE" altLang="de-DE" sz="1300" smtClean="0">
                <a:solidFill>
                  <a:schemeClr val="bg1"/>
                </a:solidFill>
              </a:rPr>
              <a:pPr/>
              <a:t>55</a:t>
            </a:fld>
            <a:endParaRPr lang="de-DE" altLang="de-DE" sz="1300" smtClean="0">
              <a:solidFill>
                <a:schemeClr val="bg1"/>
              </a:solidFill>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marL="182563" indent="-182563"/>
            <a:r>
              <a:rPr lang="de-DE" altLang="de-DE" sz="1400" smtClean="0">
                <a:latin typeface="Times New Roman" charset="0"/>
              </a:rPr>
              <a:t>1: Wenn es bei Ihnen zu diesem Thema bereits Arbeits- und Betriebsanweisungen gemäß Biostoffverordnung gibt sollten sie an dieser Stelle vorgestellt werden.</a:t>
            </a:r>
          </a:p>
          <a:p>
            <a:pPr marL="182563" indent="-182563"/>
            <a:endParaRPr lang="de-DE" altLang="de-DE" sz="1400" smtClean="0">
              <a:latin typeface="Times New Roman" charset="0"/>
            </a:endParaRPr>
          </a:p>
          <a:p>
            <a:pPr marL="182563" indent="-182563"/>
            <a:r>
              <a:rPr lang="de-DE" altLang="de-DE" sz="1400" smtClean="0">
                <a:latin typeface="Times New Roman" charset="0"/>
              </a:rPr>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latin typeface="Times New Roman" charset="0"/>
              </a:rPr>
            </a:br>
            <a:r>
              <a:rPr lang="de-DE" altLang="de-DE" sz="1400" smtClean="0">
                <a:latin typeface="Times New Roman" charset="0"/>
              </a:rPr>
              <a:t>Bitte im Vorfeld abklären, wie diese Dinge bei Ihnen im Detail gehandhabt werden.</a:t>
            </a:r>
          </a:p>
          <a:p>
            <a:pPr marL="182563" indent="-182563"/>
            <a:endParaRPr lang="de-DE" altLang="de-DE" sz="1400" smtClean="0">
              <a:latin typeface="Times New Roman" charset="0"/>
            </a:endParaRPr>
          </a:p>
          <a:p>
            <a:pPr marL="182563" indent="-182563"/>
            <a:r>
              <a:rPr lang="de-DE" altLang="de-DE" sz="1400" smtClean="0">
                <a:latin typeface="Times New Roman" charset="0"/>
              </a:rPr>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defTabSz="955675">
              <a:defRPr sz="1600">
                <a:solidFill>
                  <a:schemeClr val="tx1"/>
                </a:solidFill>
                <a:latin typeface="Arial" charset="0"/>
              </a:defRPr>
            </a:lvl1pPr>
            <a:lvl2pPr marL="715963" indent="-274638" defTabSz="955675">
              <a:defRPr sz="1600">
                <a:solidFill>
                  <a:schemeClr val="tx1"/>
                </a:solidFill>
                <a:latin typeface="Arial" charset="0"/>
              </a:defRPr>
            </a:lvl2pPr>
            <a:lvl3pPr marL="1101725" indent="-219075" defTabSz="955675">
              <a:defRPr sz="1600">
                <a:solidFill>
                  <a:schemeClr val="tx1"/>
                </a:solidFill>
                <a:latin typeface="Arial" charset="0"/>
              </a:defRPr>
            </a:lvl3pPr>
            <a:lvl4pPr marL="1543050" indent="-219075" defTabSz="955675">
              <a:defRPr sz="1600">
                <a:solidFill>
                  <a:schemeClr val="tx1"/>
                </a:solidFill>
                <a:latin typeface="Arial" charset="0"/>
              </a:defRPr>
            </a:lvl4pPr>
            <a:lvl5pPr marL="1984375" indent="-219075" defTabSz="955675">
              <a:defRPr sz="1600">
                <a:solidFill>
                  <a:schemeClr val="tx1"/>
                </a:solidFill>
                <a:latin typeface="Arial" charset="0"/>
              </a:defRPr>
            </a:lvl5pPr>
            <a:lvl6pPr marL="2441575" indent="-219075" defTabSz="955675" eaLnBrk="0" fontAlgn="base" hangingPunct="0">
              <a:spcBef>
                <a:spcPct val="0"/>
              </a:spcBef>
              <a:spcAft>
                <a:spcPct val="0"/>
              </a:spcAft>
              <a:defRPr sz="1600">
                <a:solidFill>
                  <a:schemeClr val="tx1"/>
                </a:solidFill>
                <a:latin typeface="Arial" charset="0"/>
              </a:defRPr>
            </a:lvl6pPr>
            <a:lvl7pPr marL="2898775" indent="-219075" defTabSz="955675" eaLnBrk="0" fontAlgn="base" hangingPunct="0">
              <a:spcBef>
                <a:spcPct val="0"/>
              </a:spcBef>
              <a:spcAft>
                <a:spcPct val="0"/>
              </a:spcAft>
              <a:defRPr sz="1600">
                <a:solidFill>
                  <a:schemeClr val="tx1"/>
                </a:solidFill>
                <a:latin typeface="Arial" charset="0"/>
              </a:defRPr>
            </a:lvl7pPr>
            <a:lvl8pPr marL="3355975" indent="-219075" defTabSz="955675" eaLnBrk="0" fontAlgn="base" hangingPunct="0">
              <a:spcBef>
                <a:spcPct val="0"/>
              </a:spcBef>
              <a:spcAft>
                <a:spcPct val="0"/>
              </a:spcAft>
              <a:defRPr sz="1600">
                <a:solidFill>
                  <a:schemeClr val="tx1"/>
                </a:solidFill>
                <a:latin typeface="Arial" charset="0"/>
              </a:defRPr>
            </a:lvl8pPr>
            <a:lvl9pPr marL="3813175" indent="-219075" defTabSz="955675" eaLnBrk="0" fontAlgn="base" hangingPunct="0">
              <a:spcBef>
                <a:spcPct val="0"/>
              </a:spcBef>
              <a:spcAft>
                <a:spcPct val="0"/>
              </a:spcAft>
              <a:defRPr sz="1600">
                <a:solidFill>
                  <a:schemeClr val="tx1"/>
                </a:solidFill>
                <a:latin typeface="Arial" charset="0"/>
              </a:defRPr>
            </a:lvl9pPr>
          </a:lstStyle>
          <a:p>
            <a:fld id="{D903DDDC-AB38-478D-9F8F-184181042291}" type="slidenum">
              <a:rPr lang="de-DE" altLang="de-DE" sz="1300" smtClean="0">
                <a:solidFill>
                  <a:schemeClr val="bg1"/>
                </a:solidFill>
              </a:rPr>
              <a:pPr/>
              <a:t>56</a:t>
            </a:fld>
            <a:endParaRPr lang="de-DE" altLang="de-DE" sz="1300" smtClean="0">
              <a:solidFill>
                <a:schemeClr val="bg1"/>
              </a:solidFill>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endParaRPr lang="de-DE" altLang="de-DE" smtClean="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D54392CB-560B-45DF-82AA-5754ED381247}" type="slidenum">
              <a:rPr lang="de-DE" altLang="de-DE"/>
              <a:pPr>
                <a:defRPr/>
              </a:pPr>
              <a:t>‹Nr.›</a:t>
            </a:fld>
            <a:endParaRPr lang="de-DE" altLang="de-DE"/>
          </a:p>
        </p:txBody>
      </p:sp>
    </p:spTree>
    <p:extLst>
      <p:ext uri="{BB962C8B-B14F-4D97-AF65-F5344CB8AC3E}">
        <p14:creationId xmlns:p14="http://schemas.microsoft.com/office/powerpoint/2010/main" val="56806621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148D32EA-8448-4F50-91B7-225BF5791248}" type="slidenum">
              <a:rPr lang="de-DE" altLang="de-DE"/>
              <a:pPr>
                <a:defRPr/>
              </a:pPr>
              <a:t>‹Nr.›</a:t>
            </a:fld>
            <a:endParaRPr lang="de-DE" altLang="de-DE"/>
          </a:p>
        </p:txBody>
      </p:sp>
    </p:spTree>
    <p:extLst>
      <p:ext uri="{BB962C8B-B14F-4D97-AF65-F5344CB8AC3E}">
        <p14:creationId xmlns:p14="http://schemas.microsoft.com/office/powerpoint/2010/main" val="90423915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1B0FEE5E-9DEE-4C7E-B354-2EA025EC43DA}" type="slidenum">
              <a:rPr lang="de-DE" altLang="de-DE"/>
              <a:pPr>
                <a:defRPr/>
              </a:pPr>
              <a:t>‹Nr.›</a:t>
            </a:fld>
            <a:endParaRPr lang="de-DE" altLang="de-DE"/>
          </a:p>
        </p:txBody>
      </p:sp>
    </p:spTree>
    <p:extLst>
      <p:ext uri="{BB962C8B-B14F-4D97-AF65-F5344CB8AC3E}">
        <p14:creationId xmlns:p14="http://schemas.microsoft.com/office/powerpoint/2010/main" val="395603669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p:cNvSpPr>
            <a:spLocks noGrp="1" noChangeArrowheads="1"/>
          </p:cNvSpPr>
          <p:nvPr>
            <p:ph type="sldNum" sz="quarter" idx="12"/>
          </p:nvPr>
        </p:nvSpPr>
        <p:spPr>
          <a:ln/>
        </p:spPr>
        <p:txBody>
          <a:bodyPr/>
          <a:lstStyle>
            <a:lvl1pPr>
              <a:defRPr/>
            </a:lvl1pPr>
          </a:lstStyle>
          <a:p>
            <a:pPr>
              <a:defRPr/>
            </a:pPr>
            <a:fld id="{69E62234-34EC-4427-B187-D5957116FDAB}" type="slidenum">
              <a:rPr lang="de-DE" altLang="de-DE"/>
              <a:pPr>
                <a:defRPr/>
              </a:pPr>
              <a:t>‹Nr.›</a:t>
            </a:fld>
            <a:endParaRPr lang="de-DE" altLang="de-DE"/>
          </a:p>
        </p:txBody>
      </p:sp>
    </p:spTree>
    <p:extLst>
      <p:ext uri="{BB962C8B-B14F-4D97-AF65-F5344CB8AC3E}">
        <p14:creationId xmlns:p14="http://schemas.microsoft.com/office/powerpoint/2010/main" val="128491195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9" name="Rectangle 6"/>
          <p:cNvSpPr>
            <a:spLocks noGrp="1" noChangeArrowheads="1"/>
          </p:cNvSpPr>
          <p:nvPr>
            <p:ph type="sldNum" sz="quarter" idx="12"/>
          </p:nvPr>
        </p:nvSpPr>
        <p:spPr>
          <a:ln/>
        </p:spPr>
        <p:txBody>
          <a:bodyPr/>
          <a:lstStyle>
            <a:lvl1pPr>
              <a:defRPr/>
            </a:lvl1pPr>
          </a:lstStyle>
          <a:p>
            <a:pPr>
              <a:defRPr/>
            </a:pPr>
            <a:fld id="{1E65D07C-2D15-4987-9076-5CB5035E9EB1}" type="slidenum">
              <a:rPr lang="de-DE" altLang="de-DE"/>
              <a:pPr>
                <a:defRPr/>
              </a:pPr>
              <a:t>‹Nr.›</a:t>
            </a:fld>
            <a:endParaRPr lang="de-DE" altLang="de-DE"/>
          </a:p>
        </p:txBody>
      </p:sp>
    </p:spTree>
    <p:extLst>
      <p:ext uri="{BB962C8B-B14F-4D97-AF65-F5344CB8AC3E}">
        <p14:creationId xmlns:p14="http://schemas.microsoft.com/office/powerpoint/2010/main" val="319794559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5" name="Rectangle 6"/>
          <p:cNvSpPr>
            <a:spLocks noGrp="1" noChangeArrowheads="1"/>
          </p:cNvSpPr>
          <p:nvPr>
            <p:ph type="sldNum" sz="quarter" idx="12"/>
          </p:nvPr>
        </p:nvSpPr>
        <p:spPr>
          <a:ln/>
        </p:spPr>
        <p:txBody>
          <a:bodyPr/>
          <a:lstStyle>
            <a:lvl1pPr>
              <a:defRPr/>
            </a:lvl1pPr>
          </a:lstStyle>
          <a:p>
            <a:pPr>
              <a:defRPr/>
            </a:pPr>
            <a:fld id="{C521C44F-7955-475C-B893-65B88F655E74}" type="slidenum">
              <a:rPr lang="de-DE" altLang="de-DE"/>
              <a:pPr>
                <a:defRPr/>
              </a:pPr>
              <a:t>‹Nr.›</a:t>
            </a:fld>
            <a:endParaRPr lang="de-DE" altLang="de-DE"/>
          </a:p>
        </p:txBody>
      </p:sp>
    </p:spTree>
    <p:extLst>
      <p:ext uri="{BB962C8B-B14F-4D97-AF65-F5344CB8AC3E}">
        <p14:creationId xmlns:p14="http://schemas.microsoft.com/office/powerpoint/2010/main" val="256482536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4" name="Rectangle 6"/>
          <p:cNvSpPr>
            <a:spLocks noGrp="1" noChangeArrowheads="1"/>
          </p:cNvSpPr>
          <p:nvPr>
            <p:ph type="sldNum" sz="quarter" idx="12"/>
          </p:nvPr>
        </p:nvSpPr>
        <p:spPr>
          <a:ln/>
        </p:spPr>
        <p:txBody>
          <a:bodyPr/>
          <a:lstStyle>
            <a:lvl1pPr>
              <a:defRPr/>
            </a:lvl1pPr>
          </a:lstStyle>
          <a:p>
            <a:pPr>
              <a:defRPr/>
            </a:pPr>
            <a:fld id="{C3D81092-0245-429D-946A-EC00B539A49A}" type="slidenum">
              <a:rPr lang="de-DE" altLang="de-DE"/>
              <a:pPr>
                <a:defRPr/>
              </a:pPr>
              <a:t>‹Nr.›</a:t>
            </a:fld>
            <a:endParaRPr lang="de-DE" altLang="de-DE"/>
          </a:p>
        </p:txBody>
      </p:sp>
    </p:spTree>
    <p:extLst>
      <p:ext uri="{BB962C8B-B14F-4D97-AF65-F5344CB8AC3E}">
        <p14:creationId xmlns:p14="http://schemas.microsoft.com/office/powerpoint/2010/main" val="369242595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p:cNvSpPr>
            <a:spLocks noGrp="1" noChangeArrowheads="1"/>
          </p:cNvSpPr>
          <p:nvPr>
            <p:ph type="sldNum" sz="quarter" idx="12"/>
          </p:nvPr>
        </p:nvSpPr>
        <p:spPr>
          <a:ln/>
        </p:spPr>
        <p:txBody>
          <a:bodyPr/>
          <a:lstStyle>
            <a:lvl1pPr>
              <a:defRPr/>
            </a:lvl1pPr>
          </a:lstStyle>
          <a:p>
            <a:pPr>
              <a:defRPr/>
            </a:pPr>
            <a:fld id="{30EDAF49-53E5-4B55-B7A8-E4E7785BB578}" type="slidenum">
              <a:rPr lang="de-DE" altLang="de-DE"/>
              <a:pPr>
                <a:defRPr/>
              </a:pPr>
              <a:t>‹Nr.›</a:t>
            </a:fld>
            <a:endParaRPr lang="de-DE" altLang="de-DE"/>
          </a:p>
        </p:txBody>
      </p:sp>
    </p:spTree>
    <p:extLst>
      <p:ext uri="{BB962C8B-B14F-4D97-AF65-F5344CB8AC3E}">
        <p14:creationId xmlns:p14="http://schemas.microsoft.com/office/powerpoint/2010/main" val="119845054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p:cNvSpPr>
            <a:spLocks noGrp="1" noChangeArrowheads="1"/>
          </p:cNvSpPr>
          <p:nvPr>
            <p:ph type="sldNum" sz="quarter" idx="12"/>
          </p:nvPr>
        </p:nvSpPr>
        <p:spPr>
          <a:ln/>
        </p:spPr>
        <p:txBody>
          <a:bodyPr/>
          <a:lstStyle>
            <a:lvl1pPr>
              <a:defRPr/>
            </a:lvl1pPr>
          </a:lstStyle>
          <a:p>
            <a:pPr>
              <a:defRPr/>
            </a:pPr>
            <a:fld id="{CDC42CB5-FE74-4B0C-9919-EB085A1D6ADF}" type="slidenum">
              <a:rPr lang="de-DE" altLang="de-DE"/>
              <a:pPr>
                <a:defRPr/>
              </a:pPr>
              <a:t>‹Nr.›</a:t>
            </a:fld>
            <a:endParaRPr lang="de-DE" altLang="de-DE"/>
          </a:p>
        </p:txBody>
      </p:sp>
    </p:spTree>
    <p:extLst>
      <p:ext uri="{BB962C8B-B14F-4D97-AF65-F5344CB8AC3E}">
        <p14:creationId xmlns:p14="http://schemas.microsoft.com/office/powerpoint/2010/main" val="31073538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47ACF2D1-1601-44E3-A9C1-31EAD503DD1F}" type="slidenum">
              <a:rPr lang="de-DE" altLang="de-DE"/>
              <a:pPr>
                <a:defRPr/>
              </a:pPr>
              <a:t>‹Nr.›</a:t>
            </a:fld>
            <a:endParaRPr lang="de-DE" altLang="de-DE"/>
          </a:p>
        </p:txBody>
      </p:sp>
    </p:spTree>
    <p:extLst>
      <p:ext uri="{BB962C8B-B14F-4D97-AF65-F5344CB8AC3E}">
        <p14:creationId xmlns:p14="http://schemas.microsoft.com/office/powerpoint/2010/main" val="2595576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A7AA69D3-EBD6-4FD5-AF2E-2A3A1810ED6B}" type="slidenum">
              <a:rPr lang="de-DE" altLang="de-DE"/>
              <a:pPr>
                <a:defRPr/>
              </a:pPr>
              <a:t>‹Nr.›</a:t>
            </a:fld>
            <a:endParaRPr lang="de-DE" altLang="de-DE"/>
          </a:p>
        </p:txBody>
      </p:sp>
    </p:spTree>
    <p:extLst>
      <p:ext uri="{BB962C8B-B14F-4D97-AF65-F5344CB8AC3E}">
        <p14:creationId xmlns:p14="http://schemas.microsoft.com/office/powerpoint/2010/main" val="39970468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ctr" anchorCtr="0" compatLnSpc="1">
            <a:prstTxWarp prst="textNoShape">
              <a:avLst/>
            </a:prstTxWarp>
          </a:bodyPr>
          <a:lstStyle/>
          <a:p>
            <a:pPr lvl="0"/>
            <a:r>
              <a:rPr lang="de-DE" altLang="de-DE" smtClean="0"/>
              <a:t>Klicken Sie, um das Format des Titel-Masters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p>
            <a:pPr lvl="0"/>
            <a:r>
              <a:rPr lang="de-DE" altLang="de-DE" smtClean="0"/>
              <a:t>Klicken Sie, um die Textformatierung des Masters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defRPr sz="1400">
                <a:latin typeface="+mn-lt"/>
              </a:defRPr>
            </a:lvl1pPr>
          </a:lstStyle>
          <a:p>
            <a:pPr>
              <a:defRPr/>
            </a:pPr>
            <a:endParaRPr lang="de-DE" alt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lgn="ctr">
              <a:defRPr sz="1400">
                <a:latin typeface="+mn-lt"/>
              </a:defRPr>
            </a:lvl1pPr>
          </a:lstStyle>
          <a:p>
            <a:pPr>
              <a:defRPr/>
            </a:pPr>
            <a:endParaRPr lang="de-DE" alt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lgn="r">
              <a:defRPr sz="1400">
                <a:latin typeface="+mn-lt"/>
              </a:defRPr>
            </a:lvl1pPr>
          </a:lstStyle>
          <a:p>
            <a:pPr>
              <a:defRPr/>
            </a:pPr>
            <a:fld id="{6596F4AE-7C0F-4AE4-A864-02464D96CD52}"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7.xml"/><Relationship Id="rId7" Type="http://schemas.openxmlformats.org/officeDocument/2006/relationships/image" Target="../media/image13.png"/><Relationship Id="rId12"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0.png"/><Relationship Id="rId11" Type="http://schemas.openxmlformats.org/officeDocument/2006/relationships/oleObject" Target="../embeddings/oleObject3.bin"/><Relationship Id="rId5" Type="http://schemas.openxmlformats.org/officeDocument/2006/relationships/image" Target="../media/image17.png"/><Relationship Id="rId10" Type="http://schemas.openxmlformats.org/officeDocument/2006/relationships/image" Target="../media/image11.png"/><Relationship Id="rId4" Type="http://schemas.openxmlformats.org/officeDocument/2006/relationships/oleObject" Target="../embeddings/oleObject1.bin"/><Relationship Id="rId9"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38.jpeg"/><Relationship Id="rId4" Type="http://schemas.openxmlformats.org/officeDocument/2006/relationships/image" Target="../media/image40.jpeg"/><Relationship Id="rId9" Type="http://schemas.openxmlformats.org/officeDocument/2006/relationships/image" Target="../media/image45.jpe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2.w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000">
              <a:solidFill>
                <a:srgbClr val="FFFF00"/>
              </a:solidFill>
              <a:latin typeface="Arial" charset="0"/>
            </a:endParaRPr>
          </a:p>
        </p:txBody>
      </p:sp>
      <p:sp>
        <p:nvSpPr>
          <p:cNvPr id="2051"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2052" name="Text Box 126"/>
          <p:cNvSpPr txBox="1">
            <a:spLocks noChangeArrowheads="1"/>
          </p:cNvSpPr>
          <p:nvPr/>
        </p:nvSpPr>
        <p:spPr bwMode="auto">
          <a:xfrm>
            <a:off x="2117725" y="1112838"/>
            <a:ext cx="6518275" cy="1262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4800" b="1">
                <a:latin typeface="Arial" charset="0"/>
              </a:rPr>
              <a:t>Basishygiene</a:t>
            </a:r>
          </a:p>
          <a:p>
            <a:pPr>
              <a:spcBef>
                <a:spcPct val="0"/>
              </a:spcBef>
              <a:buFontTx/>
              <a:buNone/>
            </a:pPr>
            <a:r>
              <a:rPr lang="de-DE" altLang="de-DE" sz="2800" b="1">
                <a:latin typeface="Arial" charset="0"/>
              </a:rPr>
              <a:t>in der außerklinischen Intensivpflege</a:t>
            </a:r>
          </a:p>
        </p:txBody>
      </p:sp>
      <p:sp>
        <p:nvSpPr>
          <p:cNvPr id="2053" name="Text Box 127"/>
          <p:cNvSpPr txBox="1">
            <a:spLocks noChangeArrowheads="1"/>
          </p:cNvSpPr>
          <p:nvPr/>
        </p:nvSpPr>
        <p:spPr bwMode="auto">
          <a:xfrm>
            <a:off x="2112963" y="2565400"/>
            <a:ext cx="5775940" cy="3190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800"/>
              </a:spcAft>
              <a:buFont typeface="Wingdings" pitchFamily="2" charset="2"/>
              <a:buChar char="Ø"/>
            </a:pPr>
            <a:r>
              <a:rPr lang="de-DE" altLang="de-DE" sz="2400">
                <a:latin typeface="Arial" charset="0"/>
              </a:rPr>
              <a:t> Grundlagen</a:t>
            </a:r>
          </a:p>
          <a:p>
            <a:pPr>
              <a:spcBef>
                <a:spcPct val="0"/>
              </a:spcBef>
              <a:spcAft>
                <a:spcPts val="800"/>
              </a:spcAft>
              <a:buFont typeface="Wingdings" pitchFamily="2" charset="2"/>
              <a:buChar char="Ø"/>
            </a:pPr>
            <a:r>
              <a:rPr lang="de-DE" altLang="de-DE" sz="2400">
                <a:latin typeface="Arial" charset="0"/>
              </a:rPr>
              <a:t> Regelwerke und Hygieneorganisation</a:t>
            </a:r>
          </a:p>
          <a:p>
            <a:pPr>
              <a:spcBef>
                <a:spcPct val="0"/>
              </a:spcBef>
              <a:spcAft>
                <a:spcPts val="800"/>
              </a:spcAft>
              <a:buFont typeface="Wingdings" pitchFamily="2" charset="2"/>
              <a:buChar char="Ø"/>
            </a:pPr>
            <a:r>
              <a:rPr lang="de-DE" altLang="de-DE" sz="2400">
                <a:latin typeface="Arial" charset="0"/>
              </a:rPr>
              <a:t> Arbeitsschutz und Personalhygiene</a:t>
            </a:r>
          </a:p>
          <a:p>
            <a:pPr>
              <a:spcBef>
                <a:spcPct val="0"/>
              </a:spcBef>
              <a:spcAft>
                <a:spcPts val="800"/>
              </a:spcAft>
              <a:buFont typeface="Wingdings" pitchFamily="2" charset="2"/>
              <a:buChar char="Ø"/>
            </a:pPr>
            <a:r>
              <a:rPr lang="de-DE" altLang="de-DE" sz="2400">
                <a:latin typeface="Arial" charset="0"/>
              </a:rPr>
              <a:t> Medizinprodukte-Hygiene</a:t>
            </a:r>
          </a:p>
          <a:p>
            <a:pPr>
              <a:spcBef>
                <a:spcPct val="0"/>
              </a:spcBef>
              <a:spcAft>
                <a:spcPts val="800"/>
              </a:spcAft>
              <a:buFont typeface="Wingdings" pitchFamily="2" charset="2"/>
              <a:buChar char="Ø"/>
            </a:pPr>
            <a:r>
              <a:rPr lang="de-DE" altLang="de-DE" sz="2400">
                <a:latin typeface="Arial" charset="0"/>
              </a:rPr>
              <a:t> Hygiene bei medizinisch-pflegerischen</a:t>
            </a:r>
            <a:br>
              <a:rPr lang="de-DE" altLang="de-DE" sz="2400">
                <a:latin typeface="Arial" charset="0"/>
              </a:rPr>
            </a:br>
            <a:r>
              <a:rPr lang="de-DE" altLang="de-DE" sz="2400">
                <a:latin typeface="Arial" charset="0"/>
              </a:rPr>
              <a:t>    Maßnahmen </a:t>
            </a:r>
          </a:p>
          <a:p>
            <a:pPr>
              <a:spcBef>
                <a:spcPct val="0"/>
              </a:spcBef>
              <a:spcAft>
                <a:spcPts val="800"/>
              </a:spcAft>
              <a:buFont typeface="Wingdings" pitchFamily="2" charset="2"/>
              <a:buChar char="Ø"/>
            </a:pPr>
            <a:r>
              <a:rPr lang="de-DE" altLang="de-DE" sz="2400">
                <a:latin typeface="Arial" charset="0"/>
              </a:rPr>
              <a:t>Umgebungshygiene</a:t>
            </a:r>
          </a:p>
        </p:txBody>
      </p:sp>
      <p:cxnSp>
        <p:nvCxnSpPr>
          <p:cNvPr id="6" name="Gerade Verbindung 5"/>
          <p:cNvCxnSpPr/>
          <p:nvPr/>
        </p:nvCxnSpPr>
        <p:spPr bwMode="auto">
          <a:xfrm>
            <a:off x="141371" y="5877272"/>
            <a:ext cx="8801392"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5"/>
          <p:cNvSpPr txBox="1"/>
          <p:nvPr/>
        </p:nvSpPr>
        <p:spPr>
          <a:xfrm>
            <a:off x="38141" y="5931277"/>
            <a:ext cx="9067718" cy="954107"/>
          </a:xfrm>
          <a:prstGeom prst="rect">
            <a:avLst/>
          </a:prstGeom>
          <a:noFill/>
        </p:spPr>
        <p:txBody>
          <a:bodyPr wrap="square" rtlCol="0">
            <a:spAutoFit/>
          </a:bodyPr>
          <a:lstStyle>
            <a:defPPr>
              <a:defRPr lang="de-DE"/>
            </a:defPPr>
            <a:lvl1pPr algn="l" rtl="0" eaLnBrk="0" fontAlgn="base" hangingPunct="0">
              <a:spcBef>
                <a:spcPct val="0"/>
              </a:spcBef>
              <a:spcAft>
                <a:spcPct val="0"/>
              </a:spcAft>
              <a:defRPr sz="1600" kern="1200">
                <a:solidFill>
                  <a:schemeClr val="tx1"/>
                </a:solidFill>
                <a:latin typeface="Arial" charset="0"/>
                <a:ea typeface="+mn-ea"/>
                <a:cs typeface="+mn-cs"/>
              </a:defRPr>
            </a:lvl1pPr>
            <a:lvl2pPr marL="457200" algn="l" rtl="0" eaLnBrk="0" fontAlgn="base" hangingPunct="0">
              <a:spcBef>
                <a:spcPct val="0"/>
              </a:spcBef>
              <a:spcAft>
                <a:spcPct val="0"/>
              </a:spcAft>
              <a:defRPr sz="1600" kern="1200">
                <a:solidFill>
                  <a:schemeClr val="tx1"/>
                </a:solidFill>
                <a:latin typeface="Arial" charset="0"/>
                <a:ea typeface="+mn-ea"/>
                <a:cs typeface="+mn-cs"/>
              </a:defRPr>
            </a:lvl2pPr>
            <a:lvl3pPr marL="914400" algn="l" rtl="0" eaLnBrk="0" fontAlgn="base" hangingPunct="0">
              <a:spcBef>
                <a:spcPct val="0"/>
              </a:spcBef>
              <a:spcAft>
                <a:spcPct val="0"/>
              </a:spcAft>
              <a:defRPr sz="1600" kern="1200">
                <a:solidFill>
                  <a:schemeClr val="tx1"/>
                </a:solidFill>
                <a:latin typeface="Arial" charset="0"/>
                <a:ea typeface="+mn-ea"/>
                <a:cs typeface="+mn-cs"/>
              </a:defRPr>
            </a:lvl3pPr>
            <a:lvl4pPr marL="1371600" algn="l" rtl="0" eaLnBrk="0" fontAlgn="base" hangingPunct="0">
              <a:spcBef>
                <a:spcPct val="0"/>
              </a:spcBef>
              <a:spcAft>
                <a:spcPct val="0"/>
              </a:spcAft>
              <a:defRPr sz="1600" kern="1200">
                <a:solidFill>
                  <a:schemeClr val="tx1"/>
                </a:solidFill>
                <a:latin typeface="Arial" charset="0"/>
                <a:ea typeface="+mn-ea"/>
                <a:cs typeface="+mn-cs"/>
              </a:defRPr>
            </a:lvl4pPr>
            <a:lvl5pPr marL="1828800" algn="l" rtl="0" eaLnBrk="0" fontAlgn="base" hangingPunct="0">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algn="just"/>
            <a:r>
              <a:rPr lang="de-DE" sz="1400" smtClean="0"/>
              <a:t>Diese Vortragsdatei ist zur </a:t>
            </a:r>
            <a:r>
              <a:rPr lang="de-DE" sz="1400"/>
              <a:t>internen Verwendung in </a:t>
            </a:r>
            <a:r>
              <a:rPr lang="de-DE" sz="1400" smtClean="0"/>
              <a:t>Pflegeeinrichtungen und -diensten sowie für Unterrichts-zwecke bestimmt  und darf in </a:t>
            </a:r>
            <a:r>
              <a:rPr lang="de-DE" sz="1400"/>
              <a:t>diesem </a:t>
            </a:r>
            <a:r>
              <a:rPr lang="de-DE" sz="1400" smtClean="0"/>
              <a:t>Rahmen frei </a:t>
            </a:r>
            <a:r>
              <a:rPr lang="de-DE" sz="1400"/>
              <a:t>verändert und verwendet werden. </a:t>
            </a:r>
            <a:r>
              <a:rPr lang="de-DE" sz="1400" smtClean="0"/>
              <a:t>Es wird jedoch erwartet, dass in einer Quellenangabe auf das Niedersächsische Landesgesundheitsamt (NLGA) verwiesen wird. Darüber </a:t>
            </a:r>
            <a:r>
              <a:rPr lang="de-DE" sz="1400"/>
              <a:t>hinausgehende Verwendungen bedürfen unserer schriftlichen </a:t>
            </a:r>
            <a:r>
              <a:rPr lang="de-DE" sz="1400" smtClean="0"/>
              <a:t>Zustimmung.</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3075" name="Textfeld 1"/>
          <p:cNvSpPr txBox="1">
            <a:spLocks noChangeArrowheads="1"/>
          </p:cNvSpPr>
          <p:nvPr/>
        </p:nvSpPr>
        <p:spPr bwMode="auto">
          <a:xfrm>
            <a:off x="2525713" y="2565400"/>
            <a:ext cx="42068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6000">
                <a:latin typeface="Arial" charset="0"/>
              </a:rPr>
              <a:t>Grundlagen</a:t>
            </a:r>
          </a:p>
        </p:txBody>
      </p:sp>
      <p:sp>
        <p:nvSpPr>
          <p:cNvPr id="307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099"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Grundlagen / Begriff „Basishygiene“</a:t>
            </a:r>
          </a:p>
        </p:txBody>
      </p:sp>
      <p:sp>
        <p:nvSpPr>
          <p:cNvPr id="4100" name="Text Box 20"/>
          <p:cNvSpPr txBox="1">
            <a:spLocks noChangeArrowheads="1"/>
          </p:cNvSpPr>
          <p:nvPr/>
        </p:nvSpPr>
        <p:spPr bwMode="auto">
          <a:xfrm>
            <a:off x="479425" y="908050"/>
            <a:ext cx="8789988" cy="676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800">
                <a:latin typeface="Arial" charset="0"/>
              </a:rPr>
              <a:t>Basishygiene = grundlegende Präventionsmaßnahmen, die dafür sorgen sollen, </a:t>
            </a:r>
            <a:br>
              <a:rPr lang="de-DE" altLang="de-DE" sz="1800">
                <a:latin typeface="Arial" charset="0"/>
              </a:rPr>
            </a:br>
            <a:r>
              <a:rPr lang="de-DE" altLang="de-DE" sz="1800">
                <a:latin typeface="Arial" charset="0"/>
              </a:rPr>
              <a:t>dass voraussehbare, bzw. anzunehmende, erfahrungsgemäß stattfindende</a:t>
            </a:r>
            <a:br>
              <a:rPr lang="de-DE" altLang="de-DE" sz="1800">
                <a:latin typeface="Arial" charset="0"/>
              </a:rPr>
            </a:br>
            <a:r>
              <a:rPr lang="de-DE" altLang="de-DE" sz="1800">
                <a:latin typeface="Arial" charset="0"/>
              </a:rPr>
              <a:t>Übertragungen von Biostoffen unterbunden werden. </a:t>
            </a:r>
          </a:p>
          <a:p>
            <a:pPr>
              <a:spcBef>
                <a:spcPct val="0"/>
              </a:spcBef>
              <a:spcAft>
                <a:spcPts val="600"/>
              </a:spcAft>
              <a:buSzPct val="120000"/>
            </a:pPr>
            <a:r>
              <a:rPr lang="de-DE" altLang="de-DE" sz="1800">
                <a:latin typeface="Arial" charset="0"/>
              </a:rPr>
              <a:t>Die Basishygiene dient sowohl zum Schutz des Patienten, als auch des Personals</a:t>
            </a:r>
            <a:br>
              <a:rPr lang="de-DE" altLang="de-DE" sz="1800">
                <a:latin typeface="Arial" charset="0"/>
              </a:rPr>
            </a:br>
            <a:r>
              <a:rPr lang="de-DE" altLang="de-DE" sz="1800">
                <a:latin typeface="Arial" charset="0"/>
              </a:rPr>
              <a:t>und soll im Zusammenhang mit medizinischen Maßnahmen vor nosokomialen</a:t>
            </a:r>
            <a:br>
              <a:rPr lang="de-DE" altLang="de-DE" sz="1800">
                <a:latin typeface="Arial" charset="0"/>
              </a:rPr>
            </a:br>
            <a:r>
              <a:rPr lang="de-DE" altLang="de-DE" sz="1800">
                <a:latin typeface="Arial" charset="0"/>
              </a:rPr>
              <a:t>Infektionen schützen.</a:t>
            </a:r>
          </a:p>
          <a:p>
            <a:pPr>
              <a:spcBef>
                <a:spcPct val="0"/>
              </a:spcBef>
              <a:buSzPct val="120000"/>
            </a:pPr>
            <a:r>
              <a:rPr lang="de-DE" altLang="de-DE" sz="1800">
                <a:latin typeface="Arial" charset="0"/>
              </a:rPr>
              <a:t>Die einzuhaltenden Hygienemaß­nahmen sind von 3 </a:t>
            </a:r>
            <a:r>
              <a:rPr lang="de-DE" altLang="de-DE" sz="1800">
                <a:solidFill>
                  <a:srgbClr val="FF0000"/>
                </a:solidFill>
                <a:latin typeface="Arial" charset="0"/>
              </a:rPr>
              <a:t>Aspekten</a:t>
            </a:r>
            <a:r>
              <a:rPr lang="de-DE" altLang="de-DE" sz="1800">
                <a:latin typeface="Arial" charset="0"/>
              </a:rPr>
              <a:t> abhängig:</a:t>
            </a:r>
          </a:p>
          <a:p>
            <a:pPr lvl="1">
              <a:spcBef>
                <a:spcPct val="0"/>
              </a:spcBef>
              <a:buSzPct val="120000"/>
            </a:pPr>
            <a:r>
              <a:rPr lang="de-DE" altLang="de-DE" sz="1600">
                <a:latin typeface="Arial" charset="0"/>
              </a:rPr>
              <a:t>Art der Einrichtung (Pflegeheim, amb. Wohngemeinschaft , amb. Dienst)</a:t>
            </a:r>
          </a:p>
          <a:p>
            <a:pPr lvl="1">
              <a:spcBef>
                <a:spcPct val="0"/>
              </a:spcBef>
              <a:buSzPct val="120000"/>
            </a:pPr>
            <a:r>
              <a:rPr lang="de-DE" altLang="de-DE" sz="1600">
                <a:latin typeface="Arial" charset="0"/>
              </a:rPr>
              <a:t>Art des Klientels (Bewohner, Patienten) und deren Fähigkeit zur Mitarbeit</a:t>
            </a:r>
          </a:p>
          <a:p>
            <a:pPr lvl="1">
              <a:spcBef>
                <a:spcPct val="0"/>
              </a:spcBef>
              <a:spcAft>
                <a:spcPts val="600"/>
              </a:spcAft>
              <a:buSzPct val="120000"/>
            </a:pPr>
            <a:r>
              <a:rPr lang="de-DE" altLang="de-DE" sz="1600">
                <a:latin typeface="Arial" charset="0"/>
              </a:rPr>
              <a:t>Art der durchzuführenden Tätigkeiten (Betreuung, Grund- und Behandlungspflege,</a:t>
            </a:r>
            <a:br>
              <a:rPr lang="de-DE" altLang="de-DE" sz="1600">
                <a:latin typeface="Arial" charset="0"/>
              </a:rPr>
            </a:br>
            <a:r>
              <a:rPr lang="de-DE" altLang="de-DE" sz="1600">
                <a:latin typeface="Arial" charset="0"/>
              </a:rPr>
              <a:t>Hauswirtschaft). </a:t>
            </a:r>
          </a:p>
          <a:p>
            <a:pPr>
              <a:spcBef>
                <a:spcPct val="0"/>
              </a:spcBef>
              <a:buSzPct val="120000"/>
            </a:pPr>
            <a:r>
              <a:rPr lang="de-DE" altLang="de-DE" sz="1800">
                <a:latin typeface="Arial" charset="0"/>
              </a:rPr>
              <a:t>Die Basishygiene versteht sich als ein Multibarrierenkonzept, bei dem folgende</a:t>
            </a:r>
            <a:br>
              <a:rPr lang="de-DE" altLang="de-DE" sz="1800">
                <a:latin typeface="Arial" charset="0"/>
              </a:rPr>
            </a:br>
            <a:r>
              <a:rPr lang="de-DE" altLang="de-DE" sz="1800">
                <a:solidFill>
                  <a:srgbClr val="FF0000"/>
                </a:solidFill>
                <a:latin typeface="Arial" charset="0"/>
              </a:rPr>
              <a:t>Elemente</a:t>
            </a:r>
            <a:r>
              <a:rPr lang="de-DE" altLang="de-DE" sz="1800">
                <a:latin typeface="Arial" charset="0"/>
              </a:rPr>
              <a:t> umzusetzen sind:</a:t>
            </a:r>
          </a:p>
          <a:p>
            <a:pPr lvl="1">
              <a:spcBef>
                <a:spcPct val="0"/>
              </a:spcBef>
              <a:buSzPct val="120000"/>
            </a:pPr>
            <a:r>
              <a:rPr lang="de-DE" altLang="de-DE" sz="1600">
                <a:latin typeface="Arial" charset="0"/>
              </a:rPr>
              <a:t>Händehygiene</a:t>
            </a:r>
          </a:p>
          <a:p>
            <a:pPr lvl="1">
              <a:spcBef>
                <a:spcPct val="0"/>
              </a:spcBef>
              <a:buSzPct val="120000"/>
            </a:pPr>
            <a:r>
              <a:rPr lang="de-DE" altLang="de-DE" sz="1600">
                <a:latin typeface="Arial" charset="0"/>
              </a:rPr>
              <a:t>Tragen von Arbeitskleidung, Schutzkleidung und persönlicher Schutzausrüstung (PSA)</a:t>
            </a:r>
          </a:p>
          <a:p>
            <a:pPr lvl="1">
              <a:spcBef>
                <a:spcPct val="0"/>
              </a:spcBef>
              <a:buSzPct val="120000"/>
            </a:pPr>
            <a:r>
              <a:rPr lang="de-DE" altLang="de-DE" sz="1600">
                <a:latin typeface="Arial" charset="0"/>
              </a:rPr>
              <a:t>Aufbereitung von Medizinprodukten</a:t>
            </a:r>
          </a:p>
          <a:p>
            <a:pPr lvl="1">
              <a:spcBef>
                <a:spcPct val="0"/>
              </a:spcBef>
              <a:buSzPct val="120000"/>
            </a:pPr>
            <a:r>
              <a:rPr lang="de-DE" altLang="de-DE" sz="1600">
                <a:latin typeface="Arial" charset="0"/>
              </a:rPr>
              <a:t>Umgebungshygiene (Unterhaltsreinigung, Flächendesinfektion, Abfall, Wäsche)</a:t>
            </a:r>
          </a:p>
          <a:p>
            <a:pPr lvl="1">
              <a:spcBef>
                <a:spcPct val="0"/>
              </a:spcBef>
              <a:spcAft>
                <a:spcPts val="600"/>
              </a:spcAft>
              <a:buSzPct val="120000"/>
            </a:pPr>
            <a:r>
              <a:rPr lang="de-DE" altLang="de-DE" sz="1600">
                <a:latin typeface="Arial" charset="0"/>
              </a:rPr>
              <a:t>Ergänzend hierzu: Hygieneorganisation und Hepatitis-B-Impfung der Beschäftigten</a:t>
            </a:r>
          </a:p>
          <a:p>
            <a:pPr>
              <a:spcBef>
                <a:spcPct val="0"/>
              </a:spcBef>
              <a:spcAft>
                <a:spcPts val="300"/>
              </a:spcAft>
              <a:buSzPct val="120000"/>
            </a:pPr>
            <a:r>
              <a:rPr lang="de-DE" altLang="de-DE" sz="1800">
                <a:latin typeface="Arial" charset="0"/>
                <a:cs typeface="Arial" charset="0"/>
              </a:rPr>
              <a:t>Bei Vorhandensein bestimmter potenzieller oder obligat pathogener</a:t>
            </a:r>
            <a:br>
              <a:rPr lang="de-DE" altLang="de-DE" sz="1800">
                <a:latin typeface="Arial" charset="0"/>
                <a:cs typeface="Arial" charset="0"/>
              </a:rPr>
            </a:br>
            <a:r>
              <a:rPr lang="de-DE" altLang="de-DE" sz="1800">
                <a:latin typeface="Arial" charset="0"/>
                <a:cs typeface="Arial" charset="0"/>
              </a:rPr>
              <a:t>Infektionserreger kann sich die Basishygiene als unzureichend erweisen und</a:t>
            </a:r>
            <a:br>
              <a:rPr lang="de-DE" altLang="de-DE" sz="1800">
                <a:latin typeface="Arial" charset="0"/>
                <a:cs typeface="Arial" charset="0"/>
              </a:rPr>
            </a:br>
            <a:r>
              <a:rPr lang="de-DE" altLang="de-DE" sz="1800">
                <a:latin typeface="Arial" charset="0"/>
                <a:cs typeface="Arial" charset="0"/>
              </a:rPr>
              <a:t>muss entsprechend modifiziert oder ergänzt werden = Interventionshygiene</a:t>
            </a:r>
            <a:endParaRPr lang="de-DE" altLang="de-DE" sz="1800">
              <a:latin typeface="Arial" charset="0"/>
            </a:endParaRPr>
          </a:p>
          <a:p>
            <a:pPr lvl="1">
              <a:spcBef>
                <a:spcPct val="0"/>
              </a:spcBef>
              <a:spcAft>
                <a:spcPts val="300"/>
              </a:spcAft>
              <a:buSzPct val="120000"/>
            </a:pPr>
            <a:endParaRPr lang="de-DE" altLang="de-DE" sz="1600">
              <a:latin typeface="Arial" charset="0"/>
            </a:endParaRPr>
          </a:p>
          <a:p>
            <a:pPr lvl="1">
              <a:spcBef>
                <a:spcPct val="0"/>
              </a:spcBef>
              <a:spcAft>
                <a:spcPts val="300"/>
              </a:spcAft>
              <a:buSzPct val="120000"/>
            </a:pPr>
            <a:endParaRPr lang="de-DE" altLang="de-DE" sz="1600">
              <a:latin typeface="Arial" charset="0"/>
            </a:endParaRPr>
          </a:p>
          <a:p>
            <a:pPr lvl="1">
              <a:spcBef>
                <a:spcPct val="0"/>
              </a:spcBef>
              <a:spcAft>
                <a:spcPts val="300"/>
              </a:spcAft>
              <a:buSzPct val="120000"/>
            </a:pPr>
            <a:endParaRPr lang="de-DE" altLang="de-DE" sz="1400">
              <a:latin typeface="Arial"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123"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Grundlagen / Infektionsgefährdungen</a:t>
            </a:r>
          </a:p>
        </p:txBody>
      </p:sp>
      <p:sp>
        <p:nvSpPr>
          <p:cNvPr id="5124" name="Text Box 7"/>
          <p:cNvSpPr txBox="1">
            <a:spLocks noChangeArrowheads="1"/>
          </p:cNvSpPr>
          <p:nvPr/>
        </p:nvSpPr>
        <p:spPr bwMode="auto">
          <a:xfrm>
            <a:off x="2298700" y="1447800"/>
            <a:ext cx="2971800" cy="199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pPr>
            <a:r>
              <a:rPr lang="de-DE" altLang="de-DE" sz="1600">
                <a:latin typeface="Arial" charset="0"/>
                <a:sym typeface="Wingdings" pitchFamily="2" charset="2"/>
              </a:rPr>
              <a:t>Patient &gt; Personal</a:t>
            </a:r>
          </a:p>
          <a:p>
            <a:pPr>
              <a:spcBef>
                <a:spcPct val="0"/>
              </a:spcBef>
              <a:spcAft>
                <a:spcPts val="1200"/>
              </a:spcAft>
              <a:buSzPct val="120000"/>
            </a:pPr>
            <a:r>
              <a:rPr lang="de-DE" altLang="de-DE" sz="1600">
                <a:latin typeface="Arial" charset="0"/>
                <a:sym typeface="Wingdings" pitchFamily="2" charset="2"/>
              </a:rPr>
              <a:t>Personal &gt; Personal</a:t>
            </a:r>
          </a:p>
          <a:p>
            <a:pPr>
              <a:spcBef>
                <a:spcPct val="0"/>
              </a:spcBef>
              <a:spcAft>
                <a:spcPts val="600"/>
              </a:spcAft>
              <a:buSzPct val="120000"/>
            </a:pPr>
            <a:r>
              <a:rPr lang="de-DE" altLang="de-DE" sz="1600">
                <a:solidFill>
                  <a:srgbClr val="FF0000"/>
                </a:solidFill>
                <a:latin typeface="Arial" charset="0"/>
                <a:sym typeface="Wingdings" pitchFamily="2" charset="2"/>
              </a:rPr>
              <a:t>Kontaktübertragungen</a:t>
            </a:r>
          </a:p>
          <a:p>
            <a:pPr>
              <a:spcBef>
                <a:spcPct val="0"/>
              </a:spcBef>
              <a:spcAft>
                <a:spcPts val="600"/>
              </a:spcAft>
              <a:buSzPct val="120000"/>
            </a:pPr>
            <a:r>
              <a:rPr lang="de-DE" altLang="de-DE" sz="1600">
                <a:latin typeface="Arial" charset="0"/>
                <a:sym typeface="Wingdings" pitchFamily="2" charset="2"/>
              </a:rPr>
              <a:t>Hämatogene Übertragungen</a:t>
            </a:r>
          </a:p>
          <a:p>
            <a:pPr>
              <a:spcBef>
                <a:spcPct val="0"/>
              </a:spcBef>
              <a:spcAft>
                <a:spcPts val="600"/>
              </a:spcAft>
              <a:buSzPct val="120000"/>
            </a:pPr>
            <a:r>
              <a:rPr lang="de-DE" altLang="de-DE" sz="1600">
                <a:latin typeface="Arial" charset="0"/>
                <a:sym typeface="Wingdings" pitchFamily="2" charset="2"/>
              </a:rPr>
              <a:t>Aerogene Übertragungen</a:t>
            </a:r>
          </a:p>
          <a:p>
            <a:pPr>
              <a:spcBef>
                <a:spcPct val="0"/>
              </a:spcBef>
              <a:spcAft>
                <a:spcPts val="600"/>
              </a:spcAft>
              <a:buSzPct val="120000"/>
            </a:pPr>
            <a:endParaRPr lang="de-DE" altLang="de-DE" sz="1600">
              <a:latin typeface="Arial" charset="0"/>
              <a:sym typeface="Wingdings" pitchFamily="2" charset="2"/>
            </a:endParaRPr>
          </a:p>
        </p:txBody>
      </p:sp>
      <p:sp>
        <p:nvSpPr>
          <p:cNvPr id="5125" name="Text Box 8"/>
          <p:cNvSpPr txBox="1">
            <a:spLocks noChangeArrowheads="1"/>
          </p:cNvSpPr>
          <p:nvPr/>
        </p:nvSpPr>
        <p:spPr bwMode="auto">
          <a:xfrm>
            <a:off x="2317750" y="952500"/>
            <a:ext cx="31210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Gefährdung des Personals</a:t>
            </a:r>
          </a:p>
        </p:txBody>
      </p:sp>
      <p:sp>
        <p:nvSpPr>
          <p:cNvPr id="5126" name="Text Box 10"/>
          <p:cNvSpPr txBox="1">
            <a:spLocks noChangeArrowheads="1"/>
          </p:cNvSpPr>
          <p:nvPr/>
        </p:nvSpPr>
        <p:spPr bwMode="auto">
          <a:xfrm>
            <a:off x="5638800" y="1447800"/>
            <a:ext cx="2990850"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Personal &gt; Patient</a:t>
            </a:r>
          </a:p>
          <a:p>
            <a:pPr>
              <a:spcBef>
                <a:spcPct val="0"/>
              </a:spcBef>
              <a:spcAft>
                <a:spcPts val="600"/>
              </a:spcAft>
              <a:buSzPct val="120000"/>
            </a:pPr>
            <a:r>
              <a:rPr lang="de-DE" altLang="de-DE" sz="1600">
                <a:latin typeface="Arial" charset="0"/>
              </a:rPr>
              <a:t>Patient &gt; Personal &gt; Patient</a:t>
            </a:r>
          </a:p>
          <a:p>
            <a:pPr>
              <a:spcBef>
                <a:spcPct val="0"/>
              </a:spcBef>
              <a:spcAft>
                <a:spcPts val="1200"/>
              </a:spcAft>
              <a:buSzPct val="120000"/>
            </a:pPr>
            <a:r>
              <a:rPr lang="de-DE" altLang="de-DE" sz="1600">
                <a:latin typeface="Arial" charset="0"/>
              </a:rPr>
              <a:t>Patient &gt; Patient (falls mobil)</a:t>
            </a:r>
          </a:p>
          <a:p>
            <a:pPr>
              <a:spcBef>
                <a:spcPct val="0"/>
              </a:spcBef>
              <a:spcAft>
                <a:spcPts val="600"/>
              </a:spcAft>
              <a:buSzPct val="120000"/>
            </a:pPr>
            <a:r>
              <a:rPr lang="de-DE" altLang="de-DE" sz="1600">
                <a:solidFill>
                  <a:srgbClr val="FF0000"/>
                </a:solidFill>
                <a:latin typeface="Arial" charset="0"/>
              </a:rPr>
              <a:t>Kontaktübertragungen</a:t>
            </a:r>
          </a:p>
          <a:p>
            <a:pPr>
              <a:spcBef>
                <a:spcPct val="0"/>
              </a:spcBef>
              <a:spcAft>
                <a:spcPts val="600"/>
              </a:spcAft>
              <a:buSzPct val="120000"/>
            </a:pPr>
            <a:r>
              <a:rPr lang="de-DE" altLang="de-DE" sz="1600">
                <a:latin typeface="Arial" charset="0"/>
              </a:rPr>
              <a:t>Aerogene Übertragungen</a:t>
            </a:r>
          </a:p>
        </p:txBody>
      </p:sp>
      <p:sp>
        <p:nvSpPr>
          <p:cNvPr id="5127" name="Text Box 12"/>
          <p:cNvSpPr txBox="1">
            <a:spLocks noChangeArrowheads="1"/>
          </p:cNvSpPr>
          <p:nvPr/>
        </p:nvSpPr>
        <p:spPr bwMode="auto">
          <a:xfrm>
            <a:off x="5638800" y="952500"/>
            <a:ext cx="30194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Gefährdung der Patienten</a:t>
            </a:r>
          </a:p>
        </p:txBody>
      </p:sp>
      <p:sp>
        <p:nvSpPr>
          <p:cNvPr id="5128" name="Line 13"/>
          <p:cNvSpPr>
            <a:spLocks noChangeShapeType="1"/>
          </p:cNvSpPr>
          <p:nvPr/>
        </p:nvSpPr>
        <p:spPr bwMode="auto">
          <a:xfrm>
            <a:off x="5562600" y="762000"/>
            <a:ext cx="0" cy="5791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9" name="Line 14"/>
          <p:cNvSpPr>
            <a:spLocks noChangeShapeType="1"/>
          </p:cNvSpPr>
          <p:nvPr/>
        </p:nvSpPr>
        <p:spPr bwMode="auto">
          <a:xfrm>
            <a:off x="0" y="13716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30" name="Text Box 15"/>
          <p:cNvSpPr txBox="1">
            <a:spLocks noChangeArrowheads="1"/>
          </p:cNvSpPr>
          <p:nvPr/>
        </p:nvSpPr>
        <p:spPr bwMode="auto">
          <a:xfrm>
            <a:off x="0" y="1471613"/>
            <a:ext cx="23526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Übertragungswege:</a:t>
            </a:r>
          </a:p>
        </p:txBody>
      </p:sp>
      <p:grpSp>
        <p:nvGrpSpPr>
          <p:cNvPr id="45074" name="Group 18"/>
          <p:cNvGrpSpPr>
            <a:grpSpLocks/>
          </p:cNvGrpSpPr>
          <p:nvPr/>
        </p:nvGrpSpPr>
        <p:grpSpPr bwMode="auto">
          <a:xfrm>
            <a:off x="0" y="3276600"/>
            <a:ext cx="9147175" cy="2308225"/>
            <a:chOff x="0" y="2064"/>
            <a:chExt cx="5762" cy="1454"/>
          </a:xfrm>
        </p:grpSpPr>
        <p:sp>
          <p:nvSpPr>
            <p:cNvPr id="5134" name="Text Box 6"/>
            <p:cNvSpPr txBox="1">
              <a:spLocks noChangeArrowheads="1"/>
            </p:cNvSpPr>
            <p:nvPr/>
          </p:nvSpPr>
          <p:spPr bwMode="auto">
            <a:xfrm>
              <a:off x="1440" y="2112"/>
              <a:ext cx="2089"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Hepatitis B, C, HIV</a:t>
              </a:r>
            </a:p>
            <a:p>
              <a:pPr>
                <a:spcBef>
                  <a:spcPct val="0"/>
                </a:spcBef>
                <a:spcAft>
                  <a:spcPts val="600"/>
                </a:spcAft>
                <a:buSzPct val="120000"/>
              </a:pPr>
              <a:r>
                <a:rPr lang="de-DE" altLang="de-DE" sz="1600">
                  <a:latin typeface="Arial" charset="0"/>
                  <a:sym typeface="Wingdings" pitchFamily="2" charset="2"/>
                </a:rPr>
                <a:t>Gastroenteritiden</a:t>
              </a:r>
            </a:p>
            <a:p>
              <a:pPr>
                <a:spcBef>
                  <a:spcPct val="0"/>
                </a:spcBef>
                <a:spcAft>
                  <a:spcPts val="600"/>
                </a:spcAft>
                <a:buSzPct val="120000"/>
              </a:pPr>
              <a:r>
                <a:rPr lang="de-DE" altLang="de-DE" sz="1600">
                  <a:latin typeface="Arial" charset="0"/>
                </a:rPr>
                <a:t>Kolonisationen mit</a:t>
              </a:r>
              <a:br>
                <a:rPr lang="de-DE" altLang="de-DE" sz="1600">
                  <a:latin typeface="Arial" charset="0"/>
                </a:rPr>
              </a:br>
              <a:r>
                <a:rPr lang="de-DE" altLang="de-DE" sz="1600">
                  <a:latin typeface="Arial" charset="0"/>
                </a:rPr>
                <a:t>multiresistenten Erregern (MRE)</a:t>
              </a:r>
              <a:endParaRPr lang="de-DE" altLang="de-DE" sz="1600">
                <a:latin typeface="Arial" charset="0"/>
                <a:sym typeface="Wingdings" pitchFamily="2" charset="2"/>
              </a:endParaRPr>
            </a:p>
            <a:p>
              <a:pPr>
                <a:spcBef>
                  <a:spcPct val="0"/>
                </a:spcBef>
                <a:spcAft>
                  <a:spcPts val="600"/>
                </a:spcAft>
                <a:buSzPct val="120000"/>
              </a:pPr>
              <a:r>
                <a:rPr lang="de-DE" altLang="de-DE" sz="1600">
                  <a:latin typeface="Arial" charset="0"/>
                  <a:sym typeface="Wingdings" pitchFamily="2" charset="2"/>
                </a:rPr>
                <a:t>Weitere Infektionen wie z. B. </a:t>
              </a:r>
              <a:br>
                <a:rPr lang="de-DE" altLang="de-DE" sz="1600">
                  <a:latin typeface="Arial" charset="0"/>
                  <a:sym typeface="Wingdings" pitchFamily="2" charset="2"/>
                </a:rPr>
              </a:br>
              <a:r>
                <a:rPr lang="de-DE" altLang="de-DE" sz="1600">
                  <a:latin typeface="Arial" charset="0"/>
                  <a:sym typeface="Wingdings" pitchFamily="2" charset="2"/>
                </a:rPr>
                <a:t>Influenza / grippale Infekte</a:t>
              </a:r>
            </a:p>
          </p:txBody>
        </p:sp>
        <p:sp>
          <p:nvSpPr>
            <p:cNvPr id="5135" name="Text Box 11"/>
            <p:cNvSpPr txBox="1">
              <a:spLocks noChangeArrowheads="1"/>
            </p:cNvSpPr>
            <p:nvPr/>
          </p:nvSpPr>
          <p:spPr bwMode="auto">
            <a:xfrm>
              <a:off x="3552" y="2112"/>
              <a:ext cx="2210" cy="1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Nosokomiale Infektionen </a:t>
              </a:r>
              <a:br>
                <a:rPr lang="de-DE" altLang="de-DE" sz="1600">
                  <a:latin typeface="Arial" charset="0"/>
                </a:rPr>
              </a:br>
              <a:r>
                <a:rPr lang="de-DE" altLang="de-DE" sz="1400">
                  <a:latin typeface="Arial" charset="0"/>
                </a:rPr>
                <a:t>(Infektionen im Zusammenhang mit</a:t>
              </a:r>
              <a:br>
                <a:rPr lang="de-DE" altLang="de-DE" sz="1400">
                  <a:latin typeface="Arial" charset="0"/>
                </a:rPr>
              </a:br>
              <a:r>
                <a:rPr lang="de-DE" altLang="de-DE" sz="1400">
                  <a:latin typeface="Arial" charset="0"/>
                </a:rPr>
                <a:t>medizinischen Maßnahmen)</a:t>
              </a:r>
            </a:p>
            <a:p>
              <a:pPr>
                <a:spcBef>
                  <a:spcPct val="0"/>
                </a:spcBef>
                <a:spcAft>
                  <a:spcPts val="600"/>
                </a:spcAft>
                <a:buSzPct val="120000"/>
              </a:pPr>
              <a:r>
                <a:rPr lang="de-DE" altLang="de-DE" sz="1600">
                  <a:latin typeface="Arial" charset="0"/>
                </a:rPr>
                <a:t>Kolonisationen und Infektionen mit</a:t>
              </a:r>
              <a:br>
                <a:rPr lang="de-DE" altLang="de-DE" sz="1600">
                  <a:latin typeface="Arial" charset="0"/>
                </a:rPr>
              </a:br>
              <a:r>
                <a:rPr lang="de-DE" altLang="de-DE" sz="1600">
                  <a:latin typeface="Arial" charset="0"/>
                </a:rPr>
                <a:t>multiresistenten Erregern (MRE) </a:t>
              </a:r>
            </a:p>
            <a:p>
              <a:pPr>
                <a:spcBef>
                  <a:spcPct val="0"/>
                </a:spcBef>
                <a:spcAft>
                  <a:spcPts val="600"/>
                </a:spcAft>
                <a:buSzPct val="120000"/>
              </a:pPr>
              <a:r>
                <a:rPr lang="de-DE" altLang="de-DE" sz="1600">
                  <a:latin typeface="Arial" charset="0"/>
                </a:rPr>
                <a:t>Gastroenteritiden</a:t>
              </a:r>
            </a:p>
            <a:p>
              <a:pPr>
                <a:spcBef>
                  <a:spcPct val="0"/>
                </a:spcBef>
                <a:spcAft>
                  <a:spcPts val="600"/>
                </a:spcAft>
                <a:buSzPct val="120000"/>
              </a:pPr>
              <a:r>
                <a:rPr lang="de-DE" altLang="de-DE" sz="1600">
                  <a:latin typeface="Arial" charset="0"/>
                  <a:sym typeface="Wingdings" pitchFamily="2" charset="2"/>
                </a:rPr>
                <a:t>Weitere Infektionen wie z. B. </a:t>
              </a:r>
              <a:br>
                <a:rPr lang="de-DE" altLang="de-DE" sz="1600">
                  <a:latin typeface="Arial" charset="0"/>
                  <a:sym typeface="Wingdings" pitchFamily="2" charset="2"/>
                </a:rPr>
              </a:br>
              <a:r>
                <a:rPr lang="de-DE" altLang="de-DE" sz="1600">
                  <a:latin typeface="Arial" charset="0"/>
                  <a:sym typeface="Wingdings" pitchFamily="2" charset="2"/>
                </a:rPr>
                <a:t>Influenza / grippale Infekte</a:t>
              </a:r>
              <a:endParaRPr lang="de-DE" altLang="de-DE" sz="1600">
                <a:latin typeface="Arial" charset="0"/>
              </a:endParaRPr>
            </a:p>
          </p:txBody>
        </p:sp>
        <p:sp>
          <p:nvSpPr>
            <p:cNvPr id="5136" name="Line 16"/>
            <p:cNvSpPr>
              <a:spLocks noChangeShapeType="1"/>
            </p:cNvSpPr>
            <p:nvPr/>
          </p:nvSpPr>
          <p:spPr bwMode="auto">
            <a:xfrm>
              <a:off x="0" y="2064"/>
              <a:ext cx="576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37" name="Text Box 17"/>
            <p:cNvSpPr txBox="1">
              <a:spLocks noChangeArrowheads="1"/>
            </p:cNvSpPr>
            <p:nvPr/>
          </p:nvSpPr>
          <p:spPr bwMode="auto">
            <a:xfrm>
              <a:off x="0" y="2127"/>
              <a:ext cx="131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Mögliche Folgen:</a:t>
              </a:r>
            </a:p>
          </p:txBody>
        </p:sp>
      </p:grpSp>
      <p:cxnSp>
        <p:nvCxnSpPr>
          <p:cNvPr id="5132" name="Gerade Verbindung 2"/>
          <p:cNvCxnSpPr>
            <a:cxnSpLocks noChangeShapeType="1"/>
          </p:cNvCxnSpPr>
          <p:nvPr/>
        </p:nvCxnSpPr>
        <p:spPr bwMode="auto">
          <a:xfrm>
            <a:off x="2411413" y="2090738"/>
            <a:ext cx="3024187" cy="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3" name="Gerade Verbindung 17"/>
          <p:cNvCxnSpPr>
            <a:cxnSpLocks noChangeShapeType="1"/>
          </p:cNvCxnSpPr>
          <p:nvPr/>
        </p:nvCxnSpPr>
        <p:spPr bwMode="auto">
          <a:xfrm>
            <a:off x="5745163" y="2455863"/>
            <a:ext cx="3003550" cy="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45074"/>
                                        </p:tgtEl>
                                        <p:attrNameLst>
                                          <p:attrName>style.visibility</p:attrName>
                                        </p:attrNameLst>
                                      </p:cBhvr>
                                      <p:to>
                                        <p:strVal val="visible"/>
                                      </p:to>
                                    </p:set>
                                    <p:animEffect transition="in" filter="blinds(vertical)">
                                      <p:cBhvr>
                                        <p:cTn id="7" dur="500"/>
                                        <p:tgtEl>
                                          <p:spTgt spid="45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7" name="Picture 11"/>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7172325" y="0"/>
            <a:ext cx="1971675" cy="6858000"/>
          </a:xfrm>
        </p:spPr>
      </p:pic>
      <p:sp>
        <p:nvSpPr>
          <p:cNvPr id="80908" name="Text Box 12"/>
          <p:cNvSpPr txBox="1">
            <a:spLocks noChangeArrowheads="1"/>
          </p:cNvSpPr>
          <p:nvPr/>
        </p:nvSpPr>
        <p:spPr bwMode="auto">
          <a:xfrm>
            <a:off x="7451725" y="-100013"/>
            <a:ext cx="1336675" cy="822326"/>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de-DE" altLang="de-DE" sz="2400" b="1">
                <a:solidFill>
                  <a:srgbClr val="E60029"/>
                </a:solidFill>
                <a:latin typeface="Arial" charset="0"/>
              </a:rPr>
              <a:t>Arbeits-</a:t>
            </a:r>
          </a:p>
          <a:p>
            <a:pPr algn="ctr" eaLnBrk="1" hangingPunct="1">
              <a:spcBef>
                <a:spcPct val="0"/>
              </a:spcBef>
              <a:buFontTx/>
              <a:buNone/>
            </a:pPr>
            <a:r>
              <a:rPr lang="de-DE" altLang="de-DE" sz="2400" b="1">
                <a:solidFill>
                  <a:srgbClr val="E60029"/>
                </a:solidFill>
                <a:latin typeface="Arial" charset="0"/>
              </a:rPr>
              <a:t>schutz</a:t>
            </a:r>
          </a:p>
        </p:txBody>
      </p:sp>
      <p:grpSp>
        <p:nvGrpSpPr>
          <p:cNvPr id="80909" name="Group 13"/>
          <p:cNvGrpSpPr>
            <a:grpSpLocks/>
          </p:cNvGrpSpPr>
          <p:nvPr/>
        </p:nvGrpSpPr>
        <p:grpSpPr bwMode="auto">
          <a:xfrm>
            <a:off x="2124075" y="-1588"/>
            <a:ext cx="4968875" cy="2152651"/>
            <a:chOff x="1338" y="-1"/>
            <a:chExt cx="3130" cy="1356"/>
          </a:xfrm>
        </p:grpSpPr>
        <p:sp>
          <p:nvSpPr>
            <p:cNvPr id="6162" name="Rectangle 14"/>
            <p:cNvSpPr>
              <a:spLocks noChangeArrowheads="1"/>
            </p:cNvSpPr>
            <p:nvPr/>
          </p:nvSpPr>
          <p:spPr bwMode="auto">
            <a:xfrm>
              <a:off x="1927" y="-1"/>
              <a:ext cx="194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2400" b="1">
                  <a:latin typeface="Arial" charset="0"/>
                </a:rPr>
                <a:t>Externe Regelwerke</a:t>
              </a:r>
            </a:p>
          </p:txBody>
        </p:sp>
        <p:pic>
          <p:nvPicPr>
            <p:cNvPr id="6163"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 y="300"/>
              <a:ext cx="3130" cy="1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64" name="Text Box 16"/>
            <p:cNvSpPr txBox="1">
              <a:spLocks noChangeArrowheads="1"/>
            </p:cNvSpPr>
            <p:nvPr/>
          </p:nvSpPr>
          <p:spPr bwMode="auto">
            <a:xfrm>
              <a:off x="1686" y="346"/>
              <a:ext cx="1239"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1600">
                  <a:latin typeface="Arial" charset="0"/>
                </a:rPr>
                <a:t>IfSG</a:t>
              </a:r>
            </a:p>
            <a:p>
              <a:pPr eaLnBrk="1" hangingPunct="1">
                <a:spcBef>
                  <a:spcPct val="0"/>
                </a:spcBef>
                <a:buFontTx/>
                <a:buNone/>
              </a:pPr>
              <a:r>
                <a:rPr lang="de-DE" altLang="de-DE" sz="1600">
                  <a:latin typeface="Arial" charset="0"/>
                </a:rPr>
                <a:t>  MPG</a:t>
              </a:r>
            </a:p>
            <a:p>
              <a:pPr eaLnBrk="1" hangingPunct="1">
                <a:spcBef>
                  <a:spcPct val="0"/>
                </a:spcBef>
                <a:buFontTx/>
                <a:buNone/>
              </a:pPr>
              <a:r>
                <a:rPr lang="de-DE" altLang="de-DE" sz="1600">
                  <a:latin typeface="Arial" charset="0"/>
                </a:rPr>
                <a:t>     KRINKO-</a:t>
              </a:r>
              <a:br>
                <a:rPr lang="de-DE" altLang="de-DE" sz="1600">
                  <a:latin typeface="Arial" charset="0"/>
                </a:rPr>
              </a:br>
              <a:r>
                <a:rPr lang="de-DE" altLang="de-DE" sz="1600">
                  <a:latin typeface="Arial" charset="0"/>
                </a:rPr>
                <a:t>        Empfehlungen</a:t>
              </a:r>
            </a:p>
          </p:txBody>
        </p:sp>
        <p:sp>
          <p:nvSpPr>
            <p:cNvPr id="6165" name="Text Box 17"/>
            <p:cNvSpPr txBox="1">
              <a:spLocks noChangeArrowheads="1"/>
            </p:cNvSpPr>
            <p:nvPr/>
          </p:nvSpPr>
          <p:spPr bwMode="auto">
            <a:xfrm>
              <a:off x="2835" y="404"/>
              <a:ext cx="776"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1600">
                  <a:latin typeface="Arial" charset="0"/>
                </a:rPr>
                <a:t>ArbschG</a:t>
              </a:r>
            </a:p>
            <a:p>
              <a:pPr eaLnBrk="1" hangingPunct="1">
                <a:spcBef>
                  <a:spcPct val="0"/>
                </a:spcBef>
                <a:buFontTx/>
                <a:buNone/>
              </a:pPr>
              <a:r>
                <a:rPr lang="de-DE" altLang="de-DE" sz="1600">
                  <a:latin typeface="Arial" charset="0"/>
                </a:rPr>
                <a:t>    BiostoffV</a:t>
              </a:r>
            </a:p>
            <a:p>
              <a:pPr eaLnBrk="1" hangingPunct="1">
                <a:spcBef>
                  <a:spcPct val="0"/>
                </a:spcBef>
                <a:buFontTx/>
                <a:buNone/>
              </a:pPr>
              <a:r>
                <a:rPr lang="de-DE" altLang="de-DE" sz="1600">
                  <a:latin typeface="Arial" charset="0"/>
                </a:rPr>
                <a:t>        BGVR</a:t>
              </a:r>
            </a:p>
          </p:txBody>
        </p:sp>
      </p:grpSp>
      <p:grpSp>
        <p:nvGrpSpPr>
          <p:cNvPr id="80914" name="Group 18"/>
          <p:cNvGrpSpPr>
            <a:grpSpLocks/>
          </p:cNvGrpSpPr>
          <p:nvPr/>
        </p:nvGrpSpPr>
        <p:grpSpPr bwMode="auto">
          <a:xfrm>
            <a:off x="2124075" y="4633913"/>
            <a:ext cx="4968875" cy="2205037"/>
            <a:chOff x="1338" y="2919"/>
            <a:chExt cx="3130" cy="1389"/>
          </a:xfrm>
        </p:grpSpPr>
        <p:pic>
          <p:nvPicPr>
            <p:cNvPr id="6158"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 y="2919"/>
              <a:ext cx="3130" cy="1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9" name="Rectangle 20"/>
            <p:cNvSpPr>
              <a:spLocks noChangeArrowheads="1"/>
            </p:cNvSpPr>
            <p:nvPr/>
          </p:nvSpPr>
          <p:spPr bwMode="auto">
            <a:xfrm>
              <a:off x="2046" y="4020"/>
              <a:ext cx="187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2400" b="1">
                  <a:latin typeface="Arial" charset="0"/>
                </a:rPr>
                <a:t>Interne Regelwerke</a:t>
              </a:r>
            </a:p>
          </p:txBody>
        </p:sp>
        <p:sp>
          <p:nvSpPr>
            <p:cNvPr id="6160" name="Text Box 21"/>
            <p:cNvSpPr txBox="1">
              <a:spLocks noChangeArrowheads="1"/>
            </p:cNvSpPr>
            <p:nvPr/>
          </p:nvSpPr>
          <p:spPr bwMode="auto">
            <a:xfrm>
              <a:off x="1591" y="2978"/>
              <a:ext cx="1425"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1600">
                  <a:latin typeface="Arial" charset="0"/>
                </a:rPr>
                <a:t>QM-Handbuch</a:t>
              </a:r>
            </a:p>
            <a:p>
              <a:pPr eaLnBrk="1" hangingPunct="1">
                <a:spcBef>
                  <a:spcPct val="0"/>
                </a:spcBef>
                <a:buFontTx/>
                <a:buNone/>
              </a:pPr>
              <a:r>
                <a:rPr lang="de-DE" altLang="de-DE" sz="1600">
                  <a:latin typeface="Arial" charset="0"/>
                </a:rPr>
                <a:t>  Hygieneplan</a:t>
              </a:r>
            </a:p>
            <a:p>
              <a:pPr eaLnBrk="1" hangingPunct="1">
                <a:spcBef>
                  <a:spcPct val="0"/>
                </a:spcBef>
                <a:buFontTx/>
                <a:buNone/>
              </a:pPr>
              <a:r>
                <a:rPr lang="de-DE" altLang="de-DE" sz="1600">
                  <a:latin typeface="Arial" charset="0"/>
                </a:rPr>
                <a:t>     Reinigungs- &amp;</a:t>
              </a:r>
              <a:br>
                <a:rPr lang="de-DE" altLang="de-DE" sz="1600">
                  <a:latin typeface="Arial" charset="0"/>
                </a:rPr>
              </a:br>
              <a:r>
                <a:rPr lang="de-DE" altLang="de-DE" sz="1600">
                  <a:latin typeface="Arial" charset="0"/>
                </a:rPr>
                <a:t>        Desinfektionsplan</a:t>
              </a:r>
            </a:p>
          </p:txBody>
        </p:sp>
        <p:sp>
          <p:nvSpPr>
            <p:cNvPr id="6161" name="Text Box 22"/>
            <p:cNvSpPr txBox="1">
              <a:spLocks noChangeArrowheads="1"/>
            </p:cNvSpPr>
            <p:nvPr/>
          </p:nvSpPr>
          <p:spPr bwMode="auto">
            <a:xfrm>
              <a:off x="2890" y="3199"/>
              <a:ext cx="855"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1600">
                  <a:latin typeface="Arial" charset="0"/>
                </a:rPr>
                <a:t>Betriebsanw.</a:t>
              </a:r>
            </a:p>
          </p:txBody>
        </p:sp>
      </p:grpSp>
      <p:grpSp>
        <p:nvGrpSpPr>
          <p:cNvPr id="80919" name="Group 23"/>
          <p:cNvGrpSpPr>
            <a:grpSpLocks/>
          </p:cNvGrpSpPr>
          <p:nvPr/>
        </p:nvGrpSpPr>
        <p:grpSpPr bwMode="auto">
          <a:xfrm>
            <a:off x="-9525" y="0"/>
            <a:ext cx="2152650" cy="6858000"/>
            <a:chOff x="-6" y="0"/>
            <a:chExt cx="1356" cy="4320"/>
          </a:xfrm>
        </p:grpSpPr>
        <p:pic>
          <p:nvPicPr>
            <p:cNvPr id="6155"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42"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6" name="Text Box 25"/>
            <p:cNvSpPr txBox="1">
              <a:spLocks noChangeArrowheads="1"/>
            </p:cNvSpPr>
            <p:nvPr/>
          </p:nvSpPr>
          <p:spPr bwMode="auto">
            <a:xfrm>
              <a:off x="141" y="9"/>
              <a:ext cx="1053" cy="523"/>
            </a:xfrm>
            <a:prstGeom prst="rect">
              <a:avLst/>
            </a:prstGeom>
            <a:solidFill>
              <a:schemeClr val="bg1">
                <a:alpha val="5098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de-DE" altLang="de-DE" sz="2400" b="1">
                  <a:solidFill>
                    <a:srgbClr val="E60029"/>
                  </a:solidFill>
                  <a:latin typeface="Arial" charset="0"/>
                </a:rPr>
                <a:t>Patienten-</a:t>
              </a:r>
            </a:p>
            <a:p>
              <a:pPr algn="ctr" eaLnBrk="1" hangingPunct="1">
                <a:spcBef>
                  <a:spcPct val="0"/>
                </a:spcBef>
                <a:buFontTx/>
                <a:buNone/>
              </a:pPr>
              <a:r>
                <a:rPr lang="de-DE" altLang="de-DE" sz="2400" b="1">
                  <a:solidFill>
                    <a:srgbClr val="E60029"/>
                  </a:solidFill>
                  <a:latin typeface="Arial" charset="0"/>
                </a:rPr>
                <a:t>schutz</a:t>
              </a:r>
            </a:p>
          </p:txBody>
        </p:sp>
        <p:sp>
          <p:nvSpPr>
            <p:cNvPr id="6157" name="Text Box 26"/>
            <p:cNvSpPr txBox="1">
              <a:spLocks noChangeArrowheads="1"/>
            </p:cNvSpPr>
            <p:nvPr/>
          </p:nvSpPr>
          <p:spPr bwMode="auto">
            <a:xfrm>
              <a:off x="-6" y="3959"/>
              <a:ext cx="1356" cy="291"/>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de-DE" altLang="de-DE" sz="2400" b="1">
                  <a:solidFill>
                    <a:srgbClr val="E60029"/>
                  </a:solidFill>
                  <a:latin typeface="Arial" charset="0"/>
                </a:rPr>
                <a:t>Pflegevertrag</a:t>
              </a:r>
            </a:p>
          </p:txBody>
        </p:sp>
      </p:grpSp>
      <p:sp>
        <p:nvSpPr>
          <p:cNvPr id="80923" name="Text Box 27"/>
          <p:cNvSpPr txBox="1">
            <a:spLocks noChangeArrowheads="1"/>
          </p:cNvSpPr>
          <p:nvPr/>
        </p:nvSpPr>
        <p:spPr bwMode="auto">
          <a:xfrm>
            <a:off x="7285038" y="6062663"/>
            <a:ext cx="1743075" cy="822325"/>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de-DE" altLang="de-DE" sz="2400" b="1">
                <a:solidFill>
                  <a:srgbClr val="E60029"/>
                </a:solidFill>
                <a:latin typeface="Arial" charset="0"/>
              </a:rPr>
              <a:t>Berufliche</a:t>
            </a:r>
          </a:p>
          <a:p>
            <a:pPr algn="ctr" eaLnBrk="1" hangingPunct="1">
              <a:spcBef>
                <a:spcPct val="0"/>
              </a:spcBef>
              <a:buFontTx/>
              <a:buNone/>
            </a:pPr>
            <a:r>
              <a:rPr lang="de-DE" altLang="de-DE" sz="2400" b="1">
                <a:solidFill>
                  <a:srgbClr val="E60029"/>
                </a:solidFill>
                <a:latin typeface="Arial" charset="0"/>
              </a:rPr>
              <a:t>Unfallvers.</a:t>
            </a:r>
          </a:p>
        </p:txBody>
      </p:sp>
      <p:sp>
        <p:nvSpPr>
          <p:cNvPr id="80924" name="AutoShape 28"/>
          <p:cNvSpPr>
            <a:spLocks noChangeArrowheads="1"/>
          </p:cNvSpPr>
          <p:nvPr/>
        </p:nvSpPr>
        <p:spPr bwMode="auto">
          <a:xfrm>
            <a:off x="250825" y="2492375"/>
            <a:ext cx="2592388" cy="1944688"/>
          </a:xfrm>
          <a:prstGeom prst="rightArrow">
            <a:avLst>
              <a:gd name="adj1" fmla="val 71630"/>
              <a:gd name="adj2" fmla="val 33308"/>
            </a:avLst>
          </a:prstGeom>
          <a:solidFill>
            <a:srgbClr val="B2B2B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de-DE" altLang="de-DE" sz="2000" b="1">
                <a:latin typeface="Arial" charset="0"/>
              </a:rPr>
              <a:t>Gesundheitsamt</a:t>
            </a:r>
          </a:p>
          <a:p>
            <a:pPr algn="ctr" eaLnBrk="1" hangingPunct="1">
              <a:spcBef>
                <a:spcPct val="0"/>
              </a:spcBef>
              <a:buFontTx/>
              <a:buNone/>
            </a:pPr>
            <a:r>
              <a:rPr lang="de-DE" altLang="de-DE" sz="2000" b="1">
                <a:latin typeface="Arial" charset="0"/>
              </a:rPr>
              <a:t>MDK / PKV</a:t>
            </a:r>
          </a:p>
        </p:txBody>
      </p:sp>
      <p:sp>
        <p:nvSpPr>
          <p:cNvPr id="6153" name="Text Box 29"/>
          <p:cNvSpPr txBox="1">
            <a:spLocks noChangeArrowheads="1"/>
          </p:cNvSpPr>
          <p:nvPr/>
        </p:nvSpPr>
        <p:spPr bwMode="auto">
          <a:xfrm>
            <a:off x="3348038" y="2565400"/>
            <a:ext cx="2808287" cy="1692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de-DE" altLang="de-DE" sz="2400" b="1">
                <a:latin typeface="Arial" charset="0"/>
              </a:rPr>
              <a:t>Hygiene</a:t>
            </a:r>
          </a:p>
          <a:p>
            <a:pPr eaLnBrk="1" hangingPunct="1">
              <a:spcBef>
                <a:spcPct val="0"/>
              </a:spcBef>
            </a:pPr>
            <a:r>
              <a:rPr lang="de-DE" altLang="de-DE" sz="1600">
                <a:latin typeface="Arial" charset="0"/>
              </a:rPr>
              <a:t> Organisation</a:t>
            </a:r>
          </a:p>
          <a:p>
            <a:pPr eaLnBrk="1" hangingPunct="1">
              <a:spcBef>
                <a:spcPct val="0"/>
              </a:spcBef>
            </a:pPr>
            <a:r>
              <a:rPr lang="de-DE" altLang="de-DE" sz="1600">
                <a:latin typeface="Arial" charset="0"/>
              </a:rPr>
              <a:t> Personalhygiene</a:t>
            </a:r>
          </a:p>
          <a:p>
            <a:pPr eaLnBrk="1" hangingPunct="1">
              <a:spcBef>
                <a:spcPct val="0"/>
              </a:spcBef>
            </a:pPr>
            <a:r>
              <a:rPr lang="de-DE" altLang="de-DE" sz="1600">
                <a:latin typeface="Arial" charset="0"/>
              </a:rPr>
              <a:t> Umgebungshygiene</a:t>
            </a:r>
          </a:p>
          <a:p>
            <a:pPr eaLnBrk="1" hangingPunct="1">
              <a:spcBef>
                <a:spcPct val="0"/>
              </a:spcBef>
            </a:pPr>
            <a:r>
              <a:rPr lang="de-DE" altLang="de-DE" sz="1600">
                <a:latin typeface="Arial" charset="0"/>
              </a:rPr>
              <a:t> Medizinprodukte-Hygiene</a:t>
            </a:r>
          </a:p>
          <a:p>
            <a:pPr eaLnBrk="1" hangingPunct="1">
              <a:spcBef>
                <a:spcPct val="0"/>
              </a:spcBef>
            </a:pPr>
            <a:r>
              <a:rPr lang="de-DE" altLang="de-DE" sz="1600">
                <a:latin typeface="Arial" charset="0"/>
              </a:rPr>
              <a:t> Interventionshygiene</a:t>
            </a:r>
          </a:p>
        </p:txBody>
      </p:sp>
      <p:sp>
        <p:nvSpPr>
          <p:cNvPr id="80926" name="AutoShape 30"/>
          <p:cNvSpPr>
            <a:spLocks noChangeArrowheads="1"/>
          </p:cNvSpPr>
          <p:nvPr/>
        </p:nvSpPr>
        <p:spPr bwMode="auto">
          <a:xfrm flipH="1">
            <a:off x="6372225" y="2492375"/>
            <a:ext cx="2592388" cy="1944688"/>
          </a:xfrm>
          <a:prstGeom prst="rightArrow">
            <a:avLst>
              <a:gd name="adj1" fmla="val 71630"/>
              <a:gd name="adj2" fmla="val 33308"/>
            </a:avLst>
          </a:prstGeom>
          <a:solidFill>
            <a:srgbClr val="B2B2B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de-DE" altLang="de-DE" sz="1800" b="1">
                <a:latin typeface="Arial" charset="0"/>
              </a:rPr>
              <a:t>Aufsichtsbehörde</a:t>
            </a:r>
            <a:br>
              <a:rPr lang="de-DE" altLang="de-DE" sz="1800" b="1">
                <a:latin typeface="Arial" charset="0"/>
              </a:rPr>
            </a:br>
            <a:r>
              <a:rPr lang="de-DE" altLang="de-DE" sz="1800" b="1">
                <a:latin typeface="Arial" charset="0"/>
              </a:rPr>
              <a:t>für Arbeitsschutz</a:t>
            </a:r>
            <a:br>
              <a:rPr lang="de-DE" altLang="de-DE" sz="1800" b="1">
                <a:latin typeface="Arial" charset="0"/>
              </a:rPr>
            </a:br>
            <a:r>
              <a:rPr lang="de-DE" altLang="de-DE" sz="1200" b="1">
                <a:latin typeface="Arial" charset="0"/>
              </a:rPr>
              <a:t>(variiert je nach Bundesland)</a:t>
            </a:r>
            <a:endParaRPr lang="de-DE" altLang="de-DE" sz="1800" b="1">
              <a:latin typeface="Arial" charset="0"/>
            </a:endParaRPr>
          </a:p>
          <a:p>
            <a:pPr algn="ctr" eaLnBrk="1" hangingPunct="1">
              <a:spcBef>
                <a:spcPct val="0"/>
              </a:spcBef>
              <a:buFontTx/>
              <a:buNone/>
            </a:pPr>
            <a:r>
              <a:rPr lang="de-DE" altLang="de-DE" sz="2000" b="1">
                <a:latin typeface="Arial" charset="0"/>
              </a:rPr>
              <a:t>BG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80919"/>
                                        </p:tgtEl>
                                        <p:attrNameLst>
                                          <p:attrName>style.visibility</p:attrName>
                                        </p:attrNameLst>
                                      </p:cBhvr>
                                      <p:to>
                                        <p:strVal val="visible"/>
                                      </p:to>
                                    </p:set>
                                    <p:anim calcmode="lin" valueType="num">
                                      <p:cBhvr additive="base">
                                        <p:cTn id="7" dur="500" fill="hold"/>
                                        <p:tgtEl>
                                          <p:spTgt spid="80919"/>
                                        </p:tgtEl>
                                        <p:attrNameLst>
                                          <p:attrName>ppt_x</p:attrName>
                                        </p:attrNameLst>
                                      </p:cBhvr>
                                      <p:tavLst>
                                        <p:tav tm="0">
                                          <p:val>
                                            <p:strVal val="0-#ppt_w/2"/>
                                          </p:val>
                                        </p:tav>
                                        <p:tav tm="100000">
                                          <p:val>
                                            <p:strVal val="#ppt_x"/>
                                          </p:val>
                                        </p:tav>
                                      </p:tavLst>
                                    </p:anim>
                                    <p:anim calcmode="lin" valueType="num">
                                      <p:cBhvr additive="base">
                                        <p:cTn id="8" dur="500" fill="hold"/>
                                        <p:tgtEl>
                                          <p:spTgt spid="809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80907"/>
                                        </p:tgtEl>
                                        <p:attrNameLst>
                                          <p:attrName>style.visibility</p:attrName>
                                        </p:attrNameLst>
                                      </p:cBhvr>
                                      <p:to>
                                        <p:strVal val="visible"/>
                                      </p:to>
                                    </p:set>
                                    <p:anim calcmode="lin" valueType="num">
                                      <p:cBhvr additive="base">
                                        <p:cTn id="13" dur="500" fill="hold"/>
                                        <p:tgtEl>
                                          <p:spTgt spid="80907"/>
                                        </p:tgtEl>
                                        <p:attrNameLst>
                                          <p:attrName>ppt_x</p:attrName>
                                        </p:attrNameLst>
                                      </p:cBhvr>
                                      <p:tavLst>
                                        <p:tav tm="0">
                                          <p:val>
                                            <p:strVal val="1+#ppt_w/2"/>
                                          </p:val>
                                        </p:tav>
                                        <p:tav tm="100000">
                                          <p:val>
                                            <p:strVal val="#ppt_x"/>
                                          </p:val>
                                        </p:tav>
                                      </p:tavLst>
                                    </p:anim>
                                    <p:anim calcmode="lin" valueType="num">
                                      <p:cBhvr additive="base">
                                        <p:cTn id="14" dur="500" fill="hold"/>
                                        <p:tgtEl>
                                          <p:spTgt spid="8090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0908"/>
                                        </p:tgtEl>
                                        <p:attrNameLst>
                                          <p:attrName>style.visibility</p:attrName>
                                        </p:attrNameLst>
                                      </p:cBhvr>
                                      <p:to>
                                        <p:strVal val="visible"/>
                                      </p:to>
                                    </p:set>
                                    <p:anim calcmode="lin" valueType="num">
                                      <p:cBhvr additive="base">
                                        <p:cTn id="17" dur="500" fill="hold"/>
                                        <p:tgtEl>
                                          <p:spTgt spid="80908"/>
                                        </p:tgtEl>
                                        <p:attrNameLst>
                                          <p:attrName>ppt_x</p:attrName>
                                        </p:attrNameLst>
                                      </p:cBhvr>
                                      <p:tavLst>
                                        <p:tav tm="0">
                                          <p:val>
                                            <p:strVal val="1+#ppt_w/2"/>
                                          </p:val>
                                        </p:tav>
                                        <p:tav tm="100000">
                                          <p:val>
                                            <p:strVal val="#ppt_x"/>
                                          </p:val>
                                        </p:tav>
                                      </p:tavLst>
                                    </p:anim>
                                    <p:anim calcmode="lin" valueType="num">
                                      <p:cBhvr additive="base">
                                        <p:cTn id="18" dur="500" fill="hold"/>
                                        <p:tgtEl>
                                          <p:spTgt spid="8090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80923"/>
                                        </p:tgtEl>
                                        <p:attrNameLst>
                                          <p:attrName>style.visibility</p:attrName>
                                        </p:attrNameLst>
                                      </p:cBhvr>
                                      <p:to>
                                        <p:strVal val="visible"/>
                                      </p:to>
                                    </p:set>
                                    <p:anim calcmode="lin" valueType="num">
                                      <p:cBhvr additive="base">
                                        <p:cTn id="21" dur="500" fill="hold"/>
                                        <p:tgtEl>
                                          <p:spTgt spid="80923"/>
                                        </p:tgtEl>
                                        <p:attrNameLst>
                                          <p:attrName>ppt_x</p:attrName>
                                        </p:attrNameLst>
                                      </p:cBhvr>
                                      <p:tavLst>
                                        <p:tav tm="0">
                                          <p:val>
                                            <p:strVal val="1+#ppt_w/2"/>
                                          </p:val>
                                        </p:tav>
                                        <p:tav tm="100000">
                                          <p:val>
                                            <p:strVal val="#ppt_x"/>
                                          </p:val>
                                        </p:tav>
                                      </p:tavLst>
                                    </p:anim>
                                    <p:anim calcmode="lin" valueType="num">
                                      <p:cBhvr additive="base">
                                        <p:cTn id="22" dur="500" fill="hold"/>
                                        <p:tgtEl>
                                          <p:spTgt spid="80923"/>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80909"/>
                                        </p:tgtEl>
                                        <p:attrNameLst>
                                          <p:attrName>style.visibility</p:attrName>
                                        </p:attrNameLst>
                                      </p:cBhvr>
                                      <p:to>
                                        <p:strVal val="visible"/>
                                      </p:to>
                                    </p:set>
                                    <p:anim calcmode="lin" valueType="num">
                                      <p:cBhvr additive="base">
                                        <p:cTn id="27" dur="500" fill="hold"/>
                                        <p:tgtEl>
                                          <p:spTgt spid="80909"/>
                                        </p:tgtEl>
                                        <p:attrNameLst>
                                          <p:attrName>ppt_x</p:attrName>
                                        </p:attrNameLst>
                                      </p:cBhvr>
                                      <p:tavLst>
                                        <p:tav tm="0">
                                          <p:val>
                                            <p:strVal val="#ppt_x"/>
                                          </p:val>
                                        </p:tav>
                                        <p:tav tm="100000">
                                          <p:val>
                                            <p:strVal val="#ppt_x"/>
                                          </p:val>
                                        </p:tav>
                                      </p:tavLst>
                                    </p:anim>
                                    <p:anim calcmode="lin" valueType="num">
                                      <p:cBhvr additive="base">
                                        <p:cTn id="28" dur="500" fill="hold"/>
                                        <p:tgtEl>
                                          <p:spTgt spid="80909"/>
                                        </p:tgtEl>
                                        <p:attrNameLst>
                                          <p:attrName>ppt_y</p:attrName>
                                        </p:attrNameLst>
                                      </p:cBhvr>
                                      <p:tavLst>
                                        <p:tav tm="0">
                                          <p:val>
                                            <p:strVal val="0-#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80914"/>
                                        </p:tgtEl>
                                        <p:attrNameLst>
                                          <p:attrName>style.visibility</p:attrName>
                                        </p:attrNameLst>
                                      </p:cBhvr>
                                      <p:to>
                                        <p:strVal val="visible"/>
                                      </p:to>
                                    </p:set>
                                    <p:anim calcmode="lin" valueType="num">
                                      <p:cBhvr additive="base">
                                        <p:cTn id="33" dur="500" fill="hold"/>
                                        <p:tgtEl>
                                          <p:spTgt spid="80914"/>
                                        </p:tgtEl>
                                        <p:attrNameLst>
                                          <p:attrName>ppt_x</p:attrName>
                                        </p:attrNameLst>
                                      </p:cBhvr>
                                      <p:tavLst>
                                        <p:tav tm="0">
                                          <p:val>
                                            <p:strVal val="#ppt_x"/>
                                          </p:val>
                                        </p:tav>
                                        <p:tav tm="100000">
                                          <p:val>
                                            <p:strVal val="#ppt_x"/>
                                          </p:val>
                                        </p:tav>
                                      </p:tavLst>
                                    </p:anim>
                                    <p:anim calcmode="lin" valueType="num">
                                      <p:cBhvr additive="base">
                                        <p:cTn id="34" dur="500" fill="hold"/>
                                        <p:tgtEl>
                                          <p:spTgt spid="80914"/>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0924"/>
                                        </p:tgtEl>
                                        <p:attrNameLst>
                                          <p:attrName>style.visibility</p:attrName>
                                        </p:attrNameLst>
                                      </p:cBhvr>
                                      <p:to>
                                        <p:strVal val="visible"/>
                                      </p:to>
                                    </p:set>
                                    <p:anim calcmode="lin" valueType="num">
                                      <p:cBhvr additive="base">
                                        <p:cTn id="39" dur="500" fill="hold"/>
                                        <p:tgtEl>
                                          <p:spTgt spid="80924"/>
                                        </p:tgtEl>
                                        <p:attrNameLst>
                                          <p:attrName>ppt_x</p:attrName>
                                        </p:attrNameLst>
                                      </p:cBhvr>
                                      <p:tavLst>
                                        <p:tav tm="0">
                                          <p:val>
                                            <p:strVal val="0-#ppt_w/2"/>
                                          </p:val>
                                        </p:tav>
                                        <p:tav tm="100000">
                                          <p:val>
                                            <p:strVal val="#ppt_x"/>
                                          </p:val>
                                        </p:tav>
                                      </p:tavLst>
                                    </p:anim>
                                    <p:anim calcmode="lin" valueType="num">
                                      <p:cBhvr additive="base">
                                        <p:cTn id="40" dur="500" fill="hold"/>
                                        <p:tgtEl>
                                          <p:spTgt spid="80924"/>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80926"/>
                                        </p:tgtEl>
                                        <p:attrNameLst>
                                          <p:attrName>style.visibility</p:attrName>
                                        </p:attrNameLst>
                                      </p:cBhvr>
                                      <p:to>
                                        <p:strVal val="visible"/>
                                      </p:to>
                                    </p:set>
                                    <p:anim calcmode="lin" valueType="num">
                                      <p:cBhvr additive="base">
                                        <p:cTn id="45" dur="500" fill="hold"/>
                                        <p:tgtEl>
                                          <p:spTgt spid="80926"/>
                                        </p:tgtEl>
                                        <p:attrNameLst>
                                          <p:attrName>ppt_x</p:attrName>
                                        </p:attrNameLst>
                                      </p:cBhvr>
                                      <p:tavLst>
                                        <p:tav tm="0">
                                          <p:val>
                                            <p:strVal val="1+#ppt_w/2"/>
                                          </p:val>
                                        </p:tav>
                                        <p:tav tm="100000">
                                          <p:val>
                                            <p:strVal val="#ppt_x"/>
                                          </p:val>
                                        </p:tav>
                                      </p:tavLst>
                                    </p:anim>
                                    <p:anim calcmode="lin" valueType="num">
                                      <p:cBhvr additive="base">
                                        <p:cTn id="46" dur="500" fill="hold"/>
                                        <p:tgtEl>
                                          <p:spTgt spid="809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8" grpId="0" animBg="1"/>
      <p:bldP spid="80923" grpId="0" animBg="1"/>
      <p:bldP spid="80924" grpId="0" animBg="1"/>
      <p:bldP spid="809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7171" name="Textfeld 1"/>
          <p:cNvSpPr txBox="1">
            <a:spLocks noChangeArrowheads="1"/>
          </p:cNvSpPr>
          <p:nvPr/>
        </p:nvSpPr>
        <p:spPr bwMode="auto">
          <a:xfrm>
            <a:off x="1114425" y="1989138"/>
            <a:ext cx="7202488"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6000">
                <a:latin typeface="Arial" charset="0"/>
              </a:rPr>
              <a:t>Regelwerke und</a:t>
            </a:r>
          </a:p>
          <a:p>
            <a:pPr algn="ctr">
              <a:spcBef>
                <a:spcPct val="0"/>
              </a:spcBef>
              <a:buFontTx/>
              <a:buNone/>
            </a:pPr>
            <a:r>
              <a:rPr lang="de-DE" altLang="de-DE" sz="6000">
                <a:latin typeface="Arial" charset="0"/>
              </a:rPr>
              <a:t>Hygieneorganisation</a:t>
            </a:r>
          </a:p>
        </p:txBody>
      </p:sp>
      <p:sp>
        <p:nvSpPr>
          <p:cNvPr id="717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hteck 1"/>
          <p:cNvSpPr>
            <a:spLocks noChangeArrowheads="1"/>
          </p:cNvSpPr>
          <p:nvPr/>
        </p:nvSpPr>
        <p:spPr bwMode="auto">
          <a:xfrm>
            <a:off x="0" y="6092825"/>
            <a:ext cx="9144000" cy="765175"/>
          </a:xfrm>
          <a:prstGeom prst="rect">
            <a:avLst/>
          </a:prstGeom>
          <a:solidFill>
            <a:srgbClr val="FFFF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8195"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8196"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Hygieneorganisation / Externe Regelwerke</a:t>
            </a:r>
          </a:p>
        </p:txBody>
      </p:sp>
      <p:sp>
        <p:nvSpPr>
          <p:cNvPr id="3076" name="Text Box 20"/>
          <p:cNvSpPr txBox="1">
            <a:spLocks noChangeArrowheads="1"/>
          </p:cNvSpPr>
          <p:nvPr/>
        </p:nvSpPr>
        <p:spPr bwMode="auto">
          <a:xfrm>
            <a:off x="479425" y="908050"/>
            <a:ext cx="8623300" cy="614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marL="0" indent="0">
              <a:spcBef>
                <a:spcPct val="0"/>
              </a:spcBef>
              <a:spcAft>
                <a:spcPts val="600"/>
              </a:spcAft>
              <a:buSzPct val="120000"/>
              <a:buFontTx/>
              <a:buNone/>
              <a:defRPr/>
            </a:pPr>
            <a:r>
              <a:rPr lang="de-DE" altLang="de-DE" sz="1800" smtClean="0">
                <a:latin typeface="Arial" charset="0"/>
              </a:rPr>
              <a:t>Als </a:t>
            </a:r>
            <a:r>
              <a:rPr lang="de-DE" altLang="de-DE" sz="1800" smtClean="0">
                <a:solidFill>
                  <a:srgbClr val="FF0000"/>
                </a:solidFill>
                <a:latin typeface="Arial" charset="0"/>
              </a:rPr>
              <a:t>externe Regelwerke </a:t>
            </a:r>
            <a:r>
              <a:rPr lang="de-DE" altLang="de-DE" sz="1800" smtClean="0">
                <a:latin typeface="Arial" charset="0"/>
              </a:rPr>
              <a:t>werden Regelungen in Form von Gesetzen, Verordnun-</a:t>
            </a:r>
            <a:br>
              <a:rPr lang="de-DE" altLang="de-DE" sz="1800" smtClean="0">
                <a:latin typeface="Arial" charset="0"/>
              </a:rPr>
            </a:br>
            <a:r>
              <a:rPr lang="de-DE" altLang="de-DE" sz="1800" smtClean="0">
                <a:latin typeface="Arial" charset="0"/>
              </a:rPr>
              <a:t>gen, Vorschriften und Empfehlungen verstanden, d.h. für jede Einrichtung und</a:t>
            </a:r>
            <a:br>
              <a:rPr lang="de-DE" altLang="de-DE" sz="1800" smtClean="0">
                <a:latin typeface="Arial" charset="0"/>
              </a:rPr>
            </a:br>
            <a:r>
              <a:rPr lang="de-DE" altLang="de-DE" sz="1800" smtClean="0">
                <a:latin typeface="Arial" charset="0"/>
              </a:rPr>
              <a:t>Person gelten und deren Verletzung (je nach Verbindlichkeit des Regelwerkes)</a:t>
            </a:r>
            <a:br>
              <a:rPr lang="de-DE" altLang="de-DE" sz="1800" smtClean="0">
                <a:latin typeface="Arial" charset="0"/>
              </a:rPr>
            </a:br>
            <a:r>
              <a:rPr lang="de-DE" altLang="de-DE" sz="1800" smtClean="0">
                <a:latin typeface="Arial" charset="0"/>
              </a:rPr>
              <a:t>straf- oder zivilrechtliche Konsequenzen nach sich ziehen können.</a:t>
            </a:r>
          </a:p>
          <a:p>
            <a:pPr marL="0" indent="0">
              <a:spcBef>
                <a:spcPct val="0"/>
              </a:spcBef>
              <a:spcAft>
                <a:spcPts val="300"/>
              </a:spcAft>
              <a:buSzPct val="120000"/>
              <a:buFontTx/>
              <a:buNone/>
              <a:defRPr/>
            </a:pPr>
            <a:r>
              <a:rPr lang="de-DE" altLang="de-DE" sz="1800" smtClean="0">
                <a:latin typeface="Arial" charset="0"/>
              </a:rPr>
              <a:t>Relevant für die Hygiene der außerklinischen Intensivpflege sind </a:t>
            </a:r>
          </a:p>
          <a:p>
            <a:pPr>
              <a:spcBef>
                <a:spcPct val="0"/>
              </a:spcBef>
              <a:spcAft>
                <a:spcPts val="300"/>
              </a:spcAft>
              <a:buSzPct val="120000"/>
              <a:defRPr/>
            </a:pPr>
            <a:r>
              <a:rPr lang="de-DE" altLang="de-DE" sz="1600" smtClean="0">
                <a:latin typeface="Arial" charset="0"/>
              </a:rPr>
              <a:t>Gesetze und Verordnungen wie</a:t>
            </a:r>
          </a:p>
          <a:p>
            <a:pPr lvl="1">
              <a:spcBef>
                <a:spcPct val="0"/>
              </a:spcBef>
              <a:spcAft>
                <a:spcPts val="300"/>
              </a:spcAft>
              <a:buSzPct val="120000"/>
              <a:defRPr/>
            </a:pPr>
            <a:r>
              <a:rPr lang="de-DE" altLang="de-DE" sz="1400" smtClean="0">
                <a:latin typeface="Arial" charset="0"/>
              </a:rPr>
              <a:t>Infektionsschutzgesetz (IfSG)</a:t>
            </a:r>
          </a:p>
          <a:p>
            <a:pPr lvl="1">
              <a:spcBef>
                <a:spcPct val="0"/>
              </a:spcBef>
              <a:spcAft>
                <a:spcPts val="300"/>
              </a:spcAft>
              <a:buSzPct val="120000"/>
              <a:defRPr/>
            </a:pPr>
            <a:r>
              <a:rPr lang="de-DE" altLang="de-DE" sz="1400" smtClean="0">
                <a:latin typeface="Arial" charset="0"/>
              </a:rPr>
              <a:t>Biostoffverordnung</a:t>
            </a:r>
          </a:p>
          <a:p>
            <a:pPr lvl="1">
              <a:spcBef>
                <a:spcPct val="0"/>
              </a:spcBef>
              <a:spcAft>
                <a:spcPts val="300"/>
              </a:spcAft>
              <a:buSzPct val="120000"/>
              <a:defRPr/>
            </a:pPr>
            <a:r>
              <a:rPr lang="de-DE" altLang="de-DE" sz="1400" smtClean="0">
                <a:latin typeface="Arial" charset="0"/>
              </a:rPr>
              <a:t>Medizinproduktebetreiberverordnung (MPBetreibV)</a:t>
            </a:r>
          </a:p>
          <a:p>
            <a:pPr lvl="1">
              <a:spcBef>
                <a:spcPct val="0"/>
              </a:spcBef>
              <a:spcAft>
                <a:spcPts val="300"/>
              </a:spcAft>
              <a:buSzPct val="120000"/>
              <a:defRPr/>
            </a:pPr>
            <a:r>
              <a:rPr lang="de-DE" altLang="de-DE" sz="1400" smtClean="0">
                <a:latin typeface="Arial" charset="0"/>
              </a:rPr>
              <a:t>für stationäre Einrichtungen die Heimgesetze der jeweiligen Bundesländer</a:t>
            </a:r>
          </a:p>
          <a:p>
            <a:pPr>
              <a:spcBef>
                <a:spcPct val="0"/>
              </a:spcBef>
              <a:spcAft>
                <a:spcPts val="300"/>
              </a:spcAft>
              <a:buSzPct val="120000"/>
              <a:defRPr/>
            </a:pPr>
            <a:r>
              <a:rPr lang="de-DE" altLang="de-DE" sz="1600" smtClean="0">
                <a:latin typeface="Arial" charset="0"/>
              </a:rPr>
              <a:t>Vorschriften wie</a:t>
            </a:r>
            <a:endParaRPr lang="de-DE" altLang="de-DE" sz="1800" smtClean="0">
              <a:latin typeface="Arial" charset="0"/>
            </a:endParaRPr>
          </a:p>
          <a:p>
            <a:pPr lvl="1">
              <a:spcBef>
                <a:spcPct val="0"/>
              </a:spcBef>
              <a:spcAft>
                <a:spcPts val="300"/>
              </a:spcAft>
              <a:buSzPct val="120000"/>
              <a:defRPr/>
            </a:pPr>
            <a:r>
              <a:rPr lang="de-DE" altLang="de-DE" sz="1400" smtClean="0">
                <a:latin typeface="Arial" charset="0"/>
              </a:rPr>
              <a:t>DGUV Vorschrift 1 (Grundsätze der Prävention)</a:t>
            </a:r>
          </a:p>
          <a:p>
            <a:pPr lvl="1">
              <a:spcBef>
                <a:spcPct val="0"/>
              </a:spcBef>
              <a:spcAft>
                <a:spcPts val="300"/>
              </a:spcAft>
              <a:buSzPct val="120000"/>
              <a:defRPr/>
            </a:pPr>
            <a:r>
              <a:rPr lang="de-DE" altLang="de-DE" sz="1400" smtClean="0">
                <a:latin typeface="Arial" charset="0"/>
              </a:rPr>
              <a:t>TRBA250 (Biologische Arbeitsstoffe im Gesundheitswesen und in der Wohlfahrtspflege)</a:t>
            </a:r>
          </a:p>
          <a:p>
            <a:pPr lvl="1">
              <a:spcBef>
                <a:spcPct val="0"/>
              </a:spcBef>
              <a:spcAft>
                <a:spcPts val="300"/>
              </a:spcAft>
              <a:buSzPct val="120000"/>
              <a:defRPr/>
            </a:pPr>
            <a:r>
              <a:rPr lang="de-DE" altLang="de-DE" sz="1400" smtClean="0">
                <a:latin typeface="Arial" charset="0"/>
              </a:rPr>
              <a:t>BGI/GUV-I 8620 (Benutzung von Hautschutz)</a:t>
            </a:r>
          </a:p>
          <a:p>
            <a:pPr>
              <a:spcBef>
                <a:spcPct val="0"/>
              </a:spcBef>
              <a:spcAft>
                <a:spcPts val="300"/>
              </a:spcAft>
              <a:buSzPct val="120000"/>
              <a:defRPr/>
            </a:pPr>
            <a:r>
              <a:rPr lang="de-DE" altLang="de-DE" sz="1600" smtClean="0">
                <a:latin typeface="Arial" charset="0"/>
              </a:rPr>
              <a:t>Empfehlungen, Leitlinien, Richtlinien und Normen wie</a:t>
            </a:r>
          </a:p>
          <a:p>
            <a:pPr lvl="1">
              <a:spcBef>
                <a:spcPct val="0"/>
              </a:spcBef>
              <a:spcAft>
                <a:spcPts val="300"/>
              </a:spcAft>
              <a:buSzPct val="120000"/>
              <a:defRPr/>
            </a:pPr>
            <a:r>
              <a:rPr lang="de-DE" altLang="de-DE" sz="1400" smtClean="0">
                <a:latin typeface="Arial" charset="0"/>
              </a:rPr>
              <a:t>KRINKO-Empfehlungen</a:t>
            </a:r>
          </a:p>
          <a:p>
            <a:pPr lvl="1">
              <a:spcBef>
                <a:spcPct val="0"/>
              </a:spcBef>
              <a:spcAft>
                <a:spcPts val="300"/>
              </a:spcAft>
              <a:buSzPct val="120000"/>
              <a:defRPr/>
            </a:pPr>
            <a:r>
              <a:rPr lang="de-DE" altLang="de-DE" sz="1400" smtClean="0">
                <a:latin typeface="Arial" charset="0"/>
              </a:rPr>
              <a:t>DGKH-Empfehlungen</a:t>
            </a:r>
          </a:p>
          <a:p>
            <a:pPr lvl="1">
              <a:spcBef>
                <a:spcPct val="0"/>
              </a:spcBef>
              <a:spcAft>
                <a:spcPts val="300"/>
              </a:spcAft>
              <a:buSzPct val="120000"/>
              <a:defRPr/>
            </a:pPr>
            <a:r>
              <a:rPr lang="de-DE" altLang="de-DE" sz="1400" smtClean="0">
                <a:latin typeface="Arial" charset="0"/>
              </a:rPr>
              <a:t>NLGA-Empfehlungen</a:t>
            </a:r>
          </a:p>
          <a:p>
            <a:pPr marL="0" indent="0">
              <a:spcBef>
                <a:spcPct val="0"/>
              </a:spcBef>
              <a:spcAft>
                <a:spcPts val="300"/>
              </a:spcAft>
              <a:buSzPct val="120000"/>
              <a:buFontTx/>
              <a:buNone/>
              <a:defRPr/>
            </a:pPr>
            <a:endParaRPr lang="de-DE" altLang="de-DE" sz="1800" smtClean="0">
              <a:latin typeface="Arial" charset="0"/>
            </a:endParaRPr>
          </a:p>
          <a:p>
            <a:pPr marL="0" indent="0">
              <a:spcBef>
                <a:spcPct val="0"/>
              </a:spcBef>
              <a:spcAft>
                <a:spcPts val="300"/>
              </a:spcAft>
              <a:buSzPct val="120000"/>
              <a:buFontTx/>
              <a:buNone/>
              <a:defRPr/>
            </a:pPr>
            <a:r>
              <a:rPr lang="de-DE" altLang="de-DE" sz="1800" smtClean="0">
                <a:latin typeface="Arial" charset="0"/>
              </a:rPr>
              <a:t>Tipp: Das NLGA stellt auf der Website </a:t>
            </a:r>
            <a:r>
              <a:rPr lang="de-DE" altLang="de-DE" sz="1800" u="sng" smtClean="0">
                <a:solidFill>
                  <a:srgbClr val="0070C0"/>
                </a:solidFill>
                <a:latin typeface="Arial" charset="0"/>
              </a:rPr>
              <a:t>www.pflegehygiene.nlga.niedersachsen.de</a:t>
            </a:r>
          </a:p>
          <a:p>
            <a:pPr marL="0" indent="0">
              <a:spcBef>
                <a:spcPct val="0"/>
              </a:spcBef>
              <a:spcAft>
                <a:spcPts val="300"/>
              </a:spcAft>
              <a:buSzPct val="120000"/>
              <a:buFontTx/>
              <a:buNone/>
              <a:defRPr/>
            </a:pPr>
            <a:r>
              <a:rPr lang="de-DE" altLang="de-DE" sz="1800" smtClean="0">
                <a:latin typeface="Arial" charset="0"/>
              </a:rPr>
              <a:t>unter dem Titel „Hygienekompass“ eine Liste wichtiger externer Regelwerke bereit.</a:t>
            </a:r>
          </a:p>
          <a:p>
            <a:pPr lvl="1">
              <a:spcBef>
                <a:spcPct val="0"/>
              </a:spcBef>
              <a:spcAft>
                <a:spcPts val="300"/>
              </a:spcAft>
              <a:buSzPct val="120000"/>
              <a:defRPr/>
            </a:pPr>
            <a:endParaRPr lang="de-DE" altLang="de-DE" sz="140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9219"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Hygieneorganisation / Interne Regelwerke</a:t>
            </a:r>
          </a:p>
        </p:txBody>
      </p:sp>
      <p:sp>
        <p:nvSpPr>
          <p:cNvPr id="3076" name="Text Box 20"/>
          <p:cNvSpPr txBox="1">
            <a:spLocks noChangeArrowheads="1"/>
          </p:cNvSpPr>
          <p:nvPr/>
        </p:nvSpPr>
        <p:spPr bwMode="auto">
          <a:xfrm>
            <a:off x="479425" y="908050"/>
            <a:ext cx="8789988" cy="454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marL="0" indent="0">
              <a:spcBef>
                <a:spcPct val="0"/>
              </a:spcBef>
              <a:spcAft>
                <a:spcPts val="600"/>
              </a:spcAft>
              <a:buSzPct val="120000"/>
              <a:buFontTx/>
              <a:buNone/>
              <a:defRPr/>
            </a:pPr>
            <a:r>
              <a:rPr lang="de-DE" altLang="de-DE" sz="1800" smtClean="0">
                <a:latin typeface="Arial" charset="0"/>
              </a:rPr>
              <a:t>Als </a:t>
            </a:r>
            <a:r>
              <a:rPr lang="de-DE" altLang="de-DE" sz="1800" smtClean="0">
                <a:solidFill>
                  <a:srgbClr val="FF0000"/>
                </a:solidFill>
                <a:latin typeface="Arial" charset="0"/>
              </a:rPr>
              <a:t>interne Regelwerke </a:t>
            </a:r>
            <a:r>
              <a:rPr lang="de-DE" altLang="de-DE" sz="1800" smtClean="0">
                <a:latin typeface="Arial" charset="0"/>
              </a:rPr>
              <a:t>werden Regelungen in Form von Plänen, Handbüchern oder</a:t>
            </a:r>
            <a:br>
              <a:rPr lang="de-DE" altLang="de-DE" sz="1800" smtClean="0">
                <a:latin typeface="Arial" charset="0"/>
              </a:rPr>
            </a:br>
            <a:r>
              <a:rPr lang="de-DE" altLang="de-DE" sz="1800" smtClean="0">
                <a:latin typeface="Arial" charset="0"/>
              </a:rPr>
              <a:t>Betriebsanweisungen bezeichnet, die für eine ganz bestimmte Einrichtung und</a:t>
            </a:r>
            <a:br>
              <a:rPr lang="de-DE" altLang="de-DE" sz="1800" smtClean="0">
                <a:latin typeface="Arial" charset="0"/>
              </a:rPr>
            </a:br>
            <a:r>
              <a:rPr lang="de-DE" altLang="de-DE" sz="1800" smtClean="0">
                <a:latin typeface="Arial" charset="0"/>
              </a:rPr>
              <a:t>deren Beschäftigte gelten und sich als Dienstanweisung verstehen:</a:t>
            </a:r>
          </a:p>
          <a:p>
            <a:pPr marL="0" indent="0">
              <a:spcBef>
                <a:spcPct val="0"/>
              </a:spcBef>
              <a:spcAft>
                <a:spcPts val="300"/>
              </a:spcAft>
              <a:buSzPct val="120000"/>
              <a:buFontTx/>
              <a:buNone/>
              <a:defRPr/>
            </a:pPr>
            <a:r>
              <a:rPr lang="de-DE" altLang="de-DE" sz="1800" smtClean="0">
                <a:latin typeface="Arial" charset="0"/>
              </a:rPr>
              <a:t>Relevant für die Hygiene der außerklinischen Intensivpflege sind: </a:t>
            </a:r>
            <a:endParaRPr lang="de-DE" altLang="de-DE" sz="1600" smtClean="0">
              <a:latin typeface="Arial" charset="0"/>
            </a:endParaRPr>
          </a:p>
          <a:p>
            <a:pPr>
              <a:spcBef>
                <a:spcPct val="0"/>
              </a:spcBef>
              <a:spcAft>
                <a:spcPts val="300"/>
              </a:spcAft>
              <a:buSzPct val="120000"/>
              <a:defRPr/>
            </a:pPr>
            <a:r>
              <a:rPr lang="de-DE" altLang="de-DE" sz="1600" smtClean="0">
                <a:latin typeface="Arial" charset="0"/>
              </a:rPr>
              <a:t>der Hygienplan (aufgrund von §36 IfSG und Punkt 4.2.5 TRBA250)</a:t>
            </a:r>
            <a:br>
              <a:rPr lang="de-DE" altLang="de-DE" sz="1600" smtClean="0">
                <a:latin typeface="Arial" charset="0"/>
              </a:rPr>
            </a:br>
            <a:r>
              <a:rPr lang="de-DE" altLang="de-DE" sz="1600" smtClean="0">
                <a:latin typeface="Arial" charset="0"/>
              </a:rPr>
              <a:t>d. h. Sammlung der betriebsinternen, hygienebezogenen Regelungen </a:t>
            </a:r>
            <a:r>
              <a:rPr lang="de-DE" altLang="de-DE" sz="1600" smtClean="0">
                <a:latin typeface="Arial" panose="020B0604020202020204" pitchFamily="34" charset="0"/>
                <a:cs typeface="Arial" panose="020B0604020202020204" pitchFamily="34" charset="0"/>
              </a:rPr>
              <a:t>und Standards</a:t>
            </a:r>
          </a:p>
          <a:p>
            <a:pPr>
              <a:spcBef>
                <a:spcPct val="0"/>
              </a:spcBef>
              <a:spcAft>
                <a:spcPts val="300"/>
              </a:spcAft>
              <a:buSzPct val="120000"/>
              <a:defRPr/>
            </a:pPr>
            <a:r>
              <a:rPr lang="de-DE" altLang="de-DE" sz="1600" smtClean="0">
                <a:latin typeface="Arial" panose="020B0604020202020204" pitchFamily="34" charset="0"/>
                <a:cs typeface="Arial" panose="020B0604020202020204" pitchFamily="34" charset="0"/>
              </a:rPr>
              <a:t>Reinigungs- und Desinfektionsplan</a:t>
            </a:r>
            <a:br>
              <a:rPr lang="de-DE" altLang="de-DE" sz="1600" smtClean="0">
                <a:latin typeface="Arial" panose="020B0604020202020204" pitchFamily="34" charset="0"/>
                <a:cs typeface="Arial" panose="020B0604020202020204" pitchFamily="34" charset="0"/>
              </a:rPr>
            </a:br>
            <a:r>
              <a:rPr lang="de-DE" altLang="de-DE" sz="1600" smtClean="0">
                <a:latin typeface="Arial" panose="020B0604020202020204" pitchFamily="34" charset="0"/>
                <a:cs typeface="Arial" panose="020B0604020202020204" pitchFamily="34" charset="0"/>
              </a:rPr>
              <a:t>d.h. Regelungen zur Durchführung routinemäßiger Reinigungs- &amp; Desinfektionsmaßnahmen</a:t>
            </a:r>
          </a:p>
          <a:p>
            <a:pPr>
              <a:spcBef>
                <a:spcPct val="0"/>
              </a:spcBef>
              <a:spcAft>
                <a:spcPts val="300"/>
              </a:spcAft>
              <a:buSzPct val="120000"/>
              <a:defRPr/>
            </a:pPr>
            <a:r>
              <a:rPr lang="de-DE" altLang="de-DE" sz="1600" smtClean="0">
                <a:latin typeface="Arial" panose="020B0604020202020204" pitchFamily="34" charset="0"/>
                <a:cs typeface="Arial" panose="020B0604020202020204" pitchFamily="34" charset="0"/>
              </a:rPr>
              <a:t>Betriebsanweisungen zum hygienebezogenen Arbeitsschutz</a:t>
            </a:r>
            <a:br>
              <a:rPr lang="de-DE" altLang="de-DE" sz="1600" smtClean="0">
                <a:latin typeface="Arial" panose="020B0604020202020204" pitchFamily="34" charset="0"/>
                <a:cs typeface="Arial" panose="020B0604020202020204" pitchFamily="34" charset="0"/>
              </a:rPr>
            </a:br>
            <a:r>
              <a:rPr lang="de-DE" altLang="de-DE" sz="1600" smtClean="0">
                <a:latin typeface="Arial" panose="020B0604020202020204" pitchFamily="34" charset="0"/>
                <a:cs typeface="Arial" panose="020B0604020202020204" pitchFamily="34" charset="0"/>
              </a:rPr>
              <a:t>d.h. Regelungen zum betriebsinternen Arbeitsschutz gemäß Punkt 7. TRBA250</a:t>
            </a:r>
          </a:p>
          <a:p>
            <a:pPr>
              <a:spcBef>
                <a:spcPct val="0"/>
              </a:spcBef>
              <a:spcAft>
                <a:spcPts val="600"/>
              </a:spcAft>
              <a:buSzPct val="120000"/>
              <a:defRPr/>
            </a:pPr>
            <a:r>
              <a:rPr lang="de-DE" altLang="de-DE" sz="1600" smtClean="0">
                <a:latin typeface="Arial" panose="020B0604020202020204" pitchFamily="34" charset="0"/>
                <a:cs typeface="Arial" panose="020B0604020202020204" pitchFamily="34" charset="0"/>
              </a:rPr>
              <a:t>Hautschutzplan</a:t>
            </a:r>
            <a:br>
              <a:rPr lang="de-DE" altLang="de-DE" sz="1600" smtClean="0">
                <a:latin typeface="Arial" panose="020B0604020202020204" pitchFamily="34" charset="0"/>
                <a:cs typeface="Arial" panose="020B0604020202020204" pitchFamily="34" charset="0"/>
              </a:rPr>
            </a:br>
            <a:r>
              <a:rPr lang="de-DE" altLang="de-DE" sz="1600" smtClean="0">
                <a:latin typeface="Arial" panose="020B0604020202020204" pitchFamily="34" charset="0"/>
                <a:cs typeface="Arial" panose="020B0604020202020204" pitchFamily="34" charset="0"/>
              </a:rPr>
              <a:t>d. h. Listung zur Auswahl von Präparaten für Hautreinigung, -schutz  und –pflege.</a:t>
            </a:r>
          </a:p>
          <a:p>
            <a:pPr marL="0" indent="0">
              <a:spcBef>
                <a:spcPct val="0"/>
              </a:spcBef>
              <a:spcAft>
                <a:spcPts val="300"/>
              </a:spcAft>
              <a:buSzPct val="120000"/>
              <a:buFontTx/>
              <a:buNone/>
              <a:defRPr/>
            </a:pPr>
            <a:r>
              <a:rPr lang="de-DE" altLang="de-DE" sz="1800" smtClean="0">
                <a:solidFill>
                  <a:srgbClr val="FF0000"/>
                </a:solidFill>
                <a:latin typeface="Arial" charset="0"/>
              </a:rPr>
              <a:t>Hygienebeauftragte</a:t>
            </a:r>
            <a:r>
              <a:rPr lang="de-DE" altLang="de-DE" sz="1800" smtClean="0">
                <a:latin typeface="Arial" charset="0"/>
              </a:rPr>
              <a:t> unterstützen den Betreiber und weitere Entscheidungsträger</a:t>
            </a:r>
            <a:br>
              <a:rPr lang="de-DE" altLang="de-DE" sz="1800" smtClean="0">
                <a:latin typeface="Arial" charset="0"/>
              </a:rPr>
            </a:br>
            <a:r>
              <a:rPr lang="de-DE" altLang="de-DE" sz="1800" smtClean="0">
                <a:latin typeface="Arial" charset="0"/>
              </a:rPr>
              <a:t>des Pflegedienstes bzw. der –einrichtung in der Wahrnehmung ihrer jeweiligen</a:t>
            </a:r>
            <a:br>
              <a:rPr lang="de-DE" altLang="de-DE" sz="1800" smtClean="0">
                <a:latin typeface="Arial" charset="0"/>
              </a:rPr>
            </a:br>
            <a:r>
              <a:rPr lang="de-DE" altLang="de-DE" sz="1800" smtClean="0">
                <a:latin typeface="Arial" charset="0"/>
              </a:rPr>
              <a:t>hygienebezogenen Verantwortung. Hygienebeauftragte sind daher die vorrangigen</a:t>
            </a:r>
            <a:br>
              <a:rPr lang="de-DE" altLang="de-DE" sz="1800" smtClean="0">
                <a:latin typeface="Arial" charset="0"/>
              </a:rPr>
            </a:br>
            <a:r>
              <a:rPr lang="de-DE" altLang="de-DE" sz="1800" smtClean="0">
                <a:latin typeface="Arial" charset="0"/>
              </a:rPr>
              <a:t>betriebsinternen Ansprachpartner für Hygienefragen.</a:t>
            </a:r>
            <a:endParaRPr lang="de-DE" altLang="de-DE" sz="1400" smtClean="0">
              <a:latin typeface="Arial" charset="0"/>
            </a:endParaRPr>
          </a:p>
        </p:txBody>
      </p:sp>
      <p:grpSp>
        <p:nvGrpSpPr>
          <p:cNvPr id="9221" name="Gruppieren 1"/>
          <p:cNvGrpSpPr>
            <a:grpSpLocks/>
          </p:cNvGrpSpPr>
          <p:nvPr/>
        </p:nvGrpSpPr>
        <p:grpSpPr bwMode="auto">
          <a:xfrm>
            <a:off x="0" y="6092825"/>
            <a:ext cx="9144000" cy="765175"/>
            <a:chOff x="0" y="6092825"/>
            <a:chExt cx="9144000" cy="765175"/>
          </a:xfrm>
        </p:grpSpPr>
        <p:sp>
          <p:nvSpPr>
            <p:cNvPr id="9222" name="Rechteck 1"/>
            <p:cNvSpPr>
              <a:spLocks noChangeArrowheads="1"/>
            </p:cNvSpPr>
            <p:nvPr/>
          </p:nvSpPr>
          <p:spPr bwMode="auto">
            <a:xfrm>
              <a:off x="0" y="6092825"/>
              <a:ext cx="9144000" cy="765175"/>
            </a:xfrm>
            <a:prstGeom prst="rect">
              <a:avLst/>
            </a:prstGeom>
            <a:solidFill>
              <a:srgbClr val="FFFF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9223" name="Rechteck 2"/>
            <p:cNvSpPr>
              <a:spLocks noChangeArrowheads="1"/>
            </p:cNvSpPr>
            <p:nvPr/>
          </p:nvSpPr>
          <p:spPr bwMode="auto">
            <a:xfrm>
              <a:off x="468313" y="6092825"/>
              <a:ext cx="85677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buFontTx/>
                <a:buNone/>
              </a:pPr>
              <a:r>
                <a:rPr lang="de-DE" altLang="de-DE" sz="1800">
                  <a:latin typeface="Arial" charset="0"/>
                </a:rPr>
                <a:t>Tipp: Das NLGA stellt auf der Website </a:t>
              </a:r>
              <a:r>
                <a:rPr lang="de-DE" altLang="de-DE" sz="1800" u="sng">
                  <a:solidFill>
                    <a:srgbClr val="0070C0"/>
                  </a:solidFill>
                  <a:latin typeface="Arial" charset="0"/>
                </a:rPr>
                <a:t>www.pflegehygiene.nlga.niedersachsen.de</a:t>
              </a:r>
            </a:p>
            <a:p>
              <a:pPr>
                <a:spcBef>
                  <a:spcPct val="0"/>
                </a:spcBef>
                <a:spcAft>
                  <a:spcPts val="300"/>
                </a:spcAft>
                <a:buSzPct val="120000"/>
                <a:buFontTx/>
                <a:buNone/>
              </a:pPr>
              <a:r>
                <a:rPr lang="de-DE" altLang="de-DE" sz="1800">
                  <a:latin typeface="Arial" charset="0"/>
                </a:rPr>
                <a:t>unter dem Titel „Hygienepaket“ Vorlagen für interne Regelwerke bereit.</a:t>
              </a:r>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10243" name="Textfeld 1"/>
          <p:cNvSpPr txBox="1">
            <a:spLocks noChangeArrowheads="1"/>
          </p:cNvSpPr>
          <p:nvPr/>
        </p:nvSpPr>
        <p:spPr bwMode="auto">
          <a:xfrm>
            <a:off x="900113" y="1628775"/>
            <a:ext cx="74152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6000">
                <a:latin typeface="Arial" charset="0"/>
              </a:rPr>
              <a:t>Infektionsbezogener</a:t>
            </a:r>
          </a:p>
          <a:p>
            <a:pPr algn="ctr">
              <a:spcBef>
                <a:spcPct val="0"/>
              </a:spcBef>
              <a:buFontTx/>
              <a:buNone/>
            </a:pPr>
            <a:r>
              <a:rPr lang="de-DE" altLang="de-DE" sz="6000">
                <a:latin typeface="Arial" charset="0"/>
              </a:rPr>
              <a:t>Arbeitsschutz</a:t>
            </a:r>
            <a:br>
              <a:rPr lang="de-DE" altLang="de-DE" sz="6000">
                <a:latin typeface="Arial" charset="0"/>
              </a:rPr>
            </a:br>
            <a:r>
              <a:rPr lang="de-DE" altLang="de-DE" sz="6000">
                <a:latin typeface="Arial" charset="0"/>
              </a:rPr>
              <a:t>und Personalhygiene</a:t>
            </a:r>
          </a:p>
        </p:txBody>
      </p:sp>
      <p:sp>
        <p:nvSpPr>
          <p:cNvPr id="1024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11267"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Infektionsgefährdungen</a:t>
            </a:r>
          </a:p>
        </p:txBody>
      </p:sp>
      <p:sp>
        <p:nvSpPr>
          <p:cNvPr id="11268" name="Text Box 7"/>
          <p:cNvSpPr txBox="1">
            <a:spLocks noChangeArrowheads="1"/>
          </p:cNvSpPr>
          <p:nvPr/>
        </p:nvSpPr>
        <p:spPr bwMode="auto">
          <a:xfrm>
            <a:off x="2298700" y="1447800"/>
            <a:ext cx="2971800"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pPr>
            <a:r>
              <a:rPr lang="de-DE" altLang="de-DE" sz="1600">
                <a:latin typeface="Arial" charset="0"/>
                <a:sym typeface="Wingdings" pitchFamily="2" charset="2"/>
              </a:rPr>
              <a:t>Patient &gt; Personal</a:t>
            </a:r>
          </a:p>
          <a:p>
            <a:pPr>
              <a:spcBef>
                <a:spcPct val="0"/>
              </a:spcBef>
              <a:spcAft>
                <a:spcPts val="1200"/>
              </a:spcAft>
              <a:buSzPct val="120000"/>
            </a:pPr>
            <a:r>
              <a:rPr lang="de-DE" altLang="de-DE" sz="1600">
                <a:latin typeface="Arial" charset="0"/>
                <a:sym typeface="Wingdings" pitchFamily="2" charset="2"/>
              </a:rPr>
              <a:t>Personal &gt; Personal</a:t>
            </a:r>
          </a:p>
          <a:p>
            <a:pPr>
              <a:spcBef>
                <a:spcPct val="0"/>
              </a:spcBef>
              <a:spcAft>
                <a:spcPts val="600"/>
              </a:spcAft>
              <a:buSzPct val="120000"/>
            </a:pPr>
            <a:r>
              <a:rPr lang="de-DE" altLang="de-DE" sz="1600">
                <a:solidFill>
                  <a:srgbClr val="FF0000"/>
                </a:solidFill>
                <a:latin typeface="Arial" charset="0"/>
                <a:sym typeface="Wingdings" pitchFamily="2" charset="2"/>
              </a:rPr>
              <a:t>Kontaktübertragungen</a:t>
            </a:r>
          </a:p>
          <a:p>
            <a:pPr>
              <a:spcBef>
                <a:spcPct val="0"/>
              </a:spcBef>
              <a:spcAft>
                <a:spcPts val="600"/>
              </a:spcAft>
              <a:buSzPct val="120000"/>
            </a:pPr>
            <a:r>
              <a:rPr lang="de-DE" altLang="de-DE" sz="1600">
                <a:latin typeface="Arial" charset="0"/>
                <a:sym typeface="Wingdings" pitchFamily="2" charset="2"/>
              </a:rPr>
              <a:t>Hämatogene Übertragungen</a:t>
            </a:r>
          </a:p>
          <a:p>
            <a:pPr>
              <a:spcBef>
                <a:spcPct val="0"/>
              </a:spcBef>
              <a:spcAft>
                <a:spcPts val="600"/>
              </a:spcAft>
              <a:buSzPct val="120000"/>
            </a:pPr>
            <a:r>
              <a:rPr lang="de-DE" altLang="de-DE" sz="1600">
                <a:latin typeface="Arial" charset="0"/>
                <a:sym typeface="Wingdings" pitchFamily="2" charset="2"/>
              </a:rPr>
              <a:t>Aerogene Übertragungen</a:t>
            </a:r>
          </a:p>
        </p:txBody>
      </p:sp>
      <p:sp>
        <p:nvSpPr>
          <p:cNvPr id="11269" name="Text Box 8"/>
          <p:cNvSpPr txBox="1">
            <a:spLocks noChangeArrowheads="1"/>
          </p:cNvSpPr>
          <p:nvPr/>
        </p:nvSpPr>
        <p:spPr bwMode="auto">
          <a:xfrm>
            <a:off x="2317750" y="952500"/>
            <a:ext cx="31210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Gefährdung des Personals</a:t>
            </a:r>
          </a:p>
        </p:txBody>
      </p:sp>
      <p:sp>
        <p:nvSpPr>
          <p:cNvPr id="11270" name="Text Box 10"/>
          <p:cNvSpPr txBox="1">
            <a:spLocks noChangeArrowheads="1"/>
          </p:cNvSpPr>
          <p:nvPr/>
        </p:nvSpPr>
        <p:spPr bwMode="auto">
          <a:xfrm>
            <a:off x="5638800" y="1447800"/>
            <a:ext cx="2990850"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Personal &gt; Patient</a:t>
            </a:r>
          </a:p>
          <a:p>
            <a:pPr>
              <a:spcBef>
                <a:spcPct val="0"/>
              </a:spcBef>
              <a:spcAft>
                <a:spcPts val="600"/>
              </a:spcAft>
              <a:buSzPct val="120000"/>
            </a:pPr>
            <a:r>
              <a:rPr lang="de-DE" altLang="de-DE" sz="1600">
                <a:latin typeface="Arial" charset="0"/>
              </a:rPr>
              <a:t>Patient &gt; Personal &gt; Patient</a:t>
            </a:r>
          </a:p>
          <a:p>
            <a:pPr>
              <a:spcBef>
                <a:spcPct val="0"/>
              </a:spcBef>
              <a:spcAft>
                <a:spcPts val="1200"/>
              </a:spcAft>
              <a:buSzPct val="120000"/>
            </a:pPr>
            <a:r>
              <a:rPr lang="de-DE" altLang="de-DE" sz="1600">
                <a:latin typeface="Arial" charset="0"/>
              </a:rPr>
              <a:t>Patient &gt; Patient (falls mobil)</a:t>
            </a:r>
          </a:p>
          <a:p>
            <a:pPr>
              <a:spcBef>
                <a:spcPct val="0"/>
              </a:spcBef>
              <a:spcAft>
                <a:spcPts val="600"/>
              </a:spcAft>
              <a:buSzPct val="120000"/>
            </a:pPr>
            <a:r>
              <a:rPr lang="de-DE" altLang="de-DE" sz="1600">
                <a:solidFill>
                  <a:srgbClr val="FF0000"/>
                </a:solidFill>
                <a:latin typeface="Arial" charset="0"/>
              </a:rPr>
              <a:t>Kontaktübertragungen</a:t>
            </a:r>
          </a:p>
          <a:p>
            <a:pPr>
              <a:spcBef>
                <a:spcPct val="0"/>
              </a:spcBef>
              <a:spcAft>
                <a:spcPts val="600"/>
              </a:spcAft>
              <a:buSzPct val="120000"/>
            </a:pPr>
            <a:r>
              <a:rPr lang="de-DE" altLang="de-DE" sz="1600">
                <a:latin typeface="Arial" charset="0"/>
              </a:rPr>
              <a:t>Aerogene Übertragungen</a:t>
            </a:r>
          </a:p>
        </p:txBody>
      </p:sp>
      <p:sp>
        <p:nvSpPr>
          <p:cNvPr id="11271" name="Text Box 12"/>
          <p:cNvSpPr txBox="1">
            <a:spLocks noChangeArrowheads="1"/>
          </p:cNvSpPr>
          <p:nvPr/>
        </p:nvSpPr>
        <p:spPr bwMode="auto">
          <a:xfrm>
            <a:off x="5638800" y="952500"/>
            <a:ext cx="30194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Gefährdung der Patienten</a:t>
            </a:r>
          </a:p>
        </p:txBody>
      </p:sp>
      <p:sp>
        <p:nvSpPr>
          <p:cNvPr id="11272" name="Line 13"/>
          <p:cNvSpPr>
            <a:spLocks noChangeShapeType="1"/>
          </p:cNvSpPr>
          <p:nvPr/>
        </p:nvSpPr>
        <p:spPr bwMode="auto">
          <a:xfrm>
            <a:off x="5562600" y="762000"/>
            <a:ext cx="0" cy="2514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73" name="Line 14"/>
          <p:cNvSpPr>
            <a:spLocks noChangeShapeType="1"/>
          </p:cNvSpPr>
          <p:nvPr/>
        </p:nvSpPr>
        <p:spPr bwMode="auto">
          <a:xfrm>
            <a:off x="0" y="13716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74" name="Text Box 15"/>
          <p:cNvSpPr txBox="1">
            <a:spLocks noChangeArrowheads="1"/>
          </p:cNvSpPr>
          <p:nvPr/>
        </p:nvSpPr>
        <p:spPr bwMode="auto">
          <a:xfrm>
            <a:off x="0" y="1471613"/>
            <a:ext cx="23526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Übertragungswege:</a:t>
            </a:r>
          </a:p>
        </p:txBody>
      </p:sp>
      <p:sp>
        <p:nvSpPr>
          <p:cNvPr id="11275" name="Line 16"/>
          <p:cNvSpPr>
            <a:spLocks noChangeShapeType="1"/>
          </p:cNvSpPr>
          <p:nvPr/>
        </p:nvSpPr>
        <p:spPr bwMode="auto">
          <a:xfrm>
            <a:off x="0" y="1588"/>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76" name="Line 14"/>
          <p:cNvSpPr>
            <a:spLocks noChangeShapeType="1"/>
          </p:cNvSpPr>
          <p:nvPr/>
        </p:nvSpPr>
        <p:spPr bwMode="auto">
          <a:xfrm>
            <a:off x="0" y="32766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77" name="Text Box 15"/>
          <p:cNvSpPr txBox="1">
            <a:spLocks noChangeArrowheads="1"/>
          </p:cNvSpPr>
          <p:nvPr/>
        </p:nvSpPr>
        <p:spPr bwMode="auto">
          <a:xfrm>
            <a:off x="0" y="3300413"/>
            <a:ext cx="658813"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Ziel:</a:t>
            </a:r>
          </a:p>
        </p:txBody>
      </p:sp>
      <p:sp>
        <p:nvSpPr>
          <p:cNvPr id="11278" name="Text Box 17"/>
          <p:cNvSpPr txBox="1">
            <a:spLocks noChangeArrowheads="1"/>
          </p:cNvSpPr>
          <p:nvPr/>
        </p:nvSpPr>
        <p:spPr bwMode="auto">
          <a:xfrm>
            <a:off x="2286000" y="3319463"/>
            <a:ext cx="6884988"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Tx/>
              <a:buNone/>
            </a:pPr>
            <a:r>
              <a:rPr lang="de-DE" altLang="de-DE" sz="1600">
                <a:latin typeface="Arial" charset="0"/>
                <a:sym typeface="Wingdings" pitchFamily="2" charset="2"/>
              </a:rPr>
              <a:t>Ziel der Personalhygiene ist in erster Linie der Eigenschutz des Personals</a:t>
            </a:r>
            <a:br>
              <a:rPr lang="de-DE" altLang="de-DE" sz="1600">
                <a:latin typeface="Arial" charset="0"/>
                <a:sym typeface="Wingdings" pitchFamily="2" charset="2"/>
              </a:rPr>
            </a:br>
            <a:r>
              <a:rPr lang="de-DE" altLang="de-DE" sz="1600">
                <a:latin typeface="Arial" charset="0"/>
                <a:sym typeface="Wingdings" pitchFamily="2" charset="2"/>
              </a:rPr>
              <a:t>und sekundär der Schutz Pflegebedürftiger vor Keimübertragungen,</a:t>
            </a:r>
            <a:br>
              <a:rPr lang="de-DE" altLang="de-DE" sz="1600">
                <a:latin typeface="Arial" charset="0"/>
                <a:sym typeface="Wingdings" pitchFamily="2" charset="2"/>
              </a:rPr>
            </a:br>
            <a:r>
              <a:rPr lang="de-DE" altLang="de-DE" sz="1600">
                <a:latin typeface="Arial" charset="0"/>
                <a:sym typeface="Wingdings" pitchFamily="2" charset="2"/>
              </a:rPr>
              <a:t>Infektionserkrankungen und MRE-Kolonisationen.</a:t>
            </a:r>
          </a:p>
        </p:txBody>
      </p:sp>
      <p:grpSp>
        <p:nvGrpSpPr>
          <p:cNvPr id="22" name="Group 386"/>
          <p:cNvGrpSpPr>
            <a:grpSpLocks/>
          </p:cNvGrpSpPr>
          <p:nvPr/>
        </p:nvGrpSpPr>
        <p:grpSpPr bwMode="auto">
          <a:xfrm>
            <a:off x="0" y="4221163"/>
            <a:ext cx="9144000" cy="2471737"/>
            <a:chOff x="0" y="2544"/>
            <a:chExt cx="5760" cy="1557"/>
          </a:xfrm>
        </p:grpSpPr>
        <p:sp>
          <p:nvSpPr>
            <p:cNvPr id="11282" name="Text Box 4"/>
            <p:cNvSpPr txBox="1">
              <a:spLocks noChangeArrowheads="1"/>
            </p:cNvSpPr>
            <p:nvPr/>
          </p:nvSpPr>
          <p:spPr bwMode="auto">
            <a:xfrm>
              <a:off x="1460" y="2592"/>
              <a:ext cx="1378"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Hepatitis-B-Impfung</a:t>
              </a:r>
            </a:p>
            <a:p>
              <a:pPr>
                <a:spcBef>
                  <a:spcPct val="0"/>
                </a:spcBef>
                <a:spcAft>
                  <a:spcPts val="600"/>
                </a:spcAft>
                <a:buSzPct val="120000"/>
              </a:pPr>
              <a:r>
                <a:rPr lang="de-DE" altLang="de-DE" sz="1600">
                  <a:latin typeface="Arial" charset="0"/>
                </a:rPr>
                <a:t>Händehygiene</a:t>
              </a:r>
            </a:p>
            <a:p>
              <a:pPr>
                <a:spcBef>
                  <a:spcPct val="0"/>
                </a:spcBef>
                <a:spcAft>
                  <a:spcPts val="600"/>
                </a:spcAft>
                <a:buSzPct val="120000"/>
              </a:pPr>
              <a:r>
                <a:rPr lang="de-DE" altLang="de-DE" sz="1600">
                  <a:latin typeface="Arial" charset="0"/>
                  <a:sym typeface="Wingdings" pitchFamily="2" charset="2"/>
                </a:rPr>
                <a:t>Persönliche</a:t>
              </a:r>
              <a:br>
                <a:rPr lang="de-DE" altLang="de-DE" sz="1600">
                  <a:latin typeface="Arial" charset="0"/>
                  <a:sym typeface="Wingdings" pitchFamily="2" charset="2"/>
                </a:rPr>
              </a:br>
              <a:r>
                <a:rPr lang="de-DE" altLang="de-DE" sz="1600">
                  <a:latin typeface="Arial" charset="0"/>
                  <a:sym typeface="Wingdings" pitchFamily="2" charset="2"/>
                </a:rPr>
                <a:t>Schutzausrüstung</a:t>
              </a:r>
            </a:p>
            <a:p>
              <a:pPr>
                <a:spcBef>
                  <a:spcPct val="0"/>
                </a:spcBef>
                <a:spcAft>
                  <a:spcPts val="600"/>
                </a:spcAft>
                <a:buSzPct val="120000"/>
              </a:pPr>
              <a:r>
                <a:rPr lang="de-DE" altLang="de-DE" sz="1600">
                  <a:latin typeface="Arial" charset="0"/>
                </a:rPr>
                <a:t>Verletzungsschutz</a:t>
              </a:r>
            </a:p>
          </p:txBody>
        </p:sp>
        <p:sp>
          <p:nvSpPr>
            <p:cNvPr id="11283" name="Text Box 18"/>
            <p:cNvSpPr txBox="1">
              <a:spLocks noChangeArrowheads="1"/>
            </p:cNvSpPr>
            <p:nvPr/>
          </p:nvSpPr>
          <p:spPr bwMode="auto">
            <a:xfrm>
              <a:off x="0" y="2607"/>
              <a:ext cx="101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Maßnahmen:</a:t>
              </a:r>
            </a:p>
          </p:txBody>
        </p:sp>
        <p:sp>
          <p:nvSpPr>
            <p:cNvPr id="11284" name="Line 19"/>
            <p:cNvSpPr>
              <a:spLocks noChangeShapeType="1"/>
            </p:cNvSpPr>
            <p:nvPr/>
          </p:nvSpPr>
          <p:spPr bwMode="auto">
            <a:xfrm>
              <a:off x="0" y="2544"/>
              <a:ext cx="576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1285" name="Group 163"/>
            <p:cNvGrpSpPr>
              <a:grpSpLocks/>
            </p:cNvGrpSpPr>
            <p:nvPr/>
          </p:nvGrpSpPr>
          <p:grpSpPr bwMode="auto">
            <a:xfrm>
              <a:off x="3792" y="2804"/>
              <a:ext cx="817" cy="1297"/>
              <a:chOff x="1488" y="1104"/>
              <a:chExt cx="817" cy="1297"/>
            </a:xfrm>
          </p:grpSpPr>
          <p:sp>
            <p:nvSpPr>
              <p:cNvPr id="11426" name="Rectangle 164"/>
              <p:cNvSpPr>
                <a:spLocks noChangeArrowheads="1"/>
              </p:cNvSpPr>
              <p:nvPr/>
            </p:nvSpPr>
            <p:spPr bwMode="auto">
              <a:xfrm>
                <a:off x="1536" y="1248"/>
                <a:ext cx="768" cy="1152"/>
              </a:xfrm>
              <a:prstGeom prst="rect">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427" name="AutoShape 165"/>
              <p:cNvSpPr>
                <a:spLocks noChangeArrowheads="1"/>
              </p:cNvSpPr>
              <p:nvPr/>
            </p:nvSpPr>
            <p:spPr bwMode="auto">
              <a:xfrm>
                <a:off x="1680" y="1104"/>
                <a:ext cx="480" cy="528"/>
              </a:xfrm>
              <a:prstGeom prst="downArrow">
                <a:avLst>
                  <a:gd name="adj1" fmla="val 50000"/>
                  <a:gd name="adj2" fmla="val 275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grpSp>
            <p:nvGrpSpPr>
              <p:cNvPr id="11428" name="Group 166"/>
              <p:cNvGrpSpPr>
                <a:grpSpLocks/>
              </p:cNvGrpSpPr>
              <p:nvPr/>
            </p:nvGrpSpPr>
            <p:grpSpPr bwMode="auto">
              <a:xfrm rot="4446020">
                <a:off x="1904" y="1936"/>
                <a:ext cx="82" cy="529"/>
                <a:chOff x="4201" y="1588"/>
                <a:chExt cx="82" cy="529"/>
              </a:xfrm>
            </p:grpSpPr>
            <p:sp>
              <p:nvSpPr>
                <p:cNvPr id="11629" name="Freeform 16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0" name="Freeform 16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1" name="Freeform 16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2" name="Freeform 17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3" name="Freeform 17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4" name="Freeform 17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5" name="Freeform 17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6" name="Freeform 17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7" name="Rectangle 17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638" name="Freeform 17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39" name="Freeform 17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0" name="Freeform 17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1" name="Freeform 17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2" name="Freeform 18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3" name="Freeform 18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4" name="Freeform 18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5" name="Freeform 18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6" name="Freeform 18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47" name="Freeform 18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29" name="Group 186"/>
              <p:cNvGrpSpPr>
                <a:grpSpLocks/>
              </p:cNvGrpSpPr>
              <p:nvPr/>
            </p:nvGrpSpPr>
            <p:grpSpPr bwMode="auto">
              <a:xfrm rot="-2179458">
                <a:off x="2064" y="1872"/>
                <a:ext cx="82" cy="529"/>
                <a:chOff x="4201" y="1588"/>
                <a:chExt cx="82" cy="529"/>
              </a:xfrm>
            </p:grpSpPr>
            <p:sp>
              <p:nvSpPr>
                <p:cNvPr id="11610" name="Freeform 18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1" name="Freeform 18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2" name="Freeform 18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3" name="Freeform 19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4" name="Freeform 19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5" name="Freeform 19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6" name="Freeform 19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7" name="Freeform 19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18" name="Rectangle 19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619" name="Freeform 19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0" name="Freeform 19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1" name="Freeform 19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2" name="Freeform 19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3" name="Freeform 20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4" name="Freeform 20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5" name="Freeform 20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6" name="Freeform 20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7" name="Freeform 20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28" name="Freeform 20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0" name="Group 206"/>
              <p:cNvGrpSpPr>
                <a:grpSpLocks/>
              </p:cNvGrpSpPr>
              <p:nvPr/>
            </p:nvGrpSpPr>
            <p:grpSpPr bwMode="auto">
              <a:xfrm rot="7515776">
                <a:off x="2000" y="1984"/>
                <a:ext cx="82" cy="529"/>
                <a:chOff x="4201" y="1588"/>
                <a:chExt cx="82" cy="529"/>
              </a:xfrm>
            </p:grpSpPr>
            <p:sp>
              <p:nvSpPr>
                <p:cNvPr id="11591" name="Freeform 20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2" name="Freeform 20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3" name="Freeform 20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4" name="Freeform 21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5" name="Freeform 21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6" name="Freeform 21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7" name="Freeform 21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8" name="Freeform 21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9" name="Rectangle 21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600" name="Freeform 21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1" name="Freeform 21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2" name="Freeform 21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3" name="Freeform 21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4" name="Freeform 22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5" name="Freeform 22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6" name="Freeform 22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7" name="Freeform 22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8" name="Freeform 22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609" name="Freeform 22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1" name="Group 226"/>
              <p:cNvGrpSpPr>
                <a:grpSpLocks/>
              </p:cNvGrpSpPr>
              <p:nvPr/>
            </p:nvGrpSpPr>
            <p:grpSpPr bwMode="auto">
              <a:xfrm rot="1782651">
                <a:off x="1968" y="1872"/>
                <a:ext cx="82" cy="529"/>
                <a:chOff x="4201" y="1588"/>
                <a:chExt cx="82" cy="529"/>
              </a:xfrm>
            </p:grpSpPr>
            <p:sp>
              <p:nvSpPr>
                <p:cNvPr id="11572" name="Freeform 22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3" name="Freeform 22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4" name="Freeform 22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5" name="Freeform 23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6" name="Freeform 23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7" name="Freeform 23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8" name="Freeform 23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9" name="Freeform 23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0" name="Rectangle 23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581" name="Freeform 23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2" name="Freeform 23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3" name="Freeform 23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4" name="Freeform 23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5" name="Freeform 24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6" name="Freeform 24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7" name="Freeform 24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8" name="Freeform 24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89" name="Freeform 24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90" name="Freeform 24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2" name="Group 246"/>
              <p:cNvGrpSpPr>
                <a:grpSpLocks/>
              </p:cNvGrpSpPr>
              <p:nvPr/>
            </p:nvGrpSpPr>
            <p:grpSpPr bwMode="auto">
              <a:xfrm rot="-5063992">
                <a:off x="1952" y="1792"/>
                <a:ext cx="82" cy="529"/>
                <a:chOff x="4201" y="1588"/>
                <a:chExt cx="82" cy="529"/>
              </a:xfrm>
            </p:grpSpPr>
            <p:sp>
              <p:nvSpPr>
                <p:cNvPr id="11553" name="Freeform 24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4" name="Freeform 24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5" name="Freeform 24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6" name="Freeform 25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7" name="Freeform 25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8" name="Freeform 25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9" name="Freeform 25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0" name="Freeform 25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1" name="Rectangle 25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562" name="Freeform 25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3" name="Freeform 25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4" name="Freeform 25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5" name="Freeform 25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6" name="Freeform 26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7" name="Freeform 26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8" name="Freeform 26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69" name="Freeform 26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0" name="Freeform 26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71" name="Freeform 26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3" name="Group 266"/>
              <p:cNvGrpSpPr>
                <a:grpSpLocks/>
              </p:cNvGrpSpPr>
              <p:nvPr/>
            </p:nvGrpSpPr>
            <p:grpSpPr bwMode="auto">
              <a:xfrm rot="2580905">
                <a:off x="1728" y="1680"/>
                <a:ext cx="82" cy="529"/>
                <a:chOff x="4201" y="1588"/>
                <a:chExt cx="82" cy="529"/>
              </a:xfrm>
            </p:grpSpPr>
            <p:sp>
              <p:nvSpPr>
                <p:cNvPr id="11534" name="Freeform 26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5" name="Freeform 26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6" name="Freeform 26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7" name="Freeform 27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8" name="Freeform 27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9" name="Freeform 27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0" name="Freeform 27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1" name="Freeform 27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2" name="Rectangle 27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543" name="Freeform 27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4" name="Freeform 27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5" name="Freeform 27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6" name="Freeform 27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7" name="Freeform 28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8" name="Freeform 28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49" name="Freeform 28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0" name="Freeform 28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1" name="Freeform 28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52" name="Freeform 28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4" name="Group 286"/>
              <p:cNvGrpSpPr>
                <a:grpSpLocks/>
              </p:cNvGrpSpPr>
              <p:nvPr/>
            </p:nvGrpSpPr>
            <p:grpSpPr bwMode="auto">
              <a:xfrm rot="7926154">
                <a:off x="1712" y="1552"/>
                <a:ext cx="82" cy="529"/>
                <a:chOff x="4201" y="1588"/>
                <a:chExt cx="82" cy="529"/>
              </a:xfrm>
            </p:grpSpPr>
            <p:sp>
              <p:nvSpPr>
                <p:cNvPr id="11515" name="Freeform 28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6" name="Freeform 28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7" name="Freeform 28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8" name="Freeform 29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9" name="Freeform 29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0" name="Freeform 29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1" name="Freeform 29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2" name="Freeform 29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3" name="Rectangle 29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524" name="Freeform 29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5" name="Freeform 29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6" name="Freeform 29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7" name="Freeform 29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8" name="Freeform 30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29" name="Freeform 30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0" name="Freeform 30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1" name="Freeform 30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2" name="Freeform 30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33" name="Freeform 30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5" name="Group 306"/>
              <p:cNvGrpSpPr>
                <a:grpSpLocks/>
              </p:cNvGrpSpPr>
              <p:nvPr/>
            </p:nvGrpSpPr>
            <p:grpSpPr bwMode="auto">
              <a:xfrm rot="-7059392">
                <a:off x="1760" y="1840"/>
                <a:ext cx="82" cy="529"/>
                <a:chOff x="4201" y="1588"/>
                <a:chExt cx="82" cy="529"/>
              </a:xfrm>
            </p:grpSpPr>
            <p:sp>
              <p:nvSpPr>
                <p:cNvPr id="11496" name="Freeform 30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7" name="Freeform 30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8" name="Freeform 30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9" name="Freeform 31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0" name="Freeform 31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1" name="Freeform 31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2" name="Freeform 31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3" name="Freeform 31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4" name="Rectangle 31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505" name="Freeform 31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6" name="Freeform 31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7" name="Freeform 31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8" name="Freeform 31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09" name="Freeform 32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0" name="Freeform 32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1" name="Freeform 32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2" name="Freeform 32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3" name="Freeform 32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514" name="Freeform 32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6" name="Group 326"/>
              <p:cNvGrpSpPr>
                <a:grpSpLocks/>
              </p:cNvGrpSpPr>
              <p:nvPr/>
            </p:nvGrpSpPr>
            <p:grpSpPr bwMode="auto">
              <a:xfrm rot="-6648642">
                <a:off x="1760" y="1600"/>
                <a:ext cx="82" cy="529"/>
                <a:chOff x="4201" y="1588"/>
                <a:chExt cx="82" cy="529"/>
              </a:xfrm>
            </p:grpSpPr>
            <p:sp>
              <p:nvSpPr>
                <p:cNvPr id="11477" name="Freeform 32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8" name="Freeform 32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9" name="Freeform 32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0" name="Freeform 33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1" name="Freeform 33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2" name="Freeform 33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3" name="Freeform 33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4" name="Freeform 33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5" name="Rectangle 33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486" name="Freeform 33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7" name="Freeform 33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8" name="Freeform 33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89" name="Freeform 33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0" name="Freeform 34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1" name="Freeform 34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2" name="Freeform 34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3" name="Freeform 34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4" name="Freeform 34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95" name="Freeform 34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7" name="Group 346"/>
              <p:cNvGrpSpPr>
                <a:grpSpLocks/>
              </p:cNvGrpSpPr>
              <p:nvPr/>
            </p:nvGrpSpPr>
            <p:grpSpPr bwMode="auto">
              <a:xfrm rot="-9816226">
                <a:off x="1728" y="1872"/>
                <a:ext cx="82" cy="529"/>
                <a:chOff x="4201" y="1588"/>
                <a:chExt cx="82" cy="529"/>
              </a:xfrm>
            </p:grpSpPr>
            <p:sp>
              <p:nvSpPr>
                <p:cNvPr id="11458" name="Freeform 34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9" name="Freeform 34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0" name="Freeform 34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1" name="Freeform 35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2" name="Freeform 35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3" name="Freeform 35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4" name="Freeform 35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5" name="Freeform 35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6" name="Rectangle 35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467" name="Freeform 35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8" name="Freeform 35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69" name="Freeform 35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0" name="Freeform 35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1" name="Freeform 36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2" name="Freeform 36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3" name="Freeform 36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4" name="Freeform 36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5" name="Freeform 36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76" name="Freeform 36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11438" name="Group 366"/>
              <p:cNvGrpSpPr>
                <a:grpSpLocks/>
              </p:cNvGrpSpPr>
              <p:nvPr/>
            </p:nvGrpSpPr>
            <p:grpSpPr bwMode="auto">
              <a:xfrm rot="-2480356">
                <a:off x="2064" y="1584"/>
                <a:ext cx="82" cy="529"/>
                <a:chOff x="4201" y="1588"/>
                <a:chExt cx="82" cy="529"/>
              </a:xfrm>
            </p:grpSpPr>
            <p:sp>
              <p:nvSpPr>
                <p:cNvPr id="11439" name="Freeform 367"/>
                <p:cNvSpPr>
                  <a:spLocks/>
                </p:cNvSpPr>
                <p:nvPr/>
              </p:nvSpPr>
              <p:spPr bwMode="auto">
                <a:xfrm rot="16229201" flipH="1">
                  <a:off x="4240" y="2023"/>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0" name="Freeform 368"/>
                <p:cNvSpPr>
                  <a:spLocks/>
                </p:cNvSpPr>
                <p:nvPr/>
              </p:nvSpPr>
              <p:spPr bwMode="auto">
                <a:xfrm rot="16229201" flipH="1">
                  <a:off x="4181" y="2001"/>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1" name="Freeform 369"/>
                <p:cNvSpPr>
                  <a:spLocks/>
                </p:cNvSpPr>
                <p:nvPr/>
              </p:nvSpPr>
              <p:spPr bwMode="auto">
                <a:xfrm rot="16229201" flipH="1">
                  <a:off x="4164" y="2050"/>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2" name="Freeform 370"/>
                <p:cNvSpPr>
                  <a:spLocks/>
                </p:cNvSpPr>
                <p:nvPr/>
              </p:nvSpPr>
              <p:spPr bwMode="auto">
                <a:xfrm rot="16229201" flipH="1">
                  <a:off x="4241" y="2063"/>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3" name="Freeform 371"/>
                <p:cNvSpPr>
                  <a:spLocks/>
                </p:cNvSpPr>
                <p:nvPr/>
              </p:nvSpPr>
              <p:spPr bwMode="auto">
                <a:xfrm rot="16229201" flipH="1">
                  <a:off x="4230" y="2049"/>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4" name="Freeform 372"/>
                <p:cNvSpPr>
                  <a:spLocks/>
                </p:cNvSpPr>
                <p:nvPr/>
              </p:nvSpPr>
              <p:spPr bwMode="auto">
                <a:xfrm rot="16229201" flipH="1">
                  <a:off x="4246" y="1975"/>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5" name="Freeform 373"/>
                <p:cNvSpPr>
                  <a:spLocks/>
                </p:cNvSpPr>
                <p:nvPr/>
              </p:nvSpPr>
              <p:spPr bwMode="auto">
                <a:xfrm rot="16229201" flipH="1">
                  <a:off x="4239" y="195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6" name="Freeform 374"/>
                <p:cNvSpPr>
                  <a:spLocks/>
                </p:cNvSpPr>
                <p:nvPr/>
              </p:nvSpPr>
              <p:spPr bwMode="auto">
                <a:xfrm rot="16229201" flipH="1">
                  <a:off x="4202" y="1974"/>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7" name="Rectangle 375"/>
                <p:cNvSpPr>
                  <a:spLocks noChangeArrowheads="1"/>
                </p:cNvSpPr>
                <p:nvPr/>
              </p:nvSpPr>
              <p:spPr bwMode="auto">
                <a:xfrm rot="16229201" flipH="1">
                  <a:off x="4233" y="2067"/>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448" name="Freeform 376"/>
                <p:cNvSpPr>
                  <a:spLocks/>
                </p:cNvSpPr>
                <p:nvPr/>
              </p:nvSpPr>
              <p:spPr bwMode="auto">
                <a:xfrm rot="16229201" flipH="1">
                  <a:off x="4270" y="2102"/>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49" name="Freeform 377"/>
                <p:cNvSpPr>
                  <a:spLocks/>
                </p:cNvSpPr>
                <p:nvPr/>
              </p:nvSpPr>
              <p:spPr bwMode="auto">
                <a:xfrm rot="16229201" flipH="1">
                  <a:off x="4238" y="2057"/>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0" name="Freeform 378"/>
                <p:cNvSpPr>
                  <a:spLocks/>
                </p:cNvSpPr>
                <p:nvPr/>
              </p:nvSpPr>
              <p:spPr bwMode="auto">
                <a:xfrm rot="16229201" flipH="1">
                  <a:off x="4194" y="2104"/>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1" name="Freeform 379"/>
                <p:cNvSpPr>
                  <a:spLocks/>
                </p:cNvSpPr>
                <p:nvPr/>
              </p:nvSpPr>
              <p:spPr bwMode="auto">
                <a:xfrm rot="16229201" flipH="1">
                  <a:off x="4175" y="2033"/>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2" name="Freeform 380"/>
                <p:cNvSpPr>
                  <a:spLocks/>
                </p:cNvSpPr>
                <p:nvPr/>
              </p:nvSpPr>
              <p:spPr bwMode="auto">
                <a:xfrm rot="16229201" flipH="1">
                  <a:off x="4197" y="203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3" name="Freeform 381"/>
                <p:cNvSpPr>
                  <a:spLocks/>
                </p:cNvSpPr>
                <p:nvPr/>
              </p:nvSpPr>
              <p:spPr bwMode="auto">
                <a:xfrm rot="16229201" flipH="1">
                  <a:off x="4069" y="1789"/>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4" name="Freeform 382"/>
                <p:cNvSpPr>
                  <a:spLocks/>
                </p:cNvSpPr>
                <p:nvPr/>
              </p:nvSpPr>
              <p:spPr bwMode="auto">
                <a:xfrm rot="16229201" flipH="1">
                  <a:off x="4100" y="1820"/>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5" name="Freeform 383"/>
                <p:cNvSpPr>
                  <a:spLocks/>
                </p:cNvSpPr>
                <p:nvPr/>
              </p:nvSpPr>
              <p:spPr bwMode="auto">
                <a:xfrm rot="16229201" flipH="1">
                  <a:off x="4239" y="1965"/>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6" name="Freeform 384"/>
                <p:cNvSpPr>
                  <a:spLocks/>
                </p:cNvSpPr>
                <p:nvPr/>
              </p:nvSpPr>
              <p:spPr bwMode="auto">
                <a:xfrm rot="16229201" flipH="1">
                  <a:off x="4048" y="1777"/>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57" name="Freeform 385"/>
                <p:cNvSpPr>
                  <a:spLocks/>
                </p:cNvSpPr>
                <p:nvPr/>
              </p:nvSpPr>
              <p:spPr bwMode="auto">
                <a:xfrm rot="16229201" flipH="1">
                  <a:off x="4218" y="1637"/>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pic>
          <p:nvPicPr>
            <p:cNvPr id="11286" name="Picture 162" descr="C:\Dokumente und Einstellungen\peter.bergen.NLGA\Desktop\Abb 7-1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 y="2708"/>
              <a:ext cx="702"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7" name="Picture 160" descr="C:\Bilder\BILDER\CLIPART\HANDS\HAN02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4" y="3236"/>
              <a:ext cx="1198"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88" name="Group 159"/>
            <p:cNvGrpSpPr>
              <a:grpSpLocks/>
            </p:cNvGrpSpPr>
            <p:nvPr/>
          </p:nvGrpSpPr>
          <p:grpSpPr bwMode="auto">
            <a:xfrm rot="1612632">
              <a:off x="4224" y="2852"/>
              <a:ext cx="1424" cy="283"/>
              <a:chOff x="3667" y="2733"/>
              <a:chExt cx="1424" cy="283"/>
            </a:xfrm>
          </p:grpSpPr>
          <p:sp>
            <p:nvSpPr>
              <p:cNvPr id="11289" name="Freeform 22"/>
              <p:cNvSpPr>
                <a:spLocks/>
              </p:cNvSpPr>
              <p:nvPr/>
            </p:nvSpPr>
            <p:spPr bwMode="auto">
              <a:xfrm>
                <a:off x="4231" y="2785"/>
                <a:ext cx="645" cy="146"/>
              </a:xfrm>
              <a:custGeom>
                <a:avLst/>
                <a:gdLst>
                  <a:gd name="T0" fmla="*/ 0 w 3223"/>
                  <a:gd name="T1" fmla="*/ 0 h 726"/>
                  <a:gd name="T2" fmla="*/ 0 w 3223"/>
                  <a:gd name="T3" fmla="*/ 0 h 726"/>
                  <a:gd name="T4" fmla="*/ 0 w 3223"/>
                  <a:gd name="T5" fmla="*/ 0 h 726"/>
                  <a:gd name="T6" fmla="*/ 0 w 3223"/>
                  <a:gd name="T7" fmla="*/ 0 h 726"/>
                  <a:gd name="T8" fmla="*/ 0 w 3223"/>
                  <a:gd name="T9" fmla="*/ 0 h 726"/>
                  <a:gd name="T10" fmla="*/ 0 w 3223"/>
                  <a:gd name="T11" fmla="*/ 0 h 726"/>
                  <a:gd name="T12" fmla="*/ 0 w 3223"/>
                  <a:gd name="T13" fmla="*/ 0 h 726"/>
                  <a:gd name="T14" fmla="*/ 0 w 3223"/>
                  <a:gd name="T15" fmla="*/ 0 h 726"/>
                  <a:gd name="T16" fmla="*/ 0 w 3223"/>
                  <a:gd name="T17" fmla="*/ 0 h 726"/>
                  <a:gd name="T18" fmla="*/ 0 w 3223"/>
                  <a:gd name="T19" fmla="*/ 0 h 726"/>
                  <a:gd name="T20" fmla="*/ 0 w 3223"/>
                  <a:gd name="T21" fmla="*/ 0 h 726"/>
                  <a:gd name="T22" fmla="*/ 0 w 3223"/>
                  <a:gd name="T23" fmla="*/ 0 h 726"/>
                  <a:gd name="T24" fmla="*/ 0 w 3223"/>
                  <a:gd name="T25" fmla="*/ 0 h 726"/>
                  <a:gd name="T26" fmla="*/ 0 w 3223"/>
                  <a:gd name="T27" fmla="*/ 0 h 726"/>
                  <a:gd name="T28" fmla="*/ 0 w 3223"/>
                  <a:gd name="T29" fmla="*/ 0 h 726"/>
                  <a:gd name="T30" fmla="*/ 0 w 3223"/>
                  <a:gd name="T31" fmla="*/ 0 h 726"/>
                  <a:gd name="T32" fmla="*/ 0 w 3223"/>
                  <a:gd name="T33" fmla="*/ 0 h 726"/>
                  <a:gd name="T34" fmla="*/ 0 w 3223"/>
                  <a:gd name="T35" fmla="*/ 0 h 726"/>
                  <a:gd name="T36" fmla="*/ 0 w 3223"/>
                  <a:gd name="T37" fmla="*/ 0 h 726"/>
                  <a:gd name="T38" fmla="*/ 0 w 3223"/>
                  <a:gd name="T39" fmla="*/ 0 h 726"/>
                  <a:gd name="T40" fmla="*/ 0 w 3223"/>
                  <a:gd name="T41" fmla="*/ 0 h 7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23" h="726">
                    <a:moveTo>
                      <a:pt x="81" y="0"/>
                    </a:moveTo>
                    <a:lnTo>
                      <a:pt x="3223" y="0"/>
                    </a:lnTo>
                    <a:lnTo>
                      <a:pt x="3223" y="726"/>
                    </a:lnTo>
                    <a:lnTo>
                      <a:pt x="81" y="726"/>
                    </a:lnTo>
                    <a:lnTo>
                      <a:pt x="65" y="725"/>
                    </a:lnTo>
                    <a:lnTo>
                      <a:pt x="49" y="720"/>
                    </a:lnTo>
                    <a:lnTo>
                      <a:pt x="36" y="712"/>
                    </a:lnTo>
                    <a:lnTo>
                      <a:pt x="24" y="702"/>
                    </a:lnTo>
                    <a:lnTo>
                      <a:pt x="14" y="690"/>
                    </a:lnTo>
                    <a:lnTo>
                      <a:pt x="7" y="677"/>
                    </a:lnTo>
                    <a:lnTo>
                      <a:pt x="1" y="661"/>
                    </a:lnTo>
                    <a:lnTo>
                      <a:pt x="0" y="645"/>
                    </a:lnTo>
                    <a:lnTo>
                      <a:pt x="0" y="81"/>
                    </a:lnTo>
                    <a:lnTo>
                      <a:pt x="1" y="65"/>
                    </a:lnTo>
                    <a:lnTo>
                      <a:pt x="7" y="49"/>
                    </a:lnTo>
                    <a:lnTo>
                      <a:pt x="14" y="36"/>
                    </a:lnTo>
                    <a:lnTo>
                      <a:pt x="24" y="24"/>
                    </a:lnTo>
                    <a:lnTo>
                      <a:pt x="36" y="14"/>
                    </a:lnTo>
                    <a:lnTo>
                      <a:pt x="49" y="6"/>
                    </a:lnTo>
                    <a:lnTo>
                      <a:pt x="65" y="1"/>
                    </a:lnTo>
                    <a:lnTo>
                      <a:pt x="8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0" name="Freeform 23"/>
              <p:cNvSpPr>
                <a:spLocks/>
              </p:cNvSpPr>
              <p:nvPr/>
            </p:nvSpPr>
            <p:spPr bwMode="auto">
              <a:xfrm>
                <a:off x="4247" y="2782"/>
                <a:ext cx="632" cy="6"/>
              </a:xfrm>
              <a:custGeom>
                <a:avLst/>
                <a:gdLst>
                  <a:gd name="T0" fmla="*/ 0 w 3158"/>
                  <a:gd name="T1" fmla="*/ 0 h 31"/>
                  <a:gd name="T2" fmla="*/ 0 w 3158"/>
                  <a:gd name="T3" fmla="*/ 0 h 31"/>
                  <a:gd name="T4" fmla="*/ 0 w 3158"/>
                  <a:gd name="T5" fmla="*/ 0 h 31"/>
                  <a:gd name="T6" fmla="*/ 0 w 3158"/>
                  <a:gd name="T7" fmla="*/ 0 h 31"/>
                  <a:gd name="T8" fmla="*/ 0 w 3158"/>
                  <a:gd name="T9" fmla="*/ 0 h 31"/>
                  <a:gd name="T10" fmla="*/ 0 w 3158"/>
                  <a:gd name="T11" fmla="*/ 0 h 31"/>
                  <a:gd name="T12" fmla="*/ 0 w 3158"/>
                  <a:gd name="T13" fmla="*/ 0 h 31"/>
                  <a:gd name="T14" fmla="*/ 0 w 3158"/>
                  <a:gd name="T15" fmla="*/ 0 h 31"/>
                  <a:gd name="T16" fmla="*/ 0 w 3158"/>
                  <a:gd name="T17" fmla="*/ 0 h 31"/>
                  <a:gd name="T18" fmla="*/ 0 w 315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58" h="31">
                    <a:moveTo>
                      <a:pt x="3158" y="16"/>
                    </a:moveTo>
                    <a:lnTo>
                      <a:pt x="3142" y="0"/>
                    </a:lnTo>
                    <a:lnTo>
                      <a:pt x="0" y="0"/>
                    </a:lnTo>
                    <a:lnTo>
                      <a:pt x="0" y="31"/>
                    </a:lnTo>
                    <a:lnTo>
                      <a:pt x="3142" y="31"/>
                    </a:lnTo>
                    <a:lnTo>
                      <a:pt x="3127" y="16"/>
                    </a:lnTo>
                    <a:lnTo>
                      <a:pt x="3158" y="16"/>
                    </a:lnTo>
                    <a:lnTo>
                      <a:pt x="3158" y="0"/>
                    </a:lnTo>
                    <a:lnTo>
                      <a:pt x="3142" y="0"/>
                    </a:lnTo>
                    <a:lnTo>
                      <a:pt x="315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1" name="Freeform 24"/>
              <p:cNvSpPr>
                <a:spLocks/>
              </p:cNvSpPr>
              <p:nvPr/>
            </p:nvSpPr>
            <p:spPr bwMode="auto">
              <a:xfrm>
                <a:off x="4873" y="2785"/>
                <a:ext cx="6" cy="149"/>
              </a:xfrm>
              <a:custGeom>
                <a:avLst/>
                <a:gdLst>
                  <a:gd name="T0" fmla="*/ 0 w 31"/>
                  <a:gd name="T1" fmla="*/ 0 h 742"/>
                  <a:gd name="T2" fmla="*/ 0 w 31"/>
                  <a:gd name="T3" fmla="*/ 0 h 742"/>
                  <a:gd name="T4" fmla="*/ 0 w 31"/>
                  <a:gd name="T5" fmla="*/ 0 h 742"/>
                  <a:gd name="T6" fmla="*/ 0 w 31"/>
                  <a:gd name="T7" fmla="*/ 0 h 742"/>
                  <a:gd name="T8" fmla="*/ 0 w 31"/>
                  <a:gd name="T9" fmla="*/ 0 h 742"/>
                  <a:gd name="T10" fmla="*/ 0 w 31"/>
                  <a:gd name="T11" fmla="*/ 0 h 742"/>
                  <a:gd name="T12" fmla="*/ 0 w 31"/>
                  <a:gd name="T13" fmla="*/ 0 h 742"/>
                  <a:gd name="T14" fmla="*/ 0 w 31"/>
                  <a:gd name="T15" fmla="*/ 0 h 742"/>
                  <a:gd name="T16" fmla="*/ 0 w 31"/>
                  <a:gd name="T17" fmla="*/ 0 h 742"/>
                  <a:gd name="T18" fmla="*/ 0 w 31"/>
                  <a:gd name="T19" fmla="*/ 0 h 7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42">
                    <a:moveTo>
                      <a:pt x="15" y="742"/>
                    </a:moveTo>
                    <a:lnTo>
                      <a:pt x="31" y="726"/>
                    </a:lnTo>
                    <a:lnTo>
                      <a:pt x="31" y="0"/>
                    </a:lnTo>
                    <a:lnTo>
                      <a:pt x="0" y="0"/>
                    </a:lnTo>
                    <a:lnTo>
                      <a:pt x="0" y="726"/>
                    </a:lnTo>
                    <a:lnTo>
                      <a:pt x="15" y="711"/>
                    </a:lnTo>
                    <a:lnTo>
                      <a:pt x="15" y="742"/>
                    </a:lnTo>
                    <a:lnTo>
                      <a:pt x="31" y="742"/>
                    </a:lnTo>
                    <a:lnTo>
                      <a:pt x="31" y="726"/>
                    </a:lnTo>
                    <a:lnTo>
                      <a:pt x="15" y="7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2" name="Freeform 25"/>
              <p:cNvSpPr>
                <a:spLocks/>
              </p:cNvSpPr>
              <p:nvPr/>
            </p:nvSpPr>
            <p:spPr bwMode="auto">
              <a:xfrm>
                <a:off x="4247" y="2928"/>
                <a:ext cx="629" cy="6"/>
              </a:xfrm>
              <a:custGeom>
                <a:avLst/>
                <a:gdLst>
                  <a:gd name="T0" fmla="*/ 0 w 3143"/>
                  <a:gd name="T1" fmla="*/ 0 h 31"/>
                  <a:gd name="T2" fmla="*/ 0 w 3143"/>
                  <a:gd name="T3" fmla="*/ 0 h 31"/>
                  <a:gd name="T4" fmla="*/ 0 w 3143"/>
                  <a:gd name="T5" fmla="*/ 0 h 31"/>
                  <a:gd name="T6" fmla="*/ 0 w 3143"/>
                  <a:gd name="T7" fmla="*/ 0 h 31"/>
                  <a:gd name="T8" fmla="*/ 0 w 3143"/>
                  <a:gd name="T9" fmla="*/ 0 h 31"/>
                  <a:gd name="T10" fmla="*/ 0 w 3143"/>
                  <a:gd name="T11" fmla="*/ 0 h 31"/>
                  <a:gd name="T12" fmla="*/ 0 w 3143"/>
                  <a:gd name="T13" fmla="*/ 0 h 31"/>
                  <a:gd name="T14" fmla="*/ 0 w 3143"/>
                  <a:gd name="T15" fmla="*/ 0 h 31"/>
                  <a:gd name="T16" fmla="*/ 0 w 3143"/>
                  <a:gd name="T17" fmla="*/ 0 h 31"/>
                  <a:gd name="T18" fmla="*/ 0 w 314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43" h="31">
                    <a:moveTo>
                      <a:pt x="0" y="31"/>
                    </a:moveTo>
                    <a:lnTo>
                      <a:pt x="1" y="31"/>
                    </a:lnTo>
                    <a:lnTo>
                      <a:pt x="3143" y="31"/>
                    </a:lnTo>
                    <a:lnTo>
                      <a:pt x="3143" y="0"/>
                    </a:lnTo>
                    <a:lnTo>
                      <a:pt x="1" y="0"/>
                    </a:lnTo>
                    <a:lnTo>
                      <a:pt x="2" y="0"/>
                    </a:lnTo>
                    <a:lnTo>
                      <a:pt x="0" y="31"/>
                    </a:lnTo>
                    <a:lnTo>
                      <a:pt x="1"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3" name="Freeform 26"/>
              <p:cNvSpPr>
                <a:spLocks/>
              </p:cNvSpPr>
              <p:nvPr/>
            </p:nvSpPr>
            <p:spPr bwMode="auto">
              <a:xfrm>
                <a:off x="4243" y="2927"/>
                <a:ext cx="4" cy="7"/>
              </a:xfrm>
              <a:custGeom>
                <a:avLst/>
                <a:gdLst>
                  <a:gd name="T0" fmla="*/ 0 w 23"/>
                  <a:gd name="T1" fmla="*/ 0 h 32"/>
                  <a:gd name="T2" fmla="*/ 0 w 23"/>
                  <a:gd name="T3" fmla="*/ 0 h 32"/>
                  <a:gd name="T4" fmla="*/ 0 w 23"/>
                  <a:gd name="T5" fmla="*/ 0 h 32"/>
                  <a:gd name="T6" fmla="*/ 0 w 23"/>
                  <a:gd name="T7" fmla="*/ 0 h 32"/>
                  <a:gd name="T8" fmla="*/ 0 w 23"/>
                  <a:gd name="T9" fmla="*/ 0 h 32"/>
                  <a:gd name="T10" fmla="*/ 0 w 23"/>
                  <a:gd name="T11" fmla="*/ 0 h 32"/>
                  <a:gd name="T12" fmla="*/ 0 w 23"/>
                  <a:gd name="T13" fmla="*/ 0 h 32"/>
                  <a:gd name="T14" fmla="*/ 0 w 23"/>
                  <a:gd name="T15" fmla="*/ 0 h 32"/>
                  <a:gd name="T16" fmla="*/ 0 w 23"/>
                  <a:gd name="T17" fmla="*/ 0 h 32"/>
                  <a:gd name="T18" fmla="*/ 0 w 2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2">
                    <a:moveTo>
                      <a:pt x="0" y="29"/>
                    </a:moveTo>
                    <a:lnTo>
                      <a:pt x="5" y="31"/>
                    </a:lnTo>
                    <a:lnTo>
                      <a:pt x="21" y="32"/>
                    </a:lnTo>
                    <a:lnTo>
                      <a:pt x="23" y="1"/>
                    </a:lnTo>
                    <a:lnTo>
                      <a:pt x="7" y="0"/>
                    </a:lnTo>
                    <a:lnTo>
                      <a:pt x="11" y="1"/>
                    </a:lnTo>
                    <a:lnTo>
                      <a:pt x="0" y="29"/>
                    </a:lnTo>
                    <a:lnTo>
                      <a:pt x="3" y="31"/>
                    </a:lnTo>
                    <a:lnTo>
                      <a:pt x="5"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4" name="Freeform 27"/>
              <p:cNvSpPr>
                <a:spLocks/>
              </p:cNvSpPr>
              <p:nvPr/>
            </p:nvSpPr>
            <p:spPr bwMode="auto">
              <a:xfrm>
                <a:off x="4239" y="2926"/>
                <a:ext cx="6" cy="7"/>
              </a:xfrm>
              <a:custGeom>
                <a:avLst/>
                <a:gdLst>
                  <a:gd name="T0" fmla="*/ 0 w 28"/>
                  <a:gd name="T1" fmla="*/ 0 h 34"/>
                  <a:gd name="T2" fmla="*/ 0 w 28"/>
                  <a:gd name="T3" fmla="*/ 0 h 34"/>
                  <a:gd name="T4" fmla="*/ 0 w 28"/>
                  <a:gd name="T5" fmla="*/ 0 h 34"/>
                  <a:gd name="T6" fmla="*/ 0 w 28"/>
                  <a:gd name="T7" fmla="*/ 0 h 34"/>
                  <a:gd name="T8" fmla="*/ 0 w 28"/>
                  <a:gd name="T9" fmla="*/ 0 h 34"/>
                  <a:gd name="T10" fmla="*/ 0 w 28"/>
                  <a:gd name="T11" fmla="*/ 0 h 34"/>
                  <a:gd name="T12" fmla="*/ 0 w 28"/>
                  <a:gd name="T13" fmla="*/ 0 h 34"/>
                  <a:gd name="T14" fmla="*/ 0 w 28"/>
                  <a:gd name="T15" fmla="*/ 0 h 34"/>
                  <a:gd name="T16" fmla="*/ 0 w 28"/>
                  <a:gd name="T17" fmla="*/ 0 h 34"/>
                  <a:gd name="T18" fmla="*/ 0 w 28"/>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4">
                    <a:moveTo>
                      <a:pt x="0" y="28"/>
                    </a:moveTo>
                    <a:lnTo>
                      <a:pt x="2" y="29"/>
                    </a:lnTo>
                    <a:lnTo>
                      <a:pt x="17" y="34"/>
                    </a:lnTo>
                    <a:lnTo>
                      <a:pt x="28" y="6"/>
                    </a:lnTo>
                    <a:lnTo>
                      <a:pt x="13" y="0"/>
                    </a:lnTo>
                    <a:lnTo>
                      <a:pt x="15" y="1"/>
                    </a:lnTo>
                    <a:lnTo>
                      <a:pt x="0" y="28"/>
                    </a:lnTo>
                    <a:lnTo>
                      <a:pt x="1" y="29"/>
                    </a:lnTo>
                    <a:lnTo>
                      <a:pt x="2" y="29"/>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5" name="Freeform 28"/>
              <p:cNvSpPr>
                <a:spLocks/>
              </p:cNvSpPr>
              <p:nvPr/>
            </p:nvSpPr>
            <p:spPr bwMode="auto">
              <a:xfrm>
                <a:off x="4236" y="2925"/>
                <a:ext cx="6" cy="7"/>
              </a:xfrm>
              <a:custGeom>
                <a:avLst/>
                <a:gdLst>
                  <a:gd name="T0" fmla="*/ 0 w 31"/>
                  <a:gd name="T1" fmla="*/ 0 h 34"/>
                  <a:gd name="T2" fmla="*/ 0 w 31"/>
                  <a:gd name="T3" fmla="*/ 0 h 34"/>
                  <a:gd name="T4" fmla="*/ 0 w 31"/>
                  <a:gd name="T5" fmla="*/ 0 h 34"/>
                  <a:gd name="T6" fmla="*/ 0 w 31"/>
                  <a:gd name="T7" fmla="*/ 0 h 34"/>
                  <a:gd name="T8" fmla="*/ 0 w 31"/>
                  <a:gd name="T9" fmla="*/ 0 h 34"/>
                  <a:gd name="T10" fmla="*/ 0 w 31"/>
                  <a:gd name="T11" fmla="*/ 0 h 34"/>
                  <a:gd name="T12" fmla="*/ 0 w 31"/>
                  <a:gd name="T13" fmla="*/ 0 h 34"/>
                  <a:gd name="T14" fmla="*/ 0 w 31"/>
                  <a:gd name="T15" fmla="*/ 0 h 34"/>
                  <a:gd name="T16" fmla="*/ 0 w 31"/>
                  <a:gd name="T17" fmla="*/ 0 h 34"/>
                  <a:gd name="T18" fmla="*/ 0 w 31"/>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
                    <a:moveTo>
                      <a:pt x="0" y="25"/>
                    </a:moveTo>
                    <a:lnTo>
                      <a:pt x="3" y="26"/>
                    </a:lnTo>
                    <a:lnTo>
                      <a:pt x="16" y="34"/>
                    </a:lnTo>
                    <a:lnTo>
                      <a:pt x="31" y="7"/>
                    </a:lnTo>
                    <a:lnTo>
                      <a:pt x="18" y="0"/>
                    </a:lnTo>
                    <a:lnTo>
                      <a:pt x="20" y="1"/>
                    </a:lnTo>
                    <a:lnTo>
                      <a:pt x="0" y="25"/>
                    </a:lnTo>
                    <a:lnTo>
                      <a:pt x="1" y="25"/>
                    </a:lnTo>
                    <a:lnTo>
                      <a:pt x="3" y="26"/>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6" name="Freeform 29"/>
              <p:cNvSpPr>
                <a:spLocks/>
              </p:cNvSpPr>
              <p:nvPr/>
            </p:nvSpPr>
            <p:spPr bwMode="auto">
              <a:xfrm>
                <a:off x="4233" y="2923"/>
                <a:ext cx="7" cy="7"/>
              </a:xfrm>
              <a:custGeom>
                <a:avLst/>
                <a:gdLst>
                  <a:gd name="T0" fmla="*/ 0 w 34"/>
                  <a:gd name="T1" fmla="*/ 0 h 34"/>
                  <a:gd name="T2" fmla="*/ 0 w 34"/>
                  <a:gd name="T3" fmla="*/ 0 h 34"/>
                  <a:gd name="T4" fmla="*/ 0 w 34"/>
                  <a:gd name="T5" fmla="*/ 0 h 34"/>
                  <a:gd name="T6" fmla="*/ 0 w 34"/>
                  <a:gd name="T7" fmla="*/ 0 h 34"/>
                  <a:gd name="T8" fmla="*/ 0 w 34"/>
                  <a:gd name="T9" fmla="*/ 0 h 34"/>
                  <a:gd name="T10" fmla="*/ 0 w 34"/>
                  <a:gd name="T11" fmla="*/ 0 h 34"/>
                  <a:gd name="T12" fmla="*/ 0 w 34"/>
                  <a:gd name="T13" fmla="*/ 0 h 34"/>
                  <a:gd name="T14" fmla="*/ 0 w 34"/>
                  <a:gd name="T15" fmla="*/ 0 h 34"/>
                  <a:gd name="T16" fmla="*/ 0 w 34"/>
                  <a:gd name="T17" fmla="*/ 0 h 34"/>
                  <a:gd name="T18" fmla="*/ 0 w 3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0" y="22"/>
                    </a:moveTo>
                    <a:lnTo>
                      <a:pt x="2" y="24"/>
                    </a:lnTo>
                    <a:lnTo>
                      <a:pt x="14" y="34"/>
                    </a:lnTo>
                    <a:lnTo>
                      <a:pt x="34" y="10"/>
                    </a:lnTo>
                    <a:lnTo>
                      <a:pt x="22" y="0"/>
                    </a:lnTo>
                    <a:lnTo>
                      <a:pt x="24" y="2"/>
                    </a:lnTo>
                    <a:lnTo>
                      <a:pt x="0" y="22"/>
                    </a:lnTo>
                    <a:lnTo>
                      <a:pt x="1" y="23"/>
                    </a:lnTo>
                    <a:lnTo>
                      <a:pt x="2" y="24"/>
                    </a:lnTo>
                    <a:lnTo>
                      <a:pt x="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7" name="Freeform 30"/>
              <p:cNvSpPr>
                <a:spLocks/>
              </p:cNvSpPr>
              <p:nvPr/>
            </p:nvSpPr>
            <p:spPr bwMode="auto">
              <a:xfrm>
                <a:off x="4231" y="2921"/>
                <a:ext cx="7" cy="7"/>
              </a:xfrm>
              <a:custGeom>
                <a:avLst/>
                <a:gdLst>
                  <a:gd name="T0" fmla="*/ 0 w 35"/>
                  <a:gd name="T1" fmla="*/ 0 h 32"/>
                  <a:gd name="T2" fmla="*/ 0 w 35"/>
                  <a:gd name="T3" fmla="*/ 0 h 32"/>
                  <a:gd name="T4" fmla="*/ 0 w 35"/>
                  <a:gd name="T5" fmla="*/ 0 h 32"/>
                  <a:gd name="T6" fmla="*/ 0 w 35"/>
                  <a:gd name="T7" fmla="*/ 0 h 32"/>
                  <a:gd name="T8" fmla="*/ 0 w 35"/>
                  <a:gd name="T9" fmla="*/ 0 h 32"/>
                  <a:gd name="T10" fmla="*/ 0 w 35"/>
                  <a:gd name="T11" fmla="*/ 0 h 32"/>
                  <a:gd name="T12" fmla="*/ 0 w 35"/>
                  <a:gd name="T13" fmla="*/ 0 h 32"/>
                  <a:gd name="T14" fmla="*/ 0 w 35"/>
                  <a:gd name="T15" fmla="*/ 0 h 32"/>
                  <a:gd name="T16" fmla="*/ 0 w 35"/>
                  <a:gd name="T17" fmla="*/ 0 h 32"/>
                  <a:gd name="T18" fmla="*/ 0 w 35"/>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32">
                    <a:moveTo>
                      <a:pt x="0" y="18"/>
                    </a:moveTo>
                    <a:lnTo>
                      <a:pt x="1" y="20"/>
                    </a:lnTo>
                    <a:lnTo>
                      <a:pt x="11" y="32"/>
                    </a:lnTo>
                    <a:lnTo>
                      <a:pt x="35" y="12"/>
                    </a:lnTo>
                    <a:lnTo>
                      <a:pt x="25" y="0"/>
                    </a:lnTo>
                    <a:lnTo>
                      <a:pt x="26" y="2"/>
                    </a:lnTo>
                    <a:lnTo>
                      <a:pt x="0" y="18"/>
                    </a:lnTo>
                    <a:lnTo>
                      <a:pt x="1" y="19"/>
                    </a:lnTo>
                    <a:lnTo>
                      <a:pt x="1" y="2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8" name="Freeform 31"/>
              <p:cNvSpPr>
                <a:spLocks/>
              </p:cNvSpPr>
              <p:nvPr/>
            </p:nvSpPr>
            <p:spPr bwMode="auto">
              <a:xfrm>
                <a:off x="4229" y="2919"/>
                <a:ext cx="7" cy="6"/>
              </a:xfrm>
              <a:custGeom>
                <a:avLst/>
                <a:gdLst>
                  <a:gd name="T0" fmla="*/ 0 w 35"/>
                  <a:gd name="T1" fmla="*/ 0 h 29"/>
                  <a:gd name="T2" fmla="*/ 0 w 35"/>
                  <a:gd name="T3" fmla="*/ 0 h 29"/>
                  <a:gd name="T4" fmla="*/ 0 w 35"/>
                  <a:gd name="T5" fmla="*/ 0 h 29"/>
                  <a:gd name="T6" fmla="*/ 0 w 35"/>
                  <a:gd name="T7" fmla="*/ 0 h 29"/>
                  <a:gd name="T8" fmla="*/ 0 w 35"/>
                  <a:gd name="T9" fmla="*/ 0 h 29"/>
                  <a:gd name="T10" fmla="*/ 0 w 35"/>
                  <a:gd name="T11" fmla="*/ 0 h 29"/>
                  <a:gd name="T12" fmla="*/ 0 w 35"/>
                  <a:gd name="T13" fmla="*/ 0 h 29"/>
                  <a:gd name="T14" fmla="*/ 0 w 35"/>
                  <a:gd name="T15" fmla="*/ 0 h 29"/>
                  <a:gd name="T16" fmla="*/ 0 w 35"/>
                  <a:gd name="T17" fmla="*/ 0 h 29"/>
                  <a:gd name="T18" fmla="*/ 0 w 3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3"/>
                    </a:moveTo>
                    <a:lnTo>
                      <a:pt x="1" y="15"/>
                    </a:lnTo>
                    <a:lnTo>
                      <a:pt x="9" y="29"/>
                    </a:lnTo>
                    <a:lnTo>
                      <a:pt x="35" y="13"/>
                    </a:lnTo>
                    <a:lnTo>
                      <a:pt x="28" y="0"/>
                    </a:lnTo>
                    <a:lnTo>
                      <a:pt x="29" y="2"/>
                    </a:lnTo>
                    <a:lnTo>
                      <a:pt x="0" y="13"/>
                    </a:lnTo>
                    <a:lnTo>
                      <a:pt x="0" y="14"/>
                    </a:lnTo>
                    <a:lnTo>
                      <a:pt x="1" y="15"/>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299" name="Freeform 32"/>
              <p:cNvSpPr>
                <a:spLocks/>
              </p:cNvSpPr>
              <p:nvPr/>
            </p:nvSpPr>
            <p:spPr bwMode="auto">
              <a:xfrm>
                <a:off x="4228" y="2917"/>
                <a:ext cx="7" cy="5"/>
              </a:xfrm>
              <a:custGeom>
                <a:avLst/>
                <a:gdLst>
                  <a:gd name="T0" fmla="*/ 0 w 35"/>
                  <a:gd name="T1" fmla="*/ 0 h 26"/>
                  <a:gd name="T2" fmla="*/ 0 w 35"/>
                  <a:gd name="T3" fmla="*/ 0 h 26"/>
                  <a:gd name="T4" fmla="*/ 0 w 35"/>
                  <a:gd name="T5" fmla="*/ 0 h 26"/>
                  <a:gd name="T6" fmla="*/ 0 w 35"/>
                  <a:gd name="T7" fmla="*/ 0 h 26"/>
                  <a:gd name="T8" fmla="*/ 0 w 35"/>
                  <a:gd name="T9" fmla="*/ 0 h 26"/>
                  <a:gd name="T10" fmla="*/ 0 w 35"/>
                  <a:gd name="T11" fmla="*/ 0 h 26"/>
                  <a:gd name="T12" fmla="*/ 0 w 35"/>
                  <a:gd name="T13" fmla="*/ 0 h 26"/>
                  <a:gd name="T14" fmla="*/ 0 w 35"/>
                  <a:gd name="T15" fmla="*/ 0 h 26"/>
                  <a:gd name="T16" fmla="*/ 0 w 35"/>
                  <a:gd name="T17" fmla="*/ 0 h 26"/>
                  <a:gd name="T18" fmla="*/ 0 w 3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0" y="6"/>
                    </a:moveTo>
                    <a:lnTo>
                      <a:pt x="1" y="11"/>
                    </a:lnTo>
                    <a:lnTo>
                      <a:pt x="6" y="26"/>
                    </a:lnTo>
                    <a:lnTo>
                      <a:pt x="35" y="15"/>
                    </a:lnTo>
                    <a:lnTo>
                      <a:pt x="29" y="0"/>
                    </a:lnTo>
                    <a:lnTo>
                      <a:pt x="30" y="4"/>
                    </a:lnTo>
                    <a:lnTo>
                      <a:pt x="0" y="6"/>
                    </a:lnTo>
                    <a:lnTo>
                      <a:pt x="0" y="9"/>
                    </a:lnTo>
                    <a:lnTo>
                      <a:pt x="1" y="11"/>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0" name="Freeform 33"/>
              <p:cNvSpPr>
                <a:spLocks/>
              </p:cNvSpPr>
              <p:nvPr/>
            </p:nvSpPr>
            <p:spPr bwMode="auto">
              <a:xfrm>
                <a:off x="4228" y="2914"/>
                <a:ext cx="6" cy="4"/>
              </a:xfrm>
              <a:custGeom>
                <a:avLst/>
                <a:gdLst>
                  <a:gd name="T0" fmla="*/ 0 w 31"/>
                  <a:gd name="T1" fmla="*/ 0 h 18"/>
                  <a:gd name="T2" fmla="*/ 0 w 31"/>
                  <a:gd name="T3" fmla="*/ 0 h 18"/>
                  <a:gd name="T4" fmla="*/ 0 w 31"/>
                  <a:gd name="T5" fmla="*/ 0 h 18"/>
                  <a:gd name="T6" fmla="*/ 0 w 31"/>
                  <a:gd name="T7" fmla="*/ 0 h 18"/>
                  <a:gd name="T8" fmla="*/ 0 w 31"/>
                  <a:gd name="T9" fmla="*/ 0 h 18"/>
                  <a:gd name="T10" fmla="*/ 0 w 31"/>
                  <a:gd name="T11" fmla="*/ 0 h 18"/>
                  <a:gd name="T12" fmla="*/ 0 w 31"/>
                  <a:gd name="T13" fmla="*/ 0 h 18"/>
                  <a:gd name="T14" fmla="*/ 0 w 31"/>
                  <a:gd name="T15" fmla="*/ 0 h 18"/>
                  <a:gd name="T16" fmla="*/ 0 w 31"/>
                  <a:gd name="T17" fmla="*/ 0 h 18"/>
                  <a:gd name="T18" fmla="*/ 0 w 31"/>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0" y="1"/>
                    </a:moveTo>
                    <a:lnTo>
                      <a:pt x="0" y="2"/>
                    </a:lnTo>
                    <a:lnTo>
                      <a:pt x="1" y="18"/>
                    </a:lnTo>
                    <a:lnTo>
                      <a:pt x="31" y="16"/>
                    </a:lnTo>
                    <a:lnTo>
                      <a:pt x="30" y="0"/>
                    </a:lnTo>
                    <a:lnTo>
                      <a:pt x="30" y="1"/>
                    </a:lnTo>
                    <a:lnTo>
                      <a:pt x="0" y="1"/>
                    </a:lnTo>
                    <a:lnTo>
                      <a:pt x="0" y="2"/>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1" name="Freeform 34"/>
              <p:cNvSpPr>
                <a:spLocks/>
              </p:cNvSpPr>
              <p:nvPr/>
            </p:nvSpPr>
            <p:spPr bwMode="auto">
              <a:xfrm>
                <a:off x="4228" y="2801"/>
                <a:ext cx="6" cy="113"/>
              </a:xfrm>
              <a:custGeom>
                <a:avLst/>
                <a:gdLst>
                  <a:gd name="T0" fmla="*/ 0 w 30"/>
                  <a:gd name="T1" fmla="*/ 0 h 565"/>
                  <a:gd name="T2" fmla="*/ 0 w 30"/>
                  <a:gd name="T3" fmla="*/ 0 h 565"/>
                  <a:gd name="T4" fmla="*/ 0 w 30"/>
                  <a:gd name="T5" fmla="*/ 0 h 565"/>
                  <a:gd name="T6" fmla="*/ 0 w 30"/>
                  <a:gd name="T7" fmla="*/ 0 h 565"/>
                  <a:gd name="T8" fmla="*/ 0 w 30"/>
                  <a:gd name="T9" fmla="*/ 0 h 565"/>
                  <a:gd name="T10" fmla="*/ 0 w 30"/>
                  <a:gd name="T11" fmla="*/ 0 h 565"/>
                  <a:gd name="T12" fmla="*/ 0 w 30"/>
                  <a:gd name="T13" fmla="*/ 0 h 565"/>
                  <a:gd name="T14" fmla="*/ 0 w 30"/>
                  <a:gd name="T15" fmla="*/ 0 h 565"/>
                  <a:gd name="T16" fmla="*/ 0 w 30"/>
                  <a:gd name="T17" fmla="*/ 0 h 565"/>
                  <a:gd name="T18" fmla="*/ 0 w 30"/>
                  <a:gd name="T19" fmla="*/ 0 h 5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565">
                    <a:moveTo>
                      <a:pt x="0" y="0"/>
                    </a:moveTo>
                    <a:lnTo>
                      <a:pt x="0" y="1"/>
                    </a:lnTo>
                    <a:lnTo>
                      <a:pt x="0" y="565"/>
                    </a:lnTo>
                    <a:lnTo>
                      <a:pt x="30" y="565"/>
                    </a:lnTo>
                    <a:lnTo>
                      <a:pt x="30" y="1"/>
                    </a:lnTo>
                    <a:lnTo>
                      <a:pt x="30" y="2"/>
                    </a:lnTo>
                    <a:lnTo>
                      <a:pt x="0" y="0"/>
                    </a:lnTo>
                    <a:lnTo>
                      <a:pt x="0" y="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2" name="Freeform 35"/>
              <p:cNvSpPr>
                <a:spLocks/>
              </p:cNvSpPr>
              <p:nvPr/>
            </p:nvSpPr>
            <p:spPr bwMode="auto">
              <a:xfrm>
                <a:off x="4228" y="2797"/>
                <a:ext cx="6" cy="5"/>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2" y="0"/>
                    </a:moveTo>
                    <a:lnTo>
                      <a:pt x="1" y="4"/>
                    </a:lnTo>
                    <a:lnTo>
                      <a:pt x="0" y="21"/>
                    </a:lnTo>
                    <a:lnTo>
                      <a:pt x="30" y="23"/>
                    </a:lnTo>
                    <a:lnTo>
                      <a:pt x="31" y="7"/>
                    </a:lnTo>
                    <a:lnTo>
                      <a:pt x="30" y="11"/>
                    </a:lnTo>
                    <a:lnTo>
                      <a:pt x="2" y="0"/>
                    </a:lnTo>
                    <a:lnTo>
                      <a:pt x="1" y="2"/>
                    </a:lnTo>
                    <a:lnTo>
                      <a:pt x="1" y="4"/>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3" name="Freeform 36"/>
              <p:cNvSpPr>
                <a:spLocks/>
              </p:cNvSpPr>
              <p:nvPr/>
            </p:nvSpPr>
            <p:spPr bwMode="auto">
              <a:xfrm>
                <a:off x="4228" y="2794"/>
                <a:ext cx="7" cy="5"/>
              </a:xfrm>
              <a:custGeom>
                <a:avLst/>
                <a:gdLst>
                  <a:gd name="T0" fmla="*/ 0 w 34"/>
                  <a:gd name="T1" fmla="*/ 0 h 29"/>
                  <a:gd name="T2" fmla="*/ 0 w 34"/>
                  <a:gd name="T3" fmla="*/ 0 h 29"/>
                  <a:gd name="T4" fmla="*/ 0 w 34"/>
                  <a:gd name="T5" fmla="*/ 0 h 29"/>
                  <a:gd name="T6" fmla="*/ 0 w 34"/>
                  <a:gd name="T7" fmla="*/ 0 h 29"/>
                  <a:gd name="T8" fmla="*/ 0 w 34"/>
                  <a:gd name="T9" fmla="*/ 0 h 29"/>
                  <a:gd name="T10" fmla="*/ 0 w 34"/>
                  <a:gd name="T11" fmla="*/ 0 h 29"/>
                  <a:gd name="T12" fmla="*/ 0 w 34"/>
                  <a:gd name="T13" fmla="*/ 0 h 29"/>
                  <a:gd name="T14" fmla="*/ 0 w 34"/>
                  <a:gd name="T15" fmla="*/ 0 h 29"/>
                  <a:gd name="T16" fmla="*/ 0 w 34"/>
                  <a:gd name="T17" fmla="*/ 0 h 29"/>
                  <a:gd name="T18" fmla="*/ 0 w 34"/>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29">
                    <a:moveTo>
                      <a:pt x="6" y="0"/>
                    </a:moveTo>
                    <a:lnTo>
                      <a:pt x="5" y="3"/>
                    </a:lnTo>
                    <a:lnTo>
                      <a:pt x="0" y="18"/>
                    </a:lnTo>
                    <a:lnTo>
                      <a:pt x="28" y="29"/>
                    </a:lnTo>
                    <a:lnTo>
                      <a:pt x="34" y="14"/>
                    </a:lnTo>
                    <a:lnTo>
                      <a:pt x="33" y="16"/>
                    </a:lnTo>
                    <a:lnTo>
                      <a:pt x="6" y="0"/>
                    </a:lnTo>
                    <a:lnTo>
                      <a:pt x="5" y="2"/>
                    </a:lnTo>
                    <a:lnTo>
                      <a:pt x="5" y="3"/>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4" name="Freeform 37"/>
              <p:cNvSpPr>
                <a:spLocks/>
              </p:cNvSpPr>
              <p:nvPr/>
            </p:nvSpPr>
            <p:spPr bwMode="auto">
              <a:xfrm>
                <a:off x="4230" y="2791"/>
                <a:ext cx="6" cy="6"/>
              </a:xfrm>
              <a:custGeom>
                <a:avLst/>
                <a:gdLst>
                  <a:gd name="T0" fmla="*/ 0 w 34"/>
                  <a:gd name="T1" fmla="*/ 0 h 31"/>
                  <a:gd name="T2" fmla="*/ 0 w 34"/>
                  <a:gd name="T3" fmla="*/ 0 h 31"/>
                  <a:gd name="T4" fmla="*/ 0 w 34"/>
                  <a:gd name="T5" fmla="*/ 0 h 31"/>
                  <a:gd name="T6" fmla="*/ 0 w 34"/>
                  <a:gd name="T7" fmla="*/ 0 h 31"/>
                  <a:gd name="T8" fmla="*/ 0 w 34"/>
                  <a:gd name="T9" fmla="*/ 0 h 31"/>
                  <a:gd name="T10" fmla="*/ 0 w 34"/>
                  <a:gd name="T11" fmla="*/ 0 h 31"/>
                  <a:gd name="T12" fmla="*/ 0 w 34"/>
                  <a:gd name="T13" fmla="*/ 0 h 31"/>
                  <a:gd name="T14" fmla="*/ 0 w 34"/>
                  <a:gd name="T15" fmla="*/ 0 h 31"/>
                  <a:gd name="T16" fmla="*/ 0 w 34"/>
                  <a:gd name="T17" fmla="*/ 0 h 31"/>
                  <a:gd name="T18" fmla="*/ 0 w 3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1">
                    <a:moveTo>
                      <a:pt x="9" y="0"/>
                    </a:moveTo>
                    <a:lnTo>
                      <a:pt x="8" y="2"/>
                    </a:lnTo>
                    <a:lnTo>
                      <a:pt x="0" y="15"/>
                    </a:lnTo>
                    <a:lnTo>
                      <a:pt x="27" y="31"/>
                    </a:lnTo>
                    <a:lnTo>
                      <a:pt x="34" y="18"/>
                    </a:lnTo>
                    <a:lnTo>
                      <a:pt x="33" y="20"/>
                    </a:lnTo>
                    <a:lnTo>
                      <a:pt x="9" y="0"/>
                    </a:lnTo>
                    <a:lnTo>
                      <a:pt x="9" y="1"/>
                    </a:lnTo>
                    <a:lnTo>
                      <a:pt x="8"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5" name="Freeform 38"/>
              <p:cNvSpPr>
                <a:spLocks/>
              </p:cNvSpPr>
              <p:nvPr/>
            </p:nvSpPr>
            <p:spPr bwMode="auto">
              <a:xfrm>
                <a:off x="4231" y="2788"/>
                <a:ext cx="7" cy="7"/>
              </a:xfrm>
              <a:custGeom>
                <a:avLst/>
                <a:gdLst>
                  <a:gd name="T0" fmla="*/ 0 w 34"/>
                  <a:gd name="T1" fmla="*/ 0 h 34"/>
                  <a:gd name="T2" fmla="*/ 0 w 34"/>
                  <a:gd name="T3" fmla="*/ 0 h 34"/>
                  <a:gd name="T4" fmla="*/ 0 w 34"/>
                  <a:gd name="T5" fmla="*/ 0 h 34"/>
                  <a:gd name="T6" fmla="*/ 0 w 34"/>
                  <a:gd name="T7" fmla="*/ 0 h 34"/>
                  <a:gd name="T8" fmla="*/ 0 w 34"/>
                  <a:gd name="T9" fmla="*/ 0 h 34"/>
                  <a:gd name="T10" fmla="*/ 0 w 34"/>
                  <a:gd name="T11" fmla="*/ 0 h 34"/>
                  <a:gd name="T12" fmla="*/ 0 w 34"/>
                  <a:gd name="T13" fmla="*/ 0 h 34"/>
                  <a:gd name="T14" fmla="*/ 0 w 34"/>
                  <a:gd name="T15" fmla="*/ 0 h 34"/>
                  <a:gd name="T16" fmla="*/ 0 w 34"/>
                  <a:gd name="T17" fmla="*/ 0 h 34"/>
                  <a:gd name="T18" fmla="*/ 0 w 3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12" y="0"/>
                    </a:moveTo>
                    <a:lnTo>
                      <a:pt x="10" y="2"/>
                    </a:lnTo>
                    <a:lnTo>
                      <a:pt x="0" y="14"/>
                    </a:lnTo>
                    <a:lnTo>
                      <a:pt x="24" y="34"/>
                    </a:lnTo>
                    <a:lnTo>
                      <a:pt x="34" y="22"/>
                    </a:lnTo>
                    <a:lnTo>
                      <a:pt x="32" y="24"/>
                    </a:lnTo>
                    <a:lnTo>
                      <a:pt x="12" y="0"/>
                    </a:lnTo>
                    <a:lnTo>
                      <a:pt x="11" y="1"/>
                    </a:lnTo>
                    <a:lnTo>
                      <a:pt x="10" y="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6" name="Freeform 39"/>
              <p:cNvSpPr>
                <a:spLocks/>
              </p:cNvSpPr>
              <p:nvPr/>
            </p:nvSpPr>
            <p:spPr bwMode="auto">
              <a:xfrm>
                <a:off x="4234" y="2786"/>
                <a:ext cx="6" cy="7"/>
              </a:xfrm>
              <a:custGeom>
                <a:avLst/>
                <a:gdLst>
                  <a:gd name="T0" fmla="*/ 0 w 32"/>
                  <a:gd name="T1" fmla="*/ 0 h 35"/>
                  <a:gd name="T2" fmla="*/ 0 w 32"/>
                  <a:gd name="T3" fmla="*/ 0 h 35"/>
                  <a:gd name="T4" fmla="*/ 0 w 32"/>
                  <a:gd name="T5" fmla="*/ 0 h 35"/>
                  <a:gd name="T6" fmla="*/ 0 w 32"/>
                  <a:gd name="T7" fmla="*/ 0 h 35"/>
                  <a:gd name="T8" fmla="*/ 0 w 32"/>
                  <a:gd name="T9" fmla="*/ 0 h 35"/>
                  <a:gd name="T10" fmla="*/ 0 w 32"/>
                  <a:gd name="T11" fmla="*/ 0 h 35"/>
                  <a:gd name="T12" fmla="*/ 0 w 32"/>
                  <a:gd name="T13" fmla="*/ 0 h 35"/>
                  <a:gd name="T14" fmla="*/ 0 w 32"/>
                  <a:gd name="T15" fmla="*/ 0 h 35"/>
                  <a:gd name="T16" fmla="*/ 0 w 32"/>
                  <a:gd name="T17" fmla="*/ 0 h 35"/>
                  <a:gd name="T18" fmla="*/ 0 w 32"/>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5">
                    <a:moveTo>
                      <a:pt x="15" y="0"/>
                    </a:moveTo>
                    <a:lnTo>
                      <a:pt x="12" y="1"/>
                    </a:lnTo>
                    <a:lnTo>
                      <a:pt x="0" y="11"/>
                    </a:lnTo>
                    <a:lnTo>
                      <a:pt x="20" y="35"/>
                    </a:lnTo>
                    <a:lnTo>
                      <a:pt x="32" y="25"/>
                    </a:lnTo>
                    <a:lnTo>
                      <a:pt x="30" y="26"/>
                    </a:lnTo>
                    <a:lnTo>
                      <a:pt x="15" y="0"/>
                    </a:lnTo>
                    <a:lnTo>
                      <a:pt x="13" y="1"/>
                    </a:lnTo>
                    <a:lnTo>
                      <a:pt x="12"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7" name="Freeform 40"/>
              <p:cNvSpPr>
                <a:spLocks/>
              </p:cNvSpPr>
              <p:nvPr/>
            </p:nvSpPr>
            <p:spPr bwMode="auto">
              <a:xfrm>
                <a:off x="4237" y="2784"/>
                <a:ext cx="5" cy="7"/>
              </a:xfrm>
              <a:custGeom>
                <a:avLst/>
                <a:gdLst>
                  <a:gd name="T0" fmla="*/ 0 w 28"/>
                  <a:gd name="T1" fmla="*/ 0 h 35"/>
                  <a:gd name="T2" fmla="*/ 0 w 28"/>
                  <a:gd name="T3" fmla="*/ 0 h 35"/>
                  <a:gd name="T4" fmla="*/ 0 w 28"/>
                  <a:gd name="T5" fmla="*/ 0 h 35"/>
                  <a:gd name="T6" fmla="*/ 0 w 28"/>
                  <a:gd name="T7" fmla="*/ 0 h 35"/>
                  <a:gd name="T8" fmla="*/ 0 w 28"/>
                  <a:gd name="T9" fmla="*/ 0 h 35"/>
                  <a:gd name="T10" fmla="*/ 0 w 28"/>
                  <a:gd name="T11" fmla="*/ 0 h 35"/>
                  <a:gd name="T12" fmla="*/ 0 w 28"/>
                  <a:gd name="T13" fmla="*/ 0 h 35"/>
                  <a:gd name="T14" fmla="*/ 0 w 28"/>
                  <a:gd name="T15" fmla="*/ 0 h 35"/>
                  <a:gd name="T16" fmla="*/ 0 w 28"/>
                  <a:gd name="T17" fmla="*/ 0 h 35"/>
                  <a:gd name="T18" fmla="*/ 0 w 28"/>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5">
                    <a:moveTo>
                      <a:pt x="15" y="0"/>
                    </a:moveTo>
                    <a:lnTo>
                      <a:pt x="13" y="1"/>
                    </a:lnTo>
                    <a:lnTo>
                      <a:pt x="0" y="9"/>
                    </a:lnTo>
                    <a:lnTo>
                      <a:pt x="15" y="35"/>
                    </a:lnTo>
                    <a:lnTo>
                      <a:pt x="28" y="27"/>
                    </a:lnTo>
                    <a:lnTo>
                      <a:pt x="26" y="29"/>
                    </a:lnTo>
                    <a:lnTo>
                      <a:pt x="15" y="0"/>
                    </a:lnTo>
                    <a:lnTo>
                      <a:pt x="14" y="0"/>
                    </a:lnTo>
                    <a:lnTo>
                      <a:pt x="13"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8" name="Freeform 41"/>
              <p:cNvSpPr>
                <a:spLocks/>
              </p:cNvSpPr>
              <p:nvPr/>
            </p:nvSpPr>
            <p:spPr bwMode="auto">
              <a:xfrm>
                <a:off x="4240" y="2782"/>
                <a:ext cx="5" cy="8"/>
              </a:xfrm>
              <a:custGeom>
                <a:avLst/>
                <a:gdLst>
                  <a:gd name="T0" fmla="*/ 0 w 26"/>
                  <a:gd name="T1" fmla="*/ 0 h 36"/>
                  <a:gd name="T2" fmla="*/ 0 w 26"/>
                  <a:gd name="T3" fmla="*/ 0 h 36"/>
                  <a:gd name="T4" fmla="*/ 0 w 26"/>
                  <a:gd name="T5" fmla="*/ 0 h 36"/>
                  <a:gd name="T6" fmla="*/ 0 w 26"/>
                  <a:gd name="T7" fmla="*/ 0 h 36"/>
                  <a:gd name="T8" fmla="*/ 0 w 26"/>
                  <a:gd name="T9" fmla="*/ 0 h 36"/>
                  <a:gd name="T10" fmla="*/ 0 w 26"/>
                  <a:gd name="T11" fmla="*/ 0 h 36"/>
                  <a:gd name="T12" fmla="*/ 0 w 26"/>
                  <a:gd name="T13" fmla="*/ 0 h 36"/>
                  <a:gd name="T14" fmla="*/ 0 w 26"/>
                  <a:gd name="T15" fmla="*/ 0 h 36"/>
                  <a:gd name="T16" fmla="*/ 0 w 26"/>
                  <a:gd name="T17" fmla="*/ 0 h 36"/>
                  <a:gd name="T18" fmla="*/ 0 w 26"/>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36">
                    <a:moveTo>
                      <a:pt x="20" y="0"/>
                    </a:moveTo>
                    <a:lnTo>
                      <a:pt x="15" y="1"/>
                    </a:lnTo>
                    <a:lnTo>
                      <a:pt x="0" y="7"/>
                    </a:lnTo>
                    <a:lnTo>
                      <a:pt x="11" y="36"/>
                    </a:lnTo>
                    <a:lnTo>
                      <a:pt x="26" y="30"/>
                    </a:lnTo>
                    <a:lnTo>
                      <a:pt x="22" y="31"/>
                    </a:lnTo>
                    <a:lnTo>
                      <a:pt x="20" y="0"/>
                    </a:lnTo>
                    <a:lnTo>
                      <a:pt x="18" y="0"/>
                    </a:lnTo>
                    <a:lnTo>
                      <a:pt x="15" y="1"/>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09" name="Freeform 42"/>
              <p:cNvSpPr>
                <a:spLocks/>
              </p:cNvSpPr>
              <p:nvPr/>
            </p:nvSpPr>
            <p:spPr bwMode="auto">
              <a:xfrm>
                <a:off x="4244" y="2782"/>
                <a:ext cx="3" cy="7"/>
              </a:xfrm>
              <a:custGeom>
                <a:avLst/>
                <a:gdLst>
                  <a:gd name="T0" fmla="*/ 0 w 18"/>
                  <a:gd name="T1" fmla="*/ 0 h 32"/>
                  <a:gd name="T2" fmla="*/ 0 w 18"/>
                  <a:gd name="T3" fmla="*/ 0 h 32"/>
                  <a:gd name="T4" fmla="*/ 0 w 18"/>
                  <a:gd name="T5" fmla="*/ 0 h 32"/>
                  <a:gd name="T6" fmla="*/ 0 w 18"/>
                  <a:gd name="T7" fmla="*/ 0 h 32"/>
                  <a:gd name="T8" fmla="*/ 0 w 18"/>
                  <a:gd name="T9" fmla="*/ 0 h 32"/>
                  <a:gd name="T10" fmla="*/ 0 w 18"/>
                  <a:gd name="T11" fmla="*/ 0 h 32"/>
                  <a:gd name="T12" fmla="*/ 0 w 18"/>
                  <a:gd name="T13" fmla="*/ 0 h 32"/>
                  <a:gd name="T14" fmla="*/ 0 w 18"/>
                  <a:gd name="T15" fmla="*/ 0 h 32"/>
                  <a:gd name="T16" fmla="*/ 0 w 18"/>
                  <a:gd name="T17" fmla="*/ 0 h 32"/>
                  <a:gd name="T18" fmla="*/ 0 w 18"/>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 h="32">
                    <a:moveTo>
                      <a:pt x="17" y="0"/>
                    </a:moveTo>
                    <a:lnTo>
                      <a:pt x="16" y="0"/>
                    </a:lnTo>
                    <a:lnTo>
                      <a:pt x="0" y="1"/>
                    </a:lnTo>
                    <a:lnTo>
                      <a:pt x="2" y="32"/>
                    </a:lnTo>
                    <a:lnTo>
                      <a:pt x="18" y="31"/>
                    </a:lnTo>
                    <a:lnTo>
                      <a:pt x="17" y="31"/>
                    </a:lnTo>
                    <a:lnTo>
                      <a:pt x="17" y="0"/>
                    </a:lnTo>
                    <a:lnTo>
                      <a:pt x="16"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0" name="Freeform 43"/>
              <p:cNvSpPr>
                <a:spLocks/>
              </p:cNvSpPr>
              <p:nvPr/>
            </p:nvSpPr>
            <p:spPr bwMode="auto">
              <a:xfrm>
                <a:off x="4129" y="2879"/>
                <a:ext cx="89" cy="7"/>
              </a:xfrm>
              <a:custGeom>
                <a:avLst/>
                <a:gdLst>
                  <a:gd name="T0" fmla="*/ 0 w 448"/>
                  <a:gd name="T1" fmla="*/ 0 h 31"/>
                  <a:gd name="T2" fmla="*/ 0 w 448"/>
                  <a:gd name="T3" fmla="*/ 0 h 31"/>
                  <a:gd name="T4" fmla="*/ 0 w 448"/>
                  <a:gd name="T5" fmla="*/ 0 h 31"/>
                  <a:gd name="T6" fmla="*/ 0 w 448"/>
                  <a:gd name="T7" fmla="*/ 0 h 31"/>
                  <a:gd name="T8" fmla="*/ 0 w 448"/>
                  <a:gd name="T9" fmla="*/ 0 h 31"/>
                  <a:gd name="T10" fmla="*/ 0 w 448"/>
                  <a:gd name="T11" fmla="*/ 0 h 31"/>
                  <a:gd name="T12" fmla="*/ 0 w 448"/>
                  <a:gd name="T13" fmla="*/ 0 h 31"/>
                  <a:gd name="T14" fmla="*/ 0 w 448"/>
                  <a:gd name="T15" fmla="*/ 0 h 31"/>
                  <a:gd name="T16" fmla="*/ 0 w 448"/>
                  <a:gd name="T17" fmla="*/ 0 h 31"/>
                  <a:gd name="T18" fmla="*/ 0 w 44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8" h="31">
                    <a:moveTo>
                      <a:pt x="0" y="15"/>
                    </a:moveTo>
                    <a:lnTo>
                      <a:pt x="15" y="31"/>
                    </a:lnTo>
                    <a:lnTo>
                      <a:pt x="448" y="31"/>
                    </a:lnTo>
                    <a:lnTo>
                      <a:pt x="448"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1" name="Freeform 44"/>
              <p:cNvSpPr>
                <a:spLocks/>
              </p:cNvSpPr>
              <p:nvPr/>
            </p:nvSpPr>
            <p:spPr bwMode="auto">
              <a:xfrm>
                <a:off x="4129" y="2821"/>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2" name="Freeform 45"/>
              <p:cNvSpPr>
                <a:spLocks/>
              </p:cNvSpPr>
              <p:nvPr/>
            </p:nvSpPr>
            <p:spPr bwMode="auto">
              <a:xfrm>
                <a:off x="4132" y="2821"/>
                <a:ext cx="90" cy="7"/>
              </a:xfrm>
              <a:custGeom>
                <a:avLst/>
                <a:gdLst>
                  <a:gd name="T0" fmla="*/ 0 w 449"/>
                  <a:gd name="T1" fmla="*/ 0 h 31"/>
                  <a:gd name="T2" fmla="*/ 0 w 449"/>
                  <a:gd name="T3" fmla="*/ 0 h 31"/>
                  <a:gd name="T4" fmla="*/ 0 w 449"/>
                  <a:gd name="T5" fmla="*/ 0 h 31"/>
                  <a:gd name="T6" fmla="*/ 0 w 449"/>
                  <a:gd name="T7" fmla="*/ 0 h 31"/>
                  <a:gd name="T8" fmla="*/ 0 w 449"/>
                  <a:gd name="T9" fmla="*/ 0 h 31"/>
                  <a:gd name="T10" fmla="*/ 0 w 449"/>
                  <a:gd name="T11" fmla="*/ 0 h 31"/>
                  <a:gd name="T12" fmla="*/ 0 w 449"/>
                  <a:gd name="T13" fmla="*/ 0 h 31"/>
                  <a:gd name="T14" fmla="*/ 0 w 449"/>
                  <a:gd name="T15" fmla="*/ 0 h 31"/>
                  <a:gd name="T16" fmla="*/ 0 w 449"/>
                  <a:gd name="T17" fmla="*/ 0 h 31"/>
                  <a:gd name="T18" fmla="*/ 0 w 449"/>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31">
                    <a:moveTo>
                      <a:pt x="449" y="16"/>
                    </a:moveTo>
                    <a:lnTo>
                      <a:pt x="433" y="0"/>
                    </a:lnTo>
                    <a:lnTo>
                      <a:pt x="0" y="0"/>
                    </a:lnTo>
                    <a:lnTo>
                      <a:pt x="0" y="31"/>
                    </a:lnTo>
                    <a:lnTo>
                      <a:pt x="433" y="31"/>
                    </a:lnTo>
                    <a:lnTo>
                      <a:pt x="418" y="16"/>
                    </a:lnTo>
                    <a:lnTo>
                      <a:pt x="449" y="16"/>
                    </a:lnTo>
                    <a:lnTo>
                      <a:pt x="449" y="0"/>
                    </a:lnTo>
                    <a:lnTo>
                      <a:pt x="433" y="0"/>
                    </a:lnTo>
                    <a:lnTo>
                      <a:pt x="44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3" name="Freeform 46"/>
              <p:cNvSpPr>
                <a:spLocks/>
              </p:cNvSpPr>
              <p:nvPr/>
            </p:nvSpPr>
            <p:spPr bwMode="auto">
              <a:xfrm>
                <a:off x="4215" y="2825"/>
                <a:ext cx="7"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305"/>
                    </a:moveTo>
                    <a:lnTo>
                      <a:pt x="31" y="289"/>
                    </a:lnTo>
                    <a:lnTo>
                      <a:pt x="31" y="0"/>
                    </a:lnTo>
                    <a:lnTo>
                      <a:pt x="0" y="0"/>
                    </a:lnTo>
                    <a:lnTo>
                      <a:pt x="0" y="289"/>
                    </a:lnTo>
                    <a:lnTo>
                      <a:pt x="15" y="274"/>
                    </a:lnTo>
                    <a:lnTo>
                      <a:pt x="15" y="305"/>
                    </a:lnTo>
                    <a:lnTo>
                      <a:pt x="31" y="305"/>
                    </a:lnTo>
                    <a:lnTo>
                      <a:pt x="31" y="289"/>
                    </a:lnTo>
                    <a:lnTo>
                      <a:pt x="15" y="3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4" name="Freeform 47"/>
              <p:cNvSpPr>
                <a:spLocks/>
              </p:cNvSpPr>
              <p:nvPr/>
            </p:nvSpPr>
            <p:spPr bwMode="auto">
              <a:xfrm>
                <a:off x="4215" y="2890"/>
                <a:ext cx="17" cy="7"/>
              </a:xfrm>
              <a:custGeom>
                <a:avLst/>
                <a:gdLst>
                  <a:gd name="T0" fmla="*/ 0 w 81"/>
                  <a:gd name="T1" fmla="*/ 0 h 31"/>
                  <a:gd name="T2" fmla="*/ 0 w 81"/>
                  <a:gd name="T3" fmla="*/ 0 h 31"/>
                  <a:gd name="T4" fmla="*/ 0 w 81"/>
                  <a:gd name="T5" fmla="*/ 0 h 31"/>
                  <a:gd name="T6" fmla="*/ 0 w 81"/>
                  <a:gd name="T7" fmla="*/ 0 h 31"/>
                  <a:gd name="T8" fmla="*/ 0 w 81"/>
                  <a:gd name="T9" fmla="*/ 0 h 31"/>
                  <a:gd name="T10" fmla="*/ 0 w 81"/>
                  <a:gd name="T11" fmla="*/ 0 h 31"/>
                  <a:gd name="T12" fmla="*/ 0 w 81"/>
                  <a:gd name="T13" fmla="*/ 0 h 31"/>
                  <a:gd name="T14" fmla="*/ 0 w 81"/>
                  <a:gd name="T15" fmla="*/ 0 h 31"/>
                  <a:gd name="T16" fmla="*/ 0 w 81"/>
                  <a:gd name="T17" fmla="*/ 0 h 31"/>
                  <a:gd name="T18" fmla="*/ 0 w 8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 h="31">
                    <a:moveTo>
                      <a:pt x="0" y="15"/>
                    </a:moveTo>
                    <a:lnTo>
                      <a:pt x="15" y="31"/>
                    </a:lnTo>
                    <a:lnTo>
                      <a:pt x="81" y="31"/>
                    </a:lnTo>
                    <a:lnTo>
                      <a:pt x="81"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5" name="Freeform 48"/>
              <p:cNvSpPr>
                <a:spLocks/>
              </p:cNvSpPr>
              <p:nvPr/>
            </p:nvSpPr>
            <p:spPr bwMode="auto">
              <a:xfrm>
                <a:off x="4215" y="2810"/>
                <a:ext cx="7" cy="83"/>
              </a:xfrm>
              <a:custGeom>
                <a:avLst/>
                <a:gdLst>
                  <a:gd name="T0" fmla="*/ 0 w 31"/>
                  <a:gd name="T1" fmla="*/ 0 h 416"/>
                  <a:gd name="T2" fmla="*/ 0 w 31"/>
                  <a:gd name="T3" fmla="*/ 0 h 416"/>
                  <a:gd name="T4" fmla="*/ 0 w 31"/>
                  <a:gd name="T5" fmla="*/ 0 h 416"/>
                  <a:gd name="T6" fmla="*/ 0 w 31"/>
                  <a:gd name="T7" fmla="*/ 0 h 416"/>
                  <a:gd name="T8" fmla="*/ 0 w 31"/>
                  <a:gd name="T9" fmla="*/ 0 h 416"/>
                  <a:gd name="T10" fmla="*/ 0 w 31"/>
                  <a:gd name="T11" fmla="*/ 0 h 416"/>
                  <a:gd name="T12" fmla="*/ 0 w 31"/>
                  <a:gd name="T13" fmla="*/ 0 h 416"/>
                  <a:gd name="T14" fmla="*/ 0 w 31"/>
                  <a:gd name="T15" fmla="*/ 0 h 416"/>
                  <a:gd name="T16" fmla="*/ 0 w 31"/>
                  <a:gd name="T17" fmla="*/ 0 h 416"/>
                  <a:gd name="T18" fmla="*/ 0 w 31"/>
                  <a:gd name="T19" fmla="*/ 0 h 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6">
                    <a:moveTo>
                      <a:pt x="15" y="0"/>
                    </a:moveTo>
                    <a:lnTo>
                      <a:pt x="0" y="15"/>
                    </a:lnTo>
                    <a:lnTo>
                      <a:pt x="0" y="416"/>
                    </a:lnTo>
                    <a:lnTo>
                      <a:pt x="31" y="416"/>
                    </a:lnTo>
                    <a:lnTo>
                      <a:pt x="31" y="15"/>
                    </a:lnTo>
                    <a:lnTo>
                      <a:pt x="15" y="31"/>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6" name="Freeform 49"/>
              <p:cNvSpPr>
                <a:spLocks/>
              </p:cNvSpPr>
              <p:nvPr/>
            </p:nvSpPr>
            <p:spPr bwMode="auto">
              <a:xfrm>
                <a:off x="4218" y="2810"/>
                <a:ext cx="17" cy="6"/>
              </a:xfrm>
              <a:custGeom>
                <a:avLst/>
                <a:gdLst>
                  <a:gd name="T0" fmla="*/ 0 w 82"/>
                  <a:gd name="T1" fmla="*/ 0 h 31"/>
                  <a:gd name="T2" fmla="*/ 0 w 82"/>
                  <a:gd name="T3" fmla="*/ 0 h 31"/>
                  <a:gd name="T4" fmla="*/ 0 w 82"/>
                  <a:gd name="T5" fmla="*/ 0 h 31"/>
                  <a:gd name="T6" fmla="*/ 0 w 82"/>
                  <a:gd name="T7" fmla="*/ 0 h 31"/>
                  <a:gd name="T8" fmla="*/ 0 w 82"/>
                  <a:gd name="T9" fmla="*/ 0 h 31"/>
                  <a:gd name="T10" fmla="*/ 0 w 82"/>
                  <a:gd name="T11" fmla="*/ 0 h 31"/>
                  <a:gd name="T12" fmla="*/ 0 w 82"/>
                  <a:gd name="T13" fmla="*/ 0 h 31"/>
                  <a:gd name="T14" fmla="*/ 0 w 82"/>
                  <a:gd name="T15" fmla="*/ 0 h 31"/>
                  <a:gd name="T16" fmla="*/ 0 w 82"/>
                  <a:gd name="T17" fmla="*/ 0 h 31"/>
                  <a:gd name="T18" fmla="*/ 0 w 8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 h="31">
                    <a:moveTo>
                      <a:pt x="82" y="15"/>
                    </a:moveTo>
                    <a:lnTo>
                      <a:pt x="66" y="0"/>
                    </a:lnTo>
                    <a:lnTo>
                      <a:pt x="0" y="0"/>
                    </a:lnTo>
                    <a:lnTo>
                      <a:pt x="0" y="31"/>
                    </a:lnTo>
                    <a:lnTo>
                      <a:pt x="66" y="31"/>
                    </a:lnTo>
                    <a:lnTo>
                      <a:pt x="51" y="15"/>
                    </a:lnTo>
                    <a:lnTo>
                      <a:pt x="82" y="15"/>
                    </a:lnTo>
                    <a:lnTo>
                      <a:pt x="82" y="0"/>
                    </a:lnTo>
                    <a:lnTo>
                      <a:pt x="66" y="0"/>
                    </a:lnTo>
                    <a:lnTo>
                      <a:pt x="82"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7" name="Freeform 50"/>
              <p:cNvSpPr>
                <a:spLocks/>
              </p:cNvSpPr>
              <p:nvPr/>
            </p:nvSpPr>
            <p:spPr bwMode="auto">
              <a:xfrm>
                <a:off x="4229" y="2813"/>
                <a:ext cx="6" cy="84"/>
              </a:xfrm>
              <a:custGeom>
                <a:avLst/>
                <a:gdLst>
                  <a:gd name="T0" fmla="*/ 0 w 31"/>
                  <a:gd name="T1" fmla="*/ 0 h 417"/>
                  <a:gd name="T2" fmla="*/ 0 w 31"/>
                  <a:gd name="T3" fmla="*/ 0 h 417"/>
                  <a:gd name="T4" fmla="*/ 0 w 31"/>
                  <a:gd name="T5" fmla="*/ 0 h 417"/>
                  <a:gd name="T6" fmla="*/ 0 w 31"/>
                  <a:gd name="T7" fmla="*/ 0 h 417"/>
                  <a:gd name="T8" fmla="*/ 0 w 31"/>
                  <a:gd name="T9" fmla="*/ 0 h 417"/>
                  <a:gd name="T10" fmla="*/ 0 w 31"/>
                  <a:gd name="T11" fmla="*/ 0 h 417"/>
                  <a:gd name="T12" fmla="*/ 0 w 31"/>
                  <a:gd name="T13" fmla="*/ 0 h 417"/>
                  <a:gd name="T14" fmla="*/ 0 w 31"/>
                  <a:gd name="T15" fmla="*/ 0 h 417"/>
                  <a:gd name="T16" fmla="*/ 0 w 31"/>
                  <a:gd name="T17" fmla="*/ 0 h 417"/>
                  <a:gd name="T18" fmla="*/ 0 w 31"/>
                  <a:gd name="T19" fmla="*/ 0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7">
                    <a:moveTo>
                      <a:pt x="15" y="417"/>
                    </a:moveTo>
                    <a:lnTo>
                      <a:pt x="31" y="401"/>
                    </a:lnTo>
                    <a:lnTo>
                      <a:pt x="31" y="0"/>
                    </a:lnTo>
                    <a:lnTo>
                      <a:pt x="0" y="0"/>
                    </a:lnTo>
                    <a:lnTo>
                      <a:pt x="0" y="401"/>
                    </a:lnTo>
                    <a:lnTo>
                      <a:pt x="15" y="386"/>
                    </a:lnTo>
                    <a:lnTo>
                      <a:pt x="15" y="417"/>
                    </a:lnTo>
                    <a:lnTo>
                      <a:pt x="31" y="417"/>
                    </a:lnTo>
                    <a:lnTo>
                      <a:pt x="31" y="401"/>
                    </a:lnTo>
                    <a:lnTo>
                      <a:pt x="15" y="4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8" name="Freeform 51"/>
              <p:cNvSpPr>
                <a:spLocks/>
              </p:cNvSpPr>
              <p:nvPr/>
            </p:nvSpPr>
            <p:spPr bwMode="auto">
              <a:xfrm>
                <a:off x="4049" y="2820"/>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19" name="Freeform 52"/>
              <p:cNvSpPr>
                <a:spLocks/>
              </p:cNvSpPr>
              <p:nvPr/>
            </p:nvSpPr>
            <p:spPr bwMode="auto">
              <a:xfrm>
                <a:off x="4084" y="2817"/>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0" name="Freeform 53"/>
              <p:cNvSpPr>
                <a:spLocks/>
              </p:cNvSpPr>
              <p:nvPr/>
            </p:nvSpPr>
            <p:spPr bwMode="auto">
              <a:xfrm>
                <a:off x="4172" y="2820"/>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1" name="Freeform 54"/>
              <p:cNvSpPr>
                <a:spLocks/>
              </p:cNvSpPr>
              <p:nvPr/>
            </p:nvSpPr>
            <p:spPr bwMode="auto">
              <a:xfrm>
                <a:off x="4083" y="2882"/>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2" name="Freeform 55"/>
              <p:cNvSpPr>
                <a:spLocks/>
              </p:cNvSpPr>
              <p:nvPr/>
            </p:nvSpPr>
            <p:spPr bwMode="auto">
              <a:xfrm>
                <a:off x="4046" y="2861"/>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3" name="Freeform 56"/>
              <p:cNvSpPr>
                <a:spLocks/>
              </p:cNvSpPr>
              <p:nvPr/>
            </p:nvSpPr>
            <p:spPr bwMode="auto">
              <a:xfrm>
                <a:off x="4046" y="283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4" name="Freeform 57"/>
              <p:cNvSpPr>
                <a:spLocks/>
              </p:cNvSpPr>
              <p:nvPr/>
            </p:nvSpPr>
            <p:spPr bwMode="auto">
              <a:xfrm>
                <a:off x="4047" y="2817"/>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5" name="Rectangle 58"/>
              <p:cNvSpPr>
                <a:spLocks noChangeArrowheads="1"/>
              </p:cNvSpPr>
              <p:nvPr/>
            </p:nvSpPr>
            <p:spPr bwMode="auto">
              <a:xfrm>
                <a:off x="4175" y="2814"/>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326" name="Freeform 59"/>
              <p:cNvSpPr>
                <a:spLocks/>
              </p:cNvSpPr>
              <p:nvPr/>
            </p:nvSpPr>
            <p:spPr bwMode="auto">
              <a:xfrm>
                <a:off x="4172" y="2887"/>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7" name="Freeform 60"/>
              <p:cNvSpPr>
                <a:spLocks/>
              </p:cNvSpPr>
              <p:nvPr/>
            </p:nvSpPr>
            <p:spPr bwMode="auto">
              <a:xfrm>
                <a:off x="4172" y="2811"/>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8" name="Freeform 61"/>
              <p:cNvSpPr>
                <a:spLocks/>
              </p:cNvSpPr>
              <p:nvPr/>
            </p:nvSpPr>
            <p:spPr bwMode="auto">
              <a:xfrm>
                <a:off x="4175" y="2811"/>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29" name="Freeform 62"/>
              <p:cNvSpPr>
                <a:spLocks/>
              </p:cNvSpPr>
              <p:nvPr/>
            </p:nvSpPr>
            <p:spPr bwMode="auto">
              <a:xfrm>
                <a:off x="4189" y="2814"/>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395"/>
                    </a:moveTo>
                    <a:lnTo>
                      <a:pt x="31" y="380"/>
                    </a:lnTo>
                    <a:lnTo>
                      <a:pt x="31" y="0"/>
                    </a:lnTo>
                    <a:lnTo>
                      <a:pt x="0" y="0"/>
                    </a:lnTo>
                    <a:lnTo>
                      <a:pt x="0" y="380"/>
                    </a:lnTo>
                    <a:lnTo>
                      <a:pt x="16" y="364"/>
                    </a:lnTo>
                    <a:lnTo>
                      <a:pt x="16" y="395"/>
                    </a:lnTo>
                    <a:lnTo>
                      <a:pt x="31" y="395"/>
                    </a:lnTo>
                    <a:lnTo>
                      <a:pt x="31" y="380"/>
                    </a:lnTo>
                    <a:lnTo>
                      <a:pt x="16" y="3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0" name="Freeform 63"/>
              <p:cNvSpPr>
                <a:spLocks/>
              </p:cNvSpPr>
              <p:nvPr/>
            </p:nvSpPr>
            <p:spPr bwMode="auto">
              <a:xfrm>
                <a:off x="4055" y="2841"/>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1" name="Freeform 64"/>
              <p:cNvSpPr>
                <a:spLocks/>
              </p:cNvSpPr>
              <p:nvPr/>
            </p:nvSpPr>
            <p:spPr bwMode="auto">
              <a:xfrm>
                <a:off x="4055" y="286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2" name="Freeform 65"/>
              <p:cNvSpPr>
                <a:spLocks/>
              </p:cNvSpPr>
              <p:nvPr/>
            </p:nvSpPr>
            <p:spPr bwMode="auto">
              <a:xfrm>
                <a:off x="3696" y="2847"/>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3" name="Freeform 66"/>
              <p:cNvSpPr>
                <a:spLocks/>
              </p:cNvSpPr>
              <p:nvPr/>
            </p:nvSpPr>
            <p:spPr bwMode="auto">
              <a:xfrm>
                <a:off x="3752" y="2854"/>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4" name="Freeform 67"/>
              <p:cNvSpPr>
                <a:spLocks/>
              </p:cNvSpPr>
              <p:nvPr/>
            </p:nvSpPr>
            <p:spPr bwMode="auto">
              <a:xfrm>
                <a:off x="4047" y="2844"/>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5" name="Freeform 68"/>
              <p:cNvSpPr>
                <a:spLocks/>
              </p:cNvSpPr>
              <p:nvPr/>
            </p:nvSpPr>
            <p:spPr bwMode="auto">
              <a:xfrm>
                <a:off x="3667" y="2844"/>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6" name="Freeform 69"/>
              <p:cNvSpPr>
                <a:spLocks/>
              </p:cNvSpPr>
              <p:nvPr/>
            </p:nvSpPr>
            <p:spPr bwMode="auto">
              <a:xfrm>
                <a:off x="3695" y="2844"/>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7" name="Freeform 70"/>
              <p:cNvSpPr>
                <a:spLocks/>
              </p:cNvSpPr>
              <p:nvPr/>
            </p:nvSpPr>
            <p:spPr bwMode="auto">
              <a:xfrm>
                <a:off x="5064" y="2736"/>
                <a:ext cx="18" cy="6"/>
              </a:xfrm>
              <a:custGeom>
                <a:avLst/>
                <a:gdLst>
                  <a:gd name="T0" fmla="*/ 0 w 92"/>
                  <a:gd name="T1" fmla="*/ 0 h 31"/>
                  <a:gd name="T2" fmla="*/ 0 w 92"/>
                  <a:gd name="T3" fmla="*/ 0 h 31"/>
                  <a:gd name="T4" fmla="*/ 0 w 92"/>
                  <a:gd name="T5" fmla="*/ 0 h 31"/>
                  <a:gd name="T6" fmla="*/ 0 w 92"/>
                  <a:gd name="T7" fmla="*/ 0 h 31"/>
                  <a:gd name="T8" fmla="*/ 0 w 92"/>
                  <a:gd name="T9" fmla="*/ 0 h 31"/>
                  <a:gd name="T10" fmla="*/ 0 w 92"/>
                  <a:gd name="T11" fmla="*/ 0 h 31"/>
                  <a:gd name="T12" fmla="*/ 0 w 92"/>
                  <a:gd name="T13" fmla="*/ 0 h 31"/>
                  <a:gd name="T14" fmla="*/ 0 w 92"/>
                  <a:gd name="T15" fmla="*/ 0 h 31"/>
                  <a:gd name="T16" fmla="*/ 0 w 92"/>
                  <a:gd name="T17" fmla="*/ 0 h 31"/>
                  <a:gd name="T18" fmla="*/ 0 w 9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1">
                    <a:moveTo>
                      <a:pt x="92" y="0"/>
                    </a:moveTo>
                    <a:lnTo>
                      <a:pt x="90" y="0"/>
                    </a:lnTo>
                    <a:lnTo>
                      <a:pt x="0" y="0"/>
                    </a:lnTo>
                    <a:lnTo>
                      <a:pt x="0" y="31"/>
                    </a:lnTo>
                    <a:lnTo>
                      <a:pt x="90" y="31"/>
                    </a:lnTo>
                    <a:lnTo>
                      <a:pt x="88" y="31"/>
                    </a:lnTo>
                    <a:lnTo>
                      <a:pt x="92" y="0"/>
                    </a:lnTo>
                    <a:lnTo>
                      <a:pt x="91" y="0"/>
                    </a:lnTo>
                    <a:lnTo>
                      <a:pt x="90" y="0"/>
                    </a:ln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8" name="Freeform 71"/>
              <p:cNvSpPr>
                <a:spLocks/>
              </p:cNvSpPr>
              <p:nvPr/>
            </p:nvSpPr>
            <p:spPr bwMode="auto">
              <a:xfrm>
                <a:off x="5081" y="2736"/>
                <a:ext cx="5" cy="7"/>
              </a:xfrm>
              <a:custGeom>
                <a:avLst/>
                <a:gdLst>
                  <a:gd name="T0" fmla="*/ 0 w 23"/>
                  <a:gd name="T1" fmla="*/ 0 h 33"/>
                  <a:gd name="T2" fmla="*/ 0 w 23"/>
                  <a:gd name="T3" fmla="*/ 0 h 33"/>
                  <a:gd name="T4" fmla="*/ 0 w 23"/>
                  <a:gd name="T5" fmla="*/ 0 h 33"/>
                  <a:gd name="T6" fmla="*/ 0 w 23"/>
                  <a:gd name="T7" fmla="*/ 0 h 33"/>
                  <a:gd name="T8" fmla="*/ 0 w 23"/>
                  <a:gd name="T9" fmla="*/ 0 h 33"/>
                  <a:gd name="T10" fmla="*/ 0 w 23"/>
                  <a:gd name="T11" fmla="*/ 0 h 33"/>
                  <a:gd name="T12" fmla="*/ 0 w 23"/>
                  <a:gd name="T13" fmla="*/ 0 h 33"/>
                  <a:gd name="T14" fmla="*/ 0 w 23"/>
                  <a:gd name="T15" fmla="*/ 0 h 33"/>
                  <a:gd name="T16" fmla="*/ 0 w 23"/>
                  <a:gd name="T17" fmla="*/ 0 h 33"/>
                  <a:gd name="T18" fmla="*/ 0 w 23"/>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3">
                    <a:moveTo>
                      <a:pt x="23" y="6"/>
                    </a:moveTo>
                    <a:lnTo>
                      <a:pt x="16" y="2"/>
                    </a:lnTo>
                    <a:lnTo>
                      <a:pt x="4" y="0"/>
                    </a:lnTo>
                    <a:lnTo>
                      <a:pt x="0" y="31"/>
                    </a:lnTo>
                    <a:lnTo>
                      <a:pt x="12" y="33"/>
                    </a:lnTo>
                    <a:lnTo>
                      <a:pt x="5" y="30"/>
                    </a:lnTo>
                    <a:lnTo>
                      <a:pt x="23" y="6"/>
                    </a:lnTo>
                    <a:lnTo>
                      <a:pt x="20" y="3"/>
                    </a:lnTo>
                    <a:lnTo>
                      <a:pt x="16" y="2"/>
                    </a:lnTo>
                    <a:lnTo>
                      <a:pt x="2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39" name="Freeform 72"/>
              <p:cNvSpPr>
                <a:spLocks/>
              </p:cNvSpPr>
              <p:nvPr/>
            </p:nvSpPr>
            <p:spPr bwMode="auto">
              <a:xfrm>
                <a:off x="5082" y="2737"/>
                <a:ext cx="7" cy="7"/>
              </a:xfrm>
              <a:custGeom>
                <a:avLst/>
                <a:gdLst>
                  <a:gd name="T0" fmla="*/ 0 w 33"/>
                  <a:gd name="T1" fmla="*/ 0 h 32"/>
                  <a:gd name="T2" fmla="*/ 0 w 33"/>
                  <a:gd name="T3" fmla="*/ 0 h 32"/>
                  <a:gd name="T4" fmla="*/ 0 w 33"/>
                  <a:gd name="T5" fmla="*/ 0 h 32"/>
                  <a:gd name="T6" fmla="*/ 0 w 33"/>
                  <a:gd name="T7" fmla="*/ 0 h 32"/>
                  <a:gd name="T8" fmla="*/ 0 w 33"/>
                  <a:gd name="T9" fmla="*/ 0 h 32"/>
                  <a:gd name="T10" fmla="*/ 0 w 33"/>
                  <a:gd name="T11" fmla="*/ 0 h 32"/>
                  <a:gd name="T12" fmla="*/ 0 w 33"/>
                  <a:gd name="T13" fmla="*/ 0 h 32"/>
                  <a:gd name="T14" fmla="*/ 0 w 33"/>
                  <a:gd name="T15" fmla="*/ 0 h 32"/>
                  <a:gd name="T16" fmla="*/ 0 w 33"/>
                  <a:gd name="T17" fmla="*/ 0 h 32"/>
                  <a:gd name="T18" fmla="*/ 0 w 3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2">
                    <a:moveTo>
                      <a:pt x="33" y="12"/>
                    </a:moveTo>
                    <a:lnTo>
                      <a:pt x="29" y="7"/>
                    </a:lnTo>
                    <a:lnTo>
                      <a:pt x="18" y="0"/>
                    </a:lnTo>
                    <a:lnTo>
                      <a:pt x="0" y="24"/>
                    </a:lnTo>
                    <a:lnTo>
                      <a:pt x="11" y="32"/>
                    </a:lnTo>
                    <a:lnTo>
                      <a:pt x="7" y="27"/>
                    </a:lnTo>
                    <a:lnTo>
                      <a:pt x="33" y="12"/>
                    </a:lnTo>
                    <a:lnTo>
                      <a:pt x="31" y="8"/>
                    </a:lnTo>
                    <a:lnTo>
                      <a:pt x="29" y="7"/>
                    </a:lnTo>
                    <a:lnTo>
                      <a:pt x="3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0" name="Freeform 73"/>
              <p:cNvSpPr>
                <a:spLocks/>
              </p:cNvSpPr>
              <p:nvPr/>
            </p:nvSpPr>
            <p:spPr bwMode="auto">
              <a:xfrm>
                <a:off x="5084" y="2740"/>
                <a:ext cx="7" cy="5"/>
              </a:xfrm>
              <a:custGeom>
                <a:avLst/>
                <a:gdLst>
                  <a:gd name="T0" fmla="*/ 0 w 35"/>
                  <a:gd name="T1" fmla="*/ 0 h 26"/>
                  <a:gd name="T2" fmla="*/ 0 w 35"/>
                  <a:gd name="T3" fmla="*/ 0 h 26"/>
                  <a:gd name="T4" fmla="*/ 0 w 35"/>
                  <a:gd name="T5" fmla="*/ 0 h 26"/>
                  <a:gd name="T6" fmla="*/ 0 w 35"/>
                  <a:gd name="T7" fmla="*/ 0 h 26"/>
                  <a:gd name="T8" fmla="*/ 0 w 35"/>
                  <a:gd name="T9" fmla="*/ 0 h 26"/>
                  <a:gd name="T10" fmla="*/ 0 w 35"/>
                  <a:gd name="T11" fmla="*/ 0 h 26"/>
                  <a:gd name="T12" fmla="*/ 0 w 35"/>
                  <a:gd name="T13" fmla="*/ 0 h 26"/>
                  <a:gd name="T14" fmla="*/ 0 w 35"/>
                  <a:gd name="T15" fmla="*/ 0 h 26"/>
                  <a:gd name="T16" fmla="*/ 0 w 35"/>
                  <a:gd name="T17" fmla="*/ 0 h 26"/>
                  <a:gd name="T18" fmla="*/ 0 w 3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35" y="16"/>
                    </a:moveTo>
                    <a:lnTo>
                      <a:pt x="33" y="11"/>
                    </a:lnTo>
                    <a:lnTo>
                      <a:pt x="26" y="0"/>
                    </a:lnTo>
                    <a:lnTo>
                      <a:pt x="0" y="15"/>
                    </a:lnTo>
                    <a:lnTo>
                      <a:pt x="7" y="26"/>
                    </a:lnTo>
                    <a:lnTo>
                      <a:pt x="4" y="21"/>
                    </a:lnTo>
                    <a:lnTo>
                      <a:pt x="35" y="16"/>
                    </a:lnTo>
                    <a:lnTo>
                      <a:pt x="34" y="13"/>
                    </a:lnTo>
                    <a:lnTo>
                      <a:pt x="33" y="11"/>
                    </a:lnTo>
                    <a:lnTo>
                      <a:pt x="3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1" name="Freeform 74"/>
              <p:cNvSpPr>
                <a:spLocks/>
              </p:cNvSpPr>
              <p:nvPr/>
            </p:nvSpPr>
            <p:spPr bwMode="auto">
              <a:xfrm>
                <a:off x="5084" y="2743"/>
                <a:ext cx="7" cy="4"/>
              </a:xfrm>
              <a:custGeom>
                <a:avLst/>
                <a:gdLst>
                  <a:gd name="T0" fmla="*/ 0 w 33"/>
                  <a:gd name="T1" fmla="*/ 0 h 18"/>
                  <a:gd name="T2" fmla="*/ 0 w 33"/>
                  <a:gd name="T3" fmla="*/ 0 h 18"/>
                  <a:gd name="T4" fmla="*/ 0 w 33"/>
                  <a:gd name="T5" fmla="*/ 0 h 18"/>
                  <a:gd name="T6" fmla="*/ 0 w 33"/>
                  <a:gd name="T7" fmla="*/ 0 h 18"/>
                  <a:gd name="T8" fmla="*/ 0 w 33"/>
                  <a:gd name="T9" fmla="*/ 0 h 18"/>
                  <a:gd name="T10" fmla="*/ 0 w 33"/>
                  <a:gd name="T11" fmla="*/ 0 h 18"/>
                  <a:gd name="T12" fmla="*/ 0 w 33"/>
                  <a:gd name="T13" fmla="*/ 0 h 18"/>
                  <a:gd name="T14" fmla="*/ 0 w 33"/>
                  <a:gd name="T15" fmla="*/ 0 h 18"/>
                  <a:gd name="T16" fmla="*/ 0 w 33"/>
                  <a:gd name="T17" fmla="*/ 0 h 18"/>
                  <a:gd name="T18" fmla="*/ 0 w 33"/>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8">
                    <a:moveTo>
                      <a:pt x="33" y="16"/>
                    </a:moveTo>
                    <a:lnTo>
                      <a:pt x="33" y="13"/>
                    </a:lnTo>
                    <a:lnTo>
                      <a:pt x="31" y="0"/>
                    </a:lnTo>
                    <a:lnTo>
                      <a:pt x="0" y="5"/>
                    </a:lnTo>
                    <a:lnTo>
                      <a:pt x="3" y="18"/>
                    </a:lnTo>
                    <a:lnTo>
                      <a:pt x="3" y="16"/>
                    </a:lnTo>
                    <a:lnTo>
                      <a:pt x="33" y="16"/>
                    </a:lnTo>
                    <a:lnTo>
                      <a:pt x="33" y="15"/>
                    </a:lnTo>
                    <a:lnTo>
                      <a:pt x="33" y="13"/>
                    </a:lnTo>
                    <a:lnTo>
                      <a:pt x="3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2" name="Freeform 75"/>
              <p:cNvSpPr>
                <a:spLocks/>
              </p:cNvSpPr>
              <p:nvPr/>
            </p:nvSpPr>
            <p:spPr bwMode="auto">
              <a:xfrm>
                <a:off x="5085" y="2746"/>
                <a:ext cx="6" cy="230"/>
              </a:xfrm>
              <a:custGeom>
                <a:avLst/>
                <a:gdLst>
                  <a:gd name="T0" fmla="*/ 0 w 30"/>
                  <a:gd name="T1" fmla="*/ 0 h 1150"/>
                  <a:gd name="T2" fmla="*/ 0 w 30"/>
                  <a:gd name="T3" fmla="*/ 0 h 1150"/>
                  <a:gd name="T4" fmla="*/ 0 w 30"/>
                  <a:gd name="T5" fmla="*/ 0 h 1150"/>
                  <a:gd name="T6" fmla="*/ 0 w 30"/>
                  <a:gd name="T7" fmla="*/ 0 h 1150"/>
                  <a:gd name="T8" fmla="*/ 0 w 30"/>
                  <a:gd name="T9" fmla="*/ 0 h 1150"/>
                  <a:gd name="T10" fmla="*/ 0 w 30"/>
                  <a:gd name="T11" fmla="*/ 0 h 1150"/>
                  <a:gd name="T12" fmla="*/ 0 w 30"/>
                  <a:gd name="T13" fmla="*/ 0 h 1150"/>
                  <a:gd name="T14" fmla="*/ 0 w 30"/>
                  <a:gd name="T15" fmla="*/ 0 h 1150"/>
                  <a:gd name="T16" fmla="*/ 0 w 30"/>
                  <a:gd name="T17" fmla="*/ 0 h 1150"/>
                  <a:gd name="T18" fmla="*/ 0 w 30"/>
                  <a:gd name="T19" fmla="*/ 0 h 1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150">
                    <a:moveTo>
                      <a:pt x="30" y="1150"/>
                    </a:moveTo>
                    <a:lnTo>
                      <a:pt x="30" y="1148"/>
                    </a:lnTo>
                    <a:lnTo>
                      <a:pt x="30" y="0"/>
                    </a:lnTo>
                    <a:lnTo>
                      <a:pt x="0" y="0"/>
                    </a:lnTo>
                    <a:lnTo>
                      <a:pt x="0" y="1148"/>
                    </a:lnTo>
                    <a:lnTo>
                      <a:pt x="0" y="1146"/>
                    </a:lnTo>
                    <a:lnTo>
                      <a:pt x="30" y="1150"/>
                    </a:lnTo>
                    <a:lnTo>
                      <a:pt x="30" y="1149"/>
                    </a:lnTo>
                    <a:lnTo>
                      <a:pt x="30" y="1148"/>
                    </a:lnTo>
                    <a:lnTo>
                      <a:pt x="30" y="1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3" name="Freeform 76"/>
              <p:cNvSpPr>
                <a:spLocks/>
              </p:cNvSpPr>
              <p:nvPr/>
            </p:nvSpPr>
            <p:spPr bwMode="auto">
              <a:xfrm>
                <a:off x="5084" y="2975"/>
                <a:ext cx="7" cy="5"/>
              </a:xfrm>
              <a:custGeom>
                <a:avLst/>
                <a:gdLst>
                  <a:gd name="T0" fmla="*/ 0 w 33"/>
                  <a:gd name="T1" fmla="*/ 0 h 23"/>
                  <a:gd name="T2" fmla="*/ 0 w 33"/>
                  <a:gd name="T3" fmla="*/ 0 h 23"/>
                  <a:gd name="T4" fmla="*/ 0 w 33"/>
                  <a:gd name="T5" fmla="*/ 0 h 23"/>
                  <a:gd name="T6" fmla="*/ 0 w 33"/>
                  <a:gd name="T7" fmla="*/ 0 h 23"/>
                  <a:gd name="T8" fmla="*/ 0 w 33"/>
                  <a:gd name="T9" fmla="*/ 0 h 23"/>
                  <a:gd name="T10" fmla="*/ 0 w 33"/>
                  <a:gd name="T11" fmla="*/ 0 h 23"/>
                  <a:gd name="T12" fmla="*/ 0 w 33"/>
                  <a:gd name="T13" fmla="*/ 0 h 23"/>
                  <a:gd name="T14" fmla="*/ 0 w 33"/>
                  <a:gd name="T15" fmla="*/ 0 h 23"/>
                  <a:gd name="T16" fmla="*/ 0 w 33"/>
                  <a:gd name="T17" fmla="*/ 0 h 23"/>
                  <a:gd name="T18" fmla="*/ 0 w 3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3">
                    <a:moveTo>
                      <a:pt x="29" y="23"/>
                    </a:moveTo>
                    <a:lnTo>
                      <a:pt x="31" y="17"/>
                    </a:lnTo>
                    <a:lnTo>
                      <a:pt x="33" y="4"/>
                    </a:lnTo>
                    <a:lnTo>
                      <a:pt x="3" y="0"/>
                    </a:lnTo>
                    <a:lnTo>
                      <a:pt x="0" y="13"/>
                    </a:lnTo>
                    <a:lnTo>
                      <a:pt x="3" y="7"/>
                    </a:lnTo>
                    <a:lnTo>
                      <a:pt x="29" y="23"/>
                    </a:lnTo>
                    <a:lnTo>
                      <a:pt x="30" y="21"/>
                    </a:lnTo>
                    <a:lnTo>
                      <a:pt x="31" y="17"/>
                    </a:lnTo>
                    <a:lnTo>
                      <a:pt x="29"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4" name="Freeform 77"/>
              <p:cNvSpPr>
                <a:spLocks/>
              </p:cNvSpPr>
              <p:nvPr/>
            </p:nvSpPr>
            <p:spPr bwMode="auto">
              <a:xfrm>
                <a:off x="5084" y="2977"/>
                <a:ext cx="6" cy="6"/>
              </a:xfrm>
              <a:custGeom>
                <a:avLst/>
                <a:gdLst>
                  <a:gd name="T0" fmla="*/ 0 w 33"/>
                  <a:gd name="T1" fmla="*/ 0 h 31"/>
                  <a:gd name="T2" fmla="*/ 0 w 33"/>
                  <a:gd name="T3" fmla="*/ 0 h 31"/>
                  <a:gd name="T4" fmla="*/ 0 w 33"/>
                  <a:gd name="T5" fmla="*/ 0 h 31"/>
                  <a:gd name="T6" fmla="*/ 0 w 33"/>
                  <a:gd name="T7" fmla="*/ 0 h 31"/>
                  <a:gd name="T8" fmla="*/ 0 w 33"/>
                  <a:gd name="T9" fmla="*/ 0 h 31"/>
                  <a:gd name="T10" fmla="*/ 0 w 33"/>
                  <a:gd name="T11" fmla="*/ 0 h 31"/>
                  <a:gd name="T12" fmla="*/ 0 w 33"/>
                  <a:gd name="T13" fmla="*/ 0 h 31"/>
                  <a:gd name="T14" fmla="*/ 0 w 33"/>
                  <a:gd name="T15" fmla="*/ 0 h 31"/>
                  <a:gd name="T16" fmla="*/ 0 w 33"/>
                  <a:gd name="T17" fmla="*/ 0 h 31"/>
                  <a:gd name="T18" fmla="*/ 0 w 3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1">
                    <a:moveTo>
                      <a:pt x="22" y="31"/>
                    </a:moveTo>
                    <a:lnTo>
                      <a:pt x="26" y="27"/>
                    </a:lnTo>
                    <a:lnTo>
                      <a:pt x="33" y="16"/>
                    </a:lnTo>
                    <a:lnTo>
                      <a:pt x="7" y="0"/>
                    </a:lnTo>
                    <a:lnTo>
                      <a:pt x="0" y="11"/>
                    </a:lnTo>
                    <a:lnTo>
                      <a:pt x="4" y="7"/>
                    </a:lnTo>
                    <a:lnTo>
                      <a:pt x="22" y="31"/>
                    </a:lnTo>
                    <a:lnTo>
                      <a:pt x="24" y="30"/>
                    </a:lnTo>
                    <a:lnTo>
                      <a:pt x="26" y="27"/>
                    </a:lnTo>
                    <a:lnTo>
                      <a:pt x="22"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5" name="Freeform 78"/>
              <p:cNvSpPr>
                <a:spLocks/>
              </p:cNvSpPr>
              <p:nvPr/>
            </p:nvSpPr>
            <p:spPr bwMode="auto">
              <a:xfrm>
                <a:off x="5082" y="2978"/>
                <a:ext cx="6" cy="7"/>
              </a:xfrm>
              <a:custGeom>
                <a:avLst/>
                <a:gdLst>
                  <a:gd name="T0" fmla="*/ 0 w 29"/>
                  <a:gd name="T1" fmla="*/ 0 h 35"/>
                  <a:gd name="T2" fmla="*/ 0 w 29"/>
                  <a:gd name="T3" fmla="*/ 0 h 35"/>
                  <a:gd name="T4" fmla="*/ 0 w 29"/>
                  <a:gd name="T5" fmla="*/ 0 h 35"/>
                  <a:gd name="T6" fmla="*/ 0 w 29"/>
                  <a:gd name="T7" fmla="*/ 0 h 35"/>
                  <a:gd name="T8" fmla="*/ 0 w 29"/>
                  <a:gd name="T9" fmla="*/ 0 h 35"/>
                  <a:gd name="T10" fmla="*/ 0 w 29"/>
                  <a:gd name="T11" fmla="*/ 0 h 35"/>
                  <a:gd name="T12" fmla="*/ 0 w 29"/>
                  <a:gd name="T13" fmla="*/ 0 h 35"/>
                  <a:gd name="T14" fmla="*/ 0 w 29"/>
                  <a:gd name="T15" fmla="*/ 0 h 35"/>
                  <a:gd name="T16" fmla="*/ 0 w 29"/>
                  <a:gd name="T17" fmla="*/ 0 h 35"/>
                  <a:gd name="T18" fmla="*/ 0 w 29"/>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5">
                    <a:moveTo>
                      <a:pt x="11" y="35"/>
                    </a:moveTo>
                    <a:lnTo>
                      <a:pt x="18" y="32"/>
                    </a:lnTo>
                    <a:lnTo>
                      <a:pt x="29" y="24"/>
                    </a:lnTo>
                    <a:lnTo>
                      <a:pt x="11" y="0"/>
                    </a:lnTo>
                    <a:lnTo>
                      <a:pt x="0" y="8"/>
                    </a:lnTo>
                    <a:lnTo>
                      <a:pt x="7" y="4"/>
                    </a:lnTo>
                    <a:lnTo>
                      <a:pt x="11" y="35"/>
                    </a:lnTo>
                    <a:lnTo>
                      <a:pt x="15" y="34"/>
                    </a:lnTo>
                    <a:lnTo>
                      <a:pt x="18" y="32"/>
                    </a:lnTo>
                    <a:lnTo>
                      <a:pt x="1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6" name="Freeform 79"/>
              <p:cNvSpPr>
                <a:spLocks/>
              </p:cNvSpPr>
              <p:nvPr/>
            </p:nvSpPr>
            <p:spPr bwMode="auto">
              <a:xfrm>
                <a:off x="5081" y="2979"/>
                <a:ext cx="3" cy="7"/>
              </a:xfrm>
              <a:custGeom>
                <a:avLst/>
                <a:gdLst>
                  <a:gd name="T0" fmla="*/ 0 w 16"/>
                  <a:gd name="T1" fmla="*/ 0 h 33"/>
                  <a:gd name="T2" fmla="*/ 0 w 16"/>
                  <a:gd name="T3" fmla="*/ 0 h 33"/>
                  <a:gd name="T4" fmla="*/ 0 w 16"/>
                  <a:gd name="T5" fmla="*/ 0 h 33"/>
                  <a:gd name="T6" fmla="*/ 0 w 16"/>
                  <a:gd name="T7" fmla="*/ 0 h 33"/>
                  <a:gd name="T8" fmla="*/ 0 w 16"/>
                  <a:gd name="T9" fmla="*/ 0 h 33"/>
                  <a:gd name="T10" fmla="*/ 0 w 16"/>
                  <a:gd name="T11" fmla="*/ 0 h 33"/>
                  <a:gd name="T12" fmla="*/ 0 w 16"/>
                  <a:gd name="T13" fmla="*/ 0 h 33"/>
                  <a:gd name="T14" fmla="*/ 0 w 16"/>
                  <a:gd name="T15" fmla="*/ 0 h 33"/>
                  <a:gd name="T16" fmla="*/ 0 w 16"/>
                  <a:gd name="T17" fmla="*/ 0 h 33"/>
                  <a:gd name="T18" fmla="*/ 0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2" y="33"/>
                    </a:moveTo>
                    <a:lnTo>
                      <a:pt x="4" y="33"/>
                    </a:lnTo>
                    <a:lnTo>
                      <a:pt x="16" y="31"/>
                    </a:lnTo>
                    <a:lnTo>
                      <a:pt x="12" y="0"/>
                    </a:lnTo>
                    <a:lnTo>
                      <a:pt x="0" y="3"/>
                    </a:lnTo>
                    <a:lnTo>
                      <a:pt x="2" y="3"/>
                    </a:lnTo>
                    <a:lnTo>
                      <a:pt x="2" y="33"/>
                    </a:lnTo>
                    <a:lnTo>
                      <a:pt x="3" y="33"/>
                    </a:lnTo>
                    <a:lnTo>
                      <a:pt x="4" y="33"/>
                    </a:lnTo>
                    <a:lnTo>
                      <a:pt x="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7" name="Freeform 80"/>
              <p:cNvSpPr>
                <a:spLocks/>
              </p:cNvSpPr>
              <p:nvPr/>
            </p:nvSpPr>
            <p:spPr bwMode="auto">
              <a:xfrm>
                <a:off x="5063" y="2980"/>
                <a:ext cx="19" cy="6"/>
              </a:xfrm>
              <a:custGeom>
                <a:avLst/>
                <a:gdLst>
                  <a:gd name="T0" fmla="*/ 0 w 92"/>
                  <a:gd name="T1" fmla="*/ 0 h 30"/>
                  <a:gd name="T2" fmla="*/ 0 w 92"/>
                  <a:gd name="T3" fmla="*/ 0 h 30"/>
                  <a:gd name="T4" fmla="*/ 0 w 92"/>
                  <a:gd name="T5" fmla="*/ 0 h 30"/>
                  <a:gd name="T6" fmla="*/ 0 w 92"/>
                  <a:gd name="T7" fmla="*/ 0 h 30"/>
                  <a:gd name="T8" fmla="*/ 0 w 92"/>
                  <a:gd name="T9" fmla="*/ 0 h 30"/>
                  <a:gd name="T10" fmla="*/ 0 w 92"/>
                  <a:gd name="T11" fmla="*/ 0 h 30"/>
                  <a:gd name="T12" fmla="*/ 0 w 92"/>
                  <a:gd name="T13" fmla="*/ 0 h 30"/>
                  <a:gd name="T14" fmla="*/ 0 w 92"/>
                  <a:gd name="T15" fmla="*/ 0 h 30"/>
                  <a:gd name="T16" fmla="*/ 0 w 92"/>
                  <a:gd name="T17" fmla="*/ 0 h 30"/>
                  <a:gd name="T18" fmla="*/ 0 w 92"/>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0">
                    <a:moveTo>
                      <a:pt x="0" y="30"/>
                    </a:moveTo>
                    <a:lnTo>
                      <a:pt x="2" y="30"/>
                    </a:lnTo>
                    <a:lnTo>
                      <a:pt x="92" y="30"/>
                    </a:lnTo>
                    <a:lnTo>
                      <a:pt x="92" y="0"/>
                    </a:lnTo>
                    <a:lnTo>
                      <a:pt x="2" y="0"/>
                    </a:lnTo>
                    <a:lnTo>
                      <a:pt x="4" y="0"/>
                    </a:lnTo>
                    <a:lnTo>
                      <a:pt x="0" y="30"/>
                    </a:lnTo>
                    <a:lnTo>
                      <a:pt x="1" y="30"/>
                    </a:lnTo>
                    <a:lnTo>
                      <a:pt x="2" y="30"/>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8" name="Freeform 81"/>
              <p:cNvSpPr>
                <a:spLocks/>
              </p:cNvSpPr>
              <p:nvPr/>
            </p:nvSpPr>
            <p:spPr bwMode="auto">
              <a:xfrm>
                <a:off x="5059" y="2979"/>
                <a:ext cx="5" cy="7"/>
              </a:xfrm>
              <a:custGeom>
                <a:avLst/>
                <a:gdLst>
                  <a:gd name="T0" fmla="*/ 0 w 24"/>
                  <a:gd name="T1" fmla="*/ 0 h 33"/>
                  <a:gd name="T2" fmla="*/ 0 w 24"/>
                  <a:gd name="T3" fmla="*/ 0 h 33"/>
                  <a:gd name="T4" fmla="*/ 0 w 24"/>
                  <a:gd name="T5" fmla="*/ 0 h 33"/>
                  <a:gd name="T6" fmla="*/ 0 w 24"/>
                  <a:gd name="T7" fmla="*/ 0 h 33"/>
                  <a:gd name="T8" fmla="*/ 0 w 24"/>
                  <a:gd name="T9" fmla="*/ 0 h 33"/>
                  <a:gd name="T10" fmla="*/ 0 w 24"/>
                  <a:gd name="T11" fmla="*/ 0 h 33"/>
                  <a:gd name="T12" fmla="*/ 0 w 24"/>
                  <a:gd name="T13" fmla="*/ 0 h 33"/>
                  <a:gd name="T14" fmla="*/ 0 w 24"/>
                  <a:gd name="T15" fmla="*/ 0 h 33"/>
                  <a:gd name="T16" fmla="*/ 0 w 24"/>
                  <a:gd name="T17" fmla="*/ 0 h 33"/>
                  <a:gd name="T18" fmla="*/ 0 w 24"/>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3">
                    <a:moveTo>
                      <a:pt x="0" y="28"/>
                    </a:moveTo>
                    <a:lnTo>
                      <a:pt x="8" y="31"/>
                    </a:lnTo>
                    <a:lnTo>
                      <a:pt x="20" y="33"/>
                    </a:lnTo>
                    <a:lnTo>
                      <a:pt x="24" y="3"/>
                    </a:lnTo>
                    <a:lnTo>
                      <a:pt x="12" y="0"/>
                    </a:lnTo>
                    <a:lnTo>
                      <a:pt x="20" y="4"/>
                    </a:lnTo>
                    <a:lnTo>
                      <a:pt x="0" y="28"/>
                    </a:lnTo>
                    <a:lnTo>
                      <a:pt x="3" y="30"/>
                    </a:lnTo>
                    <a:lnTo>
                      <a:pt x="8" y="31"/>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49" name="Freeform 82"/>
              <p:cNvSpPr>
                <a:spLocks/>
              </p:cNvSpPr>
              <p:nvPr/>
            </p:nvSpPr>
            <p:spPr bwMode="auto">
              <a:xfrm>
                <a:off x="5057" y="2978"/>
                <a:ext cx="6" cy="7"/>
              </a:xfrm>
              <a:custGeom>
                <a:avLst/>
                <a:gdLst>
                  <a:gd name="T0" fmla="*/ 0 w 32"/>
                  <a:gd name="T1" fmla="*/ 0 h 32"/>
                  <a:gd name="T2" fmla="*/ 0 w 32"/>
                  <a:gd name="T3" fmla="*/ 0 h 32"/>
                  <a:gd name="T4" fmla="*/ 0 w 32"/>
                  <a:gd name="T5" fmla="*/ 0 h 32"/>
                  <a:gd name="T6" fmla="*/ 0 w 32"/>
                  <a:gd name="T7" fmla="*/ 0 h 32"/>
                  <a:gd name="T8" fmla="*/ 0 w 32"/>
                  <a:gd name="T9" fmla="*/ 0 h 32"/>
                  <a:gd name="T10" fmla="*/ 0 w 32"/>
                  <a:gd name="T11" fmla="*/ 0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0" y="21"/>
                    </a:moveTo>
                    <a:lnTo>
                      <a:pt x="2" y="24"/>
                    </a:lnTo>
                    <a:lnTo>
                      <a:pt x="12" y="32"/>
                    </a:lnTo>
                    <a:lnTo>
                      <a:pt x="32" y="8"/>
                    </a:lnTo>
                    <a:lnTo>
                      <a:pt x="22" y="0"/>
                    </a:lnTo>
                    <a:lnTo>
                      <a:pt x="24" y="3"/>
                    </a:lnTo>
                    <a:lnTo>
                      <a:pt x="0" y="21"/>
                    </a:lnTo>
                    <a:lnTo>
                      <a:pt x="1" y="23"/>
                    </a:lnTo>
                    <a:lnTo>
                      <a:pt x="2" y="24"/>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0" name="Freeform 83"/>
              <p:cNvSpPr>
                <a:spLocks/>
              </p:cNvSpPr>
              <p:nvPr/>
            </p:nvSpPr>
            <p:spPr bwMode="auto">
              <a:xfrm>
                <a:off x="5055" y="2977"/>
                <a:ext cx="7" cy="5"/>
              </a:xfrm>
              <a:custGeom>
                <a:avLst/>
                <a:gdLst>
                  <a:gd name="T0" fmla="*/ 0 w 35"/>
                  <a:gd name="T1" fmla="*/ 0 h 29"/>
                  <a:gd name="T2" fmla="*/ 0 w 35"/>
                  <a:gd name="T3" fmla="*/ 0 h 29"/>
                  <a:gd name="T4" fmla="*/ 0 w 35"/>
                  <a:gd name="T5" fmla="*/ 0 h 29"/>
                  <a:gd name="T6" fmla="*/ 0 w 35"/>
                  <a:gd name="T7" fmla="*/ 0 h 29"/>
                  <a:gd name="T8" fmla="*/ 0 w 35"/>
                  <a:gd name="T9" fmla="*/ 0 h 29"/>
                  <a:gd name="T10" fmla="*/ 0 w 35"/>
                  <a:gd name="T11" fmla="*/ 0 h 29"/>
                  <a:gd name="T12" fmla="*/ 0 w 35"/>
                  <a:gd name="T13" fmla="*/ 0 h 29"/>
                  <a:gd name="T14" fmla="*/ 0 w 35"/>
                  <a:gd name="T15" fmla="*/ 0 h 29"/>
                  <a:gd name="T16" fmla="*/ 0 w 35"/>
                  <a:gd name="T17" fmla="*/ 0 h 29"/>
                  <a:gd name="T18" fmla="*/ 0 w 3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1"/>
                    </a:moveTo>
                    <a:lnTo>
                      <a:pt x="3" y="18"/>
                    </a:lnTo>
                    <a:lnTo>
                      <a:pt x="11" y="29"/>
                    </a:lnTo>
                    <a:lnTo>
                      <a:pt x="35" y="11"/>
                    </a:lnTo>
                    <a:lnTo>
                      <a:pt x="27" y="0"/>
                    </a:lnTo>
                    <a:lnTo>
                      <a:pt x="31" y="7"/>
                    </a:lnTo>
                    <a:lnTo>
                      <a:pt x="0" y="11"/>
                    </a:lnTo>
                    <a:lnTo>
                      <a:pt x="1" y="15"/>
                    </a:lnTo>
                    <a:lnTo>
                      <a:pt x="3" y="18"/>
                    </a:lnTo>
                    <a:lnTo>
                      <a:pt x="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1" name="Freeform 84"/>
              <p:cNvSpPr>
                <a:spLocks/>
              </p:cNvSpPr>
              <p:nvPr/>
            </p:nvSpPr>
            <p:spPr bwMode="auto">
              <a:xfrm>
                <a:off x="5054" y="2975"/>
                <a:ext cx="7" cy="4"/>
              </a:xfrm>
              <a:custGeom>
                <a:avLst/>
                <a:gdLst>
                  <a:gd name="T0" fmla="*/ 0 w 33"/>
                  <a:gd name="T1" fmla="*/ 0 h 17"/>
                  <a:gd name="T2" fmla="*/ 0 w 33"/>
                  <a:gd name="T3" fmla="*/ 0 h 17"/>
                  <a:gd name="T4" fmla="*/ 0 w 33"/>
                  <a:gd name="T5" fmla="*/ 0 h 17"/>
                  <a:gd name="T6" fmla="*/ 0 w 33"/>
                  <a:gd name="T7" fmla="*/ 0 h 17"/>
                  <a:gd name="T8" fmla="*/ 0 w 33"/>
                  <a:gd name="T9" fmla="*/ 0 h 17"/>
                  <a:gd name="T10" fmla="*/ 0 w 33"/>
                  <a:gd name="T11" fmla="*/ 0 h 17"/>
                  <a:gd name="T12" fmla="*/ 0 w 33"/>
                  <a:gd name="T13" fmla="*/ 0 h 17"/>
                  <a:gd name="T14" fmla="*/ 0 w 33"/>
                  <a:gd name="T15" fmla="*/ 0 h 17"/>
                  <a:gd name="T16" fmla="*/ 0 w 33"/>
                  <a:gd name="T17" fmla="*/ 0 h 17"/>
                  <a:gd name="T18" fmla="*/ 0 w 33"/>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7">
                    <a:moveTo>
                      <a:pt x="0" y="2"/>
                    </a:moveTo>
                    <a:lnTo>
                      <a:pt x="0" y="4"/>
                    </a:lnTo>
                    <a:lnTo>
                      <a:pt x="2" y="17"/>
                    </a:lnTo>
                    <a:lnTo>
                      <a:pt x="33" y="13"/>
                    </a:lnTo>
                    <a:lnTo>
                      <a:pt x="31" y="0"/>
                    </a:lnTo>
                    <a:lnTo>
                      <a:pt x="31" y="2"/>
                    </a:lnTo>
                    <a:lnTo>
                      <a:pt x="0" y="2"/>
                    </a:lnTo>
                    <a:lnTo>
                      <a:pt x="0" y="3"/>
                    </a:lnTo>
                    <a:lnTo>
                      <a:pt x="0" y="4"/>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2" name="Freeform 85"/>
              <p:cNvSpPr>
                <a:spLocks/>
              </p:cNvSpPr>
              <p:nvPr/>
            </p:nvSpPr>
            <p:spPr bwMode="auto">
              <a:xfrm>
                <a:off x="5054" y="2746"/>
                <a:ext cx="6" cy="230"/>
              </a:xfrm>
              <a:custGeom>
                <a:avLst/>
                <a:gdLst>
                  <a:gd name="T0" fmla="*/ 0 w 31"/>
                  <a:gd name="T1" fmla="*/ 0 h 1151"/>
                  <a:gd name="T2" fmla="*/ 0 w 31"/>
                  <a:gd name="T3" fmla="*/ 0 h 1151"/>
                  <a:gd name="T4" fmla="*/ 0 w 31"/>
                  <a:gd name="T5" fmla="*/ 0 h 1151"/>
                  <a:gd name="T6" fmla="*/ 0 w 31"/>
                  <a:gd name="T7" fmla="*/ 0 h 1151"/>
                  <a:gd name="T8" fmla="*/ 0 w 31"/>
                  <a:gd name="T9" fmla="*/ 0 h 1151"/>
                  <a:gd name="T10" fmla="*/ 0 w 31"/>
                  <a:gd name="T11" fmla="*/ 0 h 1151"/>
                  <a:gd name="T12" fmla="*/ 0 w 31"/>
                  <a:gd name="T13" fmla="*/ 0 h 1151"/>
                  <a:gd name="T14" fmla="*/ 0 w 31"/>
                  <a:gd name="T15" fmla="*/ 0 h 1151"/>
                  <a:gd name="T16" fmla="*/ 0 w 31"/>
                  <a:gd name="T17" fmla="*/ 0 h 1151"/>
                  <a:gd name="T18" fmla="*/ 0 w 31"/>
                  <a:gd name="T19" fmla="*/ 0 h 1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151">
                    <a:moveTo>
                      <a:pt x="0" y="0"/>
                    </a:moveTo>
                    <a:lnTo>
                      <a:pt x="0" y="3"/>
                    </a:lnTo>
                    <a:lnTo>
                      <a:pt x="0" y="1151"/>
                    </a:lnTo>
                    <a:lnTo>
                      <a:pt x="31" y="1151"/>
                    </a:lnTo>
                    <a:lnTo>
                      <a:pt x="31" y="3"/>
                    </a:lnTo>
                    <a:lnTo>
                      <a:pt x="31" y="5"/>
                    </a:lnTo>
                    <a:lnTo>
                      <a:pt x="0" y="0"/>
                    </a:lnTo>
                    <a:lnTo>
                      <a:pt x="0" y="2"/>
                    </a:lnTo>
                    <a:lnTo>
                      <a:pt x="0" y="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3" name="Freeform 86"/>
              <p:cNvSpPr>
                <a:spLocks/>
              </p:cNvSpPr>
              <p:nvPr/>
            </p:nvSpPr>
            <p:spPr bwMode="auto">
              <a:xfrm>
                <a:off x="5054" y="2742"/>
                <a:ext cx="7" cy="5"/>
              </a:xfrm>
              <a:custGeom>
                <a:avLst/>
                <a:gdLst>
                  <a:gd name="T0" fmla="*/ 0 w 33"/>
                  <a:gd name="T1" fmla="*/ 0 h 24"/>
                  <a:gd name="T2" fmla="*/ 0 w 33"/>
                  <a:gd name="T3" fmla="*/ 0 h 24"/>
                  <a:gd name="T4" fmla="*/ 0 w 33"/>
                  <a:gd name="T5" fmla="*/ 0 h 24"/>
                  <a:gd name="T6" fmla="*/ 0 w 33"/>
                  <a:gd name="T7" fmla="*/ 0 h 24"/>
                  <a:gd name="T8" fmla="*/ 0 w 33"/>
                  <a:gd name="T9" fmla="*/ 0 h 24"/>
                  <a:gd name="T10" fmla="*/ 0 w 33"/>
                  <a:gd name="T11" fmla="*/ 0 h 24"/>
                  <a:gd name="T12" fmla="*/ 0 w 33"/>
                  <a:gd name="T13" fmla="*/ 0 h 24"/>
                  <a:gd name="T14" fmla="*/ 0 w 33"/>
                  <a:gd name="T15" fmla="*/ 0 h 24"/>
                  <a:gd name="T16" fmla="*/ 0 w 33"/>
                  <a:gd name="T17" fmla="*/ 0 h 24"/>
                  <a:gd name="T18" fmla="*/ 0 w 3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4">
                    <a:moveTo>
                      <a:pt x="5" y="0"/>
                    </a:moveTo>
                    <a:lnTo>
                      <a:pt x="2" y="6"/>
                    </a:lnTo>
                    <a:lnTo>
                      <a:pt x="0" y="19"/>
                    </a:lnTo>
                    <a:lnTo>
                      <a:pt x="31" y="24"/>
                    </a:lnTo>
                    <a:lnTo>
                      <a:pt x="33" y="11"/>
                    </a:lnTo>
                    <a:lnTo>
                      <a:pt x="29" y="17"/>
                    </a:lnTo>
                    <a:lnTo>
                      <a:pt x="5" y="0"/>
                    </a:lnTo>
                    <a:lnTo>
                      <a:pt x="3" y="3"/>
                    </a:lnTo>
                    <a:lnTo>
                      <a:pt x="2"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4" name="Freeform 87"/>
              <p:cNvSpPr>
                <a:spLocks/>
              </p:cNvSpPr>
              <p:nvPr/>
            </p:nvSpPr>
            <p:spPr bwMode="auto">
              <a:xfrm>
                <a:off x="5055" y="2739"/>
                <a:ext cx="7" cy="6"/>
              </a:xfrm>
              <a:custGeom>
                <a:avLst/>
                <a:gdLst>
                  <a:gd name="T0" fmla="*/ 0 w 32"/>
                  <a:gd name="T1" fmla="*/ 0 h 32"/>
                  <a:gd name="T2" fmla="*/ 0 w 32"/>
                  <a:gd name="T3" fmla="*/ 0 h 32"/>
                  <a:gd name="T4" fmla="*/ 0 w 32"/>
                  <a:gd name="T5" fmla="*/ 0 h 32"/>
                  <a:gd name="T6" fmla="*/ 0 w 32"/>
                  <a:gd name="T7" fmla="*/ 0 h 32"/>
                  <a:gd name="T8" fmla="*/ 0 w 32"/>
                  <a:gd name="T9" fmla="*/ 0 h 32"/>
                  <a:gd name="T10" fmla="*/ 0 w 32"/>
                  <a:gd name="T11" fmla="*/ 0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10" y="0"/>
                    </a:moveTo>
                    <a:lnTo>
                      <a:pt x="8" y="4"/>
                    </a:lnTo>
                    <a:lnTo>
                      <a:pt x="0" y="15"/>
                    </a:lnTo>
                    <a:lnTo>
                      <a:pt x="24" y="32"/>
                    </a:lnTo>
                    <a:lnTo>
                      <a:pt x="32" y="21"/>
                    </a:lnTo>
                    <a:lnTo>
                      <a:pt x="30" y="25"/>
                    </a:lnTo>
                    <a:lnTo>
                      <a:pt x="10" y="0"/>
                    </a:lnTo>
                    <a:lnTo>
                      <a:pt x="9" y="1"/>
                    </a:lnTo>
                    <a:lnTo>
                      <a:pt x="8" y="4"/>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5" name="Freeform 88"/>
              <p:cNvSpPr>
                <a:spLocks/>
              </p:cNvSpPr>
              <p:nvPr/>
            </p:nvSpPr>
            <p:spPr bwMode="auto">
              <a:xfrm>
                <a:off x="5057" y="2737"/>
                <a:ext cx="6" cy="7"/>
              </a:xfrm>
              <a:custGeom>
                <a:avLst/>
                <a:gdLst>
                  <a:gd name="T0" fmla="*/ 0 w 30"/>
                  <a:gd name="T1" fmla="*/ 0 h 36"/>
                  <a:gd name="T2" fmla="*/ 0 w 30"/>
                  <a:gd name="T3" fmla="*/ 0 h 36"/>
                  <a:gd name="T4" fmla="*/ 0 w 30"/>
                  <a:gd name="T5" fmla="*/ 0 h 36"/>
                  <a:gd name="T6" fmla="*/ 0 w 30"/>
                  <a:gd name="T7" fmla="*/ 0 h 36"/>
                  <a:gd name="T8" fmla="*/ 0 w 30"/>
                  <a:gd name="T9" fmla="*/ 0 h 36"/>
                  <a:gd name="T10" fmla="*/ 0 w 30"/>
                  <a:gd name="T11" fmla="*/ 0 h 36"/>
                  <a:gd name="T12" fmla="*/ 0 w 30"/>
                  <a:gd name="T13" fmla="*/ 0 h 36"/>
                  <a:gd name="T14" fmla="*/ 0 w 30"/>
                  <a:gd name="T15" fmla="*/ 0 h 36"/>
                  <a:gd name="T16" fmla="*/ 0 w 30"/>
                  <a:gd name="T17" fmla="*/ 0 h 36"/>
                  <a:gd name="T18" fmla="*/ 0 w 30"/>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36">
                    <a:moveTo>
                      <a:pt x="18" y="0"/>
                    </a:moveTo>
                    <a:lnTo>
                      <a:pt x="10" y="4"/>
                    </a:lnTo>
                    <a:lnTo>
                      <a:pt x="0" y="11"/>
                    </a:lnTo>
                    <a:lnTo>
                      <a:pt x="20" y="36"/>
                    </a:lnTo>
                    <a:lnTo>
                      <a:pt x="30" y="28"/>
                    </a:lnTo>
                    <a:lnTo>
                      <a:pt x="22" y="31"/>
                    </a:lnTo>
                    <a:lnTo>
                      <a:pt x="18" y="0"/>
                    </a:lnTo>
                    <a:lnTo>
                      <a:pt x="13" y="1"/>
                    </a:lnTo>
                    <a:lnTo>
                      <a:pt x="10" y="4"/>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6" name="Freeform 89"/>
              <p:cNvSpPr>
                <a:spLocks/>
              </p:cNvSpPr>
              <p:nvPr/>
            </p:nvSpPr>
            <p:spPr bwMode="auto">
              <a:xfrm>
                <a:off x="5061" y="2736"/>
                <a:ext cx="3" cy="7"/>
              </a:xfrm>
              <a:custGeom>
                <a:avLst/>
                <a:gdLst>
                  <a:gd name="T0" fmla="*/ 0 w 16"/>
                  <a:gd name="T1" fmla="*/ 0 h 33"/>
                  <a:gd name="T2" fmla="*/ 0 w 16"/>
                  <a:gd name="T3" fmla="*/ 0 h 33"/>
                  <a:gd name="T4" fmla="*/ 0 w 16"/>
                  <a:gd name="T5" fmla="*/ 0 h 33"/>
                  <a:gd name="T6" fmla="*/ 0 w 16"/>
                  <a:gd name="T7" fmla="*/ 0 h 33"/>
                  <a:gd name="T8" fmla="*/ 0 w 16"/>
                  <a:gd name="T9" fmla="*/ 0 h 33"/>
                  <a:gd name="T10" fmla="*/ 0 w 16"/>
                  <a:gd name="T11" fmla="*/ 0 h 33"/>
                  <a:gd name="T12" fmla="*/ 0 w 16"/>
                  <a:gd name="T13" fmla="*/ 0 h 33"/>
                  <a:gd name="T14" fmla="*/ 0 w 16"/>
                  <a:gd name="T15" fmla="*/ 0 h 33"/>
                  <a:gd name="T16" fmla="*/ 0 w 16"/>
                  <a:gd name="T17" fmla="*/ 0 h 33"/>
                  <a:gd name="T18" fmla="*/ 0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14" y="0"/>
                    </a:moveTo>
                    <a:lnTo>
                      <a:pt x="12" y="0"/>
                    </a:lnTo>
                    <a:lnTo>
                      <a:pt x="0" y="2"/>
                    </a:lnTo>
                    <a:lnTo>
                      <a:pt x="4" y="33"/>
                    </a:lnTo>
                    <a:lnTo>
                      <a:pt x="16" y="31"/>
                    </a:lnTo>
                    <a:lnTo>
                      <a:pt x="14" y="31"/>
                    </a:lnTo>
                    <a:lnTo>
                      <a:pt x="14" y="0"/>
                    </a:lnTo>
                    <a:lnTo>
                      <a:pt x="13" y="0"/>
                    </a:lnTo>
                    <a:lnTo>
                      <a:pt x="1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7" name="Freeform 90"/>
              <p:cNvSpPr>
                <a:spLocks/>
              </p:cNvSpPr>
              <p:nvPr/>
            </p:nvSpPr>
            <p:spPr bwMode="auto">
              <a:xfrm>
                <a:off x="4888" y="2899"/>
                <a:ext cx="169" cy="7"/>
              </a:xfrm>
              <a:custGeom>
                <a:avLst/>
                <a:gdLst>
                  <a:gd name="T0" fmla="*/ 0 w 843"/>
                  <a:gd name="T1" fmla="*/ 0 h 31"/>
                  <a:gd name="T2" fmla="*/ 0 w 843"/>
                  <a:gd name="T3" fmla="*/ 0 h 31"/>
                  <a:gd name="T4" fmla="*/ 0 w 843"/>
                  <a:gd name="T5" fmla="*/ 0 h 31"/>
                  <a:gd name="T6" fmla="*/ 0 w 843"/>
                  <a:gd name="T7" fmla="*/ 0 h 31"/>
                  <a:gd name="T8" fmla="*/ 0 w 843"/>
                  <a:gd name="T9" fmla="*/ 0 h 31"/>
                  <a:gd name="T10" fmla="*/ 0 w 843"/>
                  <a:gd name="T11" fmla="*/ 0 h 31"/>
                  <a:gd name="T12" fmla="*/ 0 w 843"/>
                  <a:gd name="T13" fmla="*/ 0 h 31"/>
                  <a:gd name="T14" fmla="*/ 0 w 843"/>
                  <a:gd name="T15" fmla="*/ 0 h 31"/>
                  <a:gd name="T16" fmla="*/ 0 w 843"/>
                  <a:gd name="T17" fmla="*/ 0 h 31"/>
                  <a:gd name="T18" fmla="*/ 0 w 84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0" y="15"/>
                    </a:moveTo>
                    <a:lnTo>
                      <a:pt x="15" y="31"/>
                    </a:lnTo>
                    <a:lnTo>
                      <a:pt x="843" y="31"/>
                    </a:lnTo>
                    <a:lnTo>
                      <a:pt x="843"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8" name="Freeform 91"/>
              <p:cNvSpPr>
                <a:spLocks/>
              </p:cNvSpPr>
              <p:nvPr/>
            </p:nvSpPr>
            <p:spPr bwMode="auto">
              <a:xfrm>
                <a:off x="4888" y="2811"/>
                <a:ext cx="6" cy="91"/>
              </a:xfrm>
              <a:custGeom>
                <a:avLst/>
                <a:gdLst>
                  <a:gd name="T0" fmla="*/ 0 w 31"/>
                  <a:gd name="T1" fmla="*/ 0 h 459"/>
                  <a:gd name="T2" fmla="*/ 0 w 31"/>
                  <a:gd name="T3" fmla="*/ 0 h 459"/>
                  <a:gd name="T4" fmla="*/ 0 w 31"/>
                  <a:gd name="T5" fmla="*/ 0 h 459"/>
                  <a:gd name="T6" fmla="*/ 0 w 31"/>
                  <a:gd name="T7" fmla="*/ 0 h 459"/>
                  <a:gd name="T8" fmla="*/ 0 w 31"/>
                  <a:gd name="T9" fmla="*/ 0 h 459"/>
                  <a:gd name="T10" fmla="*/ 0 w 31"/>
                  <a:gd name="T11" fmla="*/ 0 h 459"/>
                  <a:gd name="T12" fmla="*/ 0 w 31"/>
                  <a:gd name="T13" fmla="*/ 0 h 459"/>
                  <a:gd name="T14" fmla="*/ 0 w 31"/>
                  <a:gd name="T15" fmla="*/ 0 h 459"/>
                  <a:gd name="T16" fmla="*/ 0 w 31"/>
                  <a:gd name="T17" fmla="*/ 0 h 459"/>
                  <a:gd name="T18" fmla="*/ 0 w 31"/>
                  <a:gd name="T19" fmla="*/ 0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5" y="0"/>
                    </a:moveTo>
                    <a:lnTo>
                      <a:pt x="0" y="16"/>
                    </a:lnTo>
                    <a:lnTo>
                      <a:pt x="0" y="459"/>
                    </a:lnTo>
                    <a:lnTo>
                      <a:pt x="31" y="459"/>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59" name="Freeform 92"/>
              <p:cNvSpPr>
                <a:spLocks/>
              </p:cNvSpPr>
              <p:nvPr/>
            </p:nvSpPr>
            <p:spPr bwMode="auto">
              <a:xfrm>
                <a:off x="4891" y="2811"/>
                <a:ext cx="169" cy="6"/>
              </a:xfrm>
              <a:custGeom>
                <a:avLst/>
                <a:gdLst>
                  <a:gd name="T0" fmla="*/ 0 w 843"/>
                  <a:gd name="T1" fmla="*/ 0 h 31"/>
                  <a:gd name="T2" fmla="*/ 0 w 843"/>
                  <a:gd name="T3" fmla="*/ 0 h 31"/>
                  <a:gd name="T4" fmla="*/ 0 w 843"/>
                  <a:gd name="T5" fmla="*/ 0 h 31"/>
                  <a:gd name="T6" fmla="*/ 0 w 843"/>
                  <a:gd name="T7" fmla="*/ 0 h 31"/>
                  <a:gd name="T8" fmla="*/ 0 w 843"/>
                  <a:gd name="T9" fmla="*/ 0 h 31"/>
                  <a:gd name="T10" fmla="*/ 0 w 843"/>
                  <a:gd name="T11" fmla="*/ 0 h 31"/>
                  <a:gd name="T12" fmla="*/ 0 w 843"/>
                  <a:gd name="T13" fmla="*/ 0 h 31"/>
                  <a:gd name="T14" fmla="*/ 0 w 843"/>
                  <a:gd name="T15" fmla="*/ 0 h 31"/>
                  <a:gd name="T16" fmla="*/ 0 w 843"/>
                  <a:gd name="T17" fmla="*/ 0 h 31"/>
                  <a:gd name="T18" fmla="*/ 0 w 84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843" y="16"/>
                    </a:moveTo>
                    <a:lnTo>
                      <a:pt x="828" y="0"/>
                    </a:lnTo>
                    <a:lnTo>
                      <a:pt x="0" y="0"/>
                    </a:lnTo>
                    <a:lnTo>
                      <a:pt x="0" y="31"/>
                    </a:lnTo>
                    <a:lnTo>
                      <a:pt x="828" y="31"/>
                    </a:lnTo>
                    <a:lnTo>
                      <a:pt x="812" y="16"/>
                    </a:lnTo>
                    <a:lnTo>
                      <a:pt x="843" y="16"/>
                    </a:lnTo>
                    <a:lnTo>
                      <a:pt x="843" y="0"/>
                    </a:lnTo>
                    <a:lnTo>
                      <a:pt x="828" y="0"/>
                    </a:lnTo>
                    <a:lnTo>
                      <a:pt x="84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0" name="Freeform 93"/>
              <p:cNvSpPr>
                <a:spLocks/>
              </p:cNvSpPr>
              <p:nvPr/>
            </p:nvSpPr>
            <p:spPr bwMode="auto">
              <a:xfrm>
                <a:off x="5053" y="2814"/>
                <a:ext cx="7" cy="92"/>
              </a:xfrm>
              <a:custGeom>
                <a:avLst/>
                <a:gdLst>
                  <a:gd name="T0" fmla="*/ 0 w 31"/>
                  <a:gd name="T1" fmla="*/ 0 h 459"/>
                  <a:gd name="T2" fmla="*/ 0 w 31"/>
                  <a:gd name="T3" fmla="*/ 0 h 459"/>
                  <a:gd name="T4" fmla="*/ 0 w 31"/>
                  <a:gd name="T5" fmla="*/ 0 h 459"/>
                  <a:gd name="T6" fmla="*/ 0 w 31"/>
                  <a:gd name="T7" fmla="*/ 0 h 459"/>
                  <a:gd name="T8" fmla="*/ 0 w 31"/>
                  <a:gd name="T9" fmla="*/ 0 h 459"/>
                  <a:gd name="T10" fmla="*/ 0 w 31"/>
                  <a:gd name="T11" fmla="*/ 0 h 459"/>
                  <a:gd name="T12" fmla="*/ 0 w 31"/>
                  <a:gd name="T13" fmla="*/ 0 h 459"/>
                  <a:gd name="T14" fmla="*/ 0 w 31"/>
                  <a:gd name="T15" fmla="*/ 0 h 459"/>
                  <a:gd name="T16" fmla="*/ 0 w 31"/>
                  <a:gd name="T17" fmla="*/ 0 h 459"/>
                  <a:gd name="T18" fmla="*/ 0 w 31"/>
                  <a:gd name="T19" fmla="*/ 0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6" y="459"/>
                    </a:moveTo>
                    <a:lnTo>
                      <a:pt x="31" y="443"/>
                    </a:lnTo>
                    <a:lnTo>
                      <a:pt x="31" y="0"/>
                    </a:lnTo>
                    <a:lnTo>
                      <a:pt x="0" y="0"/>
                    </a:lnTo>
                    <a:lnTo>
                      <a:pt x="0" y="443"/>
                    </a:lnTo>
                    <a:lnTo>
                      <a:pt x="16" y="428"/>
                    </a:lnTo>
                    <a:lnTo>
                      <a:pt x="16" y="459"/>
                    </a:lnTo>
                    <a:lnTo>
                      <a:pt x="31" y="459"/>
                    </a:lnTo>
                    <a:lnTo>
                      <a:pt x="31" y="443"/>
                    </a:lnTo>
                    <a:lnTo>
                      <a:pt x="16" y="4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1" name="Freeform 94"/>
              <p:cNvSpPr>
                <a:spLocks/>
              </p:cNvSpPr>
              <p:nvPr/>
            </p:nvSpPr>
            <p:spPr bwMode="auto">
              <a:xfrm>
                <a:off x="4903" y="2839"/>
                <a:ext cx="138" cy="6"/>
              </a:xfrm>
              <a:custGeom>
                <a:avLst/>
                <a:gdLst>
                  <a:gd name="T0" fmla="*/ 0 w 690"/>
                  <a:gd name="T1" fmla="*/ 0 h 31"/>
                  <a:gd name="T2" fmla="*/ 0 w 690"/>
                  <a:gd name="T3" fmla="*/ 0 h 31"/>
                  <a:gd name="T4" fmla="*/ 0 w 690"/>
                  <a:gd name="T5" fmla="*/ 0 h 31"/>
                  <a:gd name="T6" fmla="*/ 0 w 690"/>
                  <a:gd name="T7" fmla="*/ 0 h 31"/>
                  <a:gd name="T8" fmla="*/ 0 w 690"/>
                  <a:gd name="T9" fmla="*/ 0 h 31"/>
                  <a:gd name="T10" fmla="*/ 0 w 690"/>
                  <a:gd name="T11" fmla="*/ 0 h 31"/>
                  <a:gd name="T12" fmla="*/ 0 w 690"/>
                  <a:gd name="T13" fmla="*/ 0 h 31"/>
                  <a:gd name="T14" fmla="*/ 0 w 690"/>
                  <a:gd name="T15" fmla="*/ 0 h 31"/>
                  <a:gd name="T16" fmla="*/ 0 w 690"/>
                  <a:gd name="T17" fmla="*/ 0 h 31"/>
                  <a:gd name="T18" fmla="*/ 0 w 690"/>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59" y="16"/>
                    </a:moveTo>
                    <a:lnTo>
                      <a:pt x="675" y="0"/>
                    </a:lnTo>
                    <a:lnTo>
                      <a:pt x="0" y="0"/>
                    </a:lnTo>
                    <a:lnTo>
                      <a:pt x="0" y="31"/>
                    </a:lnTo>
                    <a:lnTo>
                      <a:pt x="675" y="31"/>
                    </a:lnTo>
                    <a:lnTo>
                      <a:pt x="690" y="16"/>
                    </a:lnTo>
                    <a:lnTo>
                      <a:pt x="675" y="31"/>
                    </a:lnTo>
                    <a:lnTo>
                      <a:pt x="690" y="31"/>
                    </a:lnTo>
                    <a:lnTo>
                      <a:pt x="690" y="16"/>
                    </a:lnTo>
                    <a:lnTo>
                      <a:pt x="65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2" name="Freeform 95"/>
              <p:cNvSpPr>
                <a:spLocks/>
              </p:cNvSpPr>
              <p:nvPr/>
            </p:nvSpPr>
            <p:spPr bwMode="auto">
              <a:xfrm>
                <a:off x="5035" y="2820"/>
                <a:ext cx="6" cy="22"/>
              </a:xfrm>
              <a:custGeom>
                <a:avLst/>
                <a:gdLst>
                  <a:gd name="T0" fmla="*/ 0 w 31"/>
                  <a:gd name="T1" fmla="*/ 0 h 108"/>
                  <a:gd name="T2" fmla="*/ 0 w 31"/>
                  <a:gd name="T3" fmla="*/ 0 h 108"/>
                  <a:gd name="T4" fmla="*/ 0 w 31"/>
                  <a:gd name="T5" fmla="*/ 0 h 108"/>
                  <a:gd name="T6" fmla="*/ 0 w 31"/>
                  <a:gd name="T7" fmla="*/ 0 h 108"/>
                  <a:gd name="T8" fmla="*/ 0 w 31"/>
                  <a:gd name="T9" fmla="*/ 0 h 108"/>
                  <a:gd name="T10" fmla="*/ 0 w 31"/>
                  <a:gd name="T11" fmla="*/ 0 h 1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8">
                    <a:moveTo>
                      <a:pt x="16" y="0"/>
                    </a:moveTo>
                    <a:lnTo>
                      <a:pt x="0" y="0"/>
                    </a:lnTo>
                    <a:lnTo>
                      <a:pt x="0" y="108"/>
                    </a:lnTo>
                    <a:lnTo>
                      <a:pt x="31" y="108"/>
                    </a:lnTo>
                    <a:lnTo>
                      <a:pt x="31" y="0"/>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3" name="Freeform 96"/>
              <p:cNvSpPr>
                <a:spLocks/>
              </p:cNvSpPr>
              <p:nvPr/>
            </p:nvSpPr>
            <p:spPr bwMode="auto">
              <a:xfrm>
                <a:off x="4903" y="2867"/>
                <a:ext cx="138" cy="6"/>
              </a:xfrm>
              <a:custGeom>
                <a:avLst/>
                <a:gdLst>
                  <a:gd name="T0" fmla="*/ 0 w 690"/>
                  <a:gd name="T1" fmla="*/ 0 h 31"/>
                  <a:gd name="T2" fmla="*/ 0 w 690"/>
                  <a:gd name="T3" fmla="*/ 0 h 31"/>
                  <a:gd name="T4" fmla="*/ 0 w 690"/>
                  <a:gd name="T5" fmla="*/ 0 h 31"/>
                  <a:gd name="T6" fmla="*/ 0 w 690"/>
                  <a:gd name="T7" fmla="*/ 0 h 31"/>
                  <a:gd name="T8" fmla="*/ 0 w 690"/>
                  <a:gd name="T9" fmla="*/ 0 h 31"/>
                  <a:gd name="T10" fmla="*/ 0 w 690"/>
                  <a:gd name="T11" fmla="*/ 0 h 31"/>
                  <a:gd name="T12" fmla="*/ 0 w 690"/>
                  <a:gd name="T13" fmla="*/ 0 h 31"/>
                  <a:gd name="T14" fmla="*/ 0 w 690"/>
                  <a:gd name="T15" fmla="*/ 0 h 31"/>
                  <a:gd name="T16" fmla="*/ 0 w 690"/>
                  <a:gd name="T17" fmla="*/ 0 h 31"/>
                  <a:gd name="T18" fmla="*/ 0 w 690"/>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90" y="16"/>
                    </a:moveTo>
                    <a:lnTo>
                      <a:pt x="675" y="0"/>
                    </a:lnTo>
                    <a:lnTo>
                      <a:pt x="0" y="0"/>
                    </a:lnTo>
                    <a:lnTo>
                      <a:pt x="0" y="31"/>
                    </a:lnTo>
                    <a:lnTo>
                      <a:pt x="675" y="31"/>
                    </a:lnTo>
                    <a:lnTo>
                      <a:pt x="659" y="16"/>
                    </a:lnTo>
                    <a:lnTo>
                      <a:pt x="690" y="16"/>
                    </a:lnTo>
                    <a:lnTo>
                      <a:pt x="690" y="0"/>
                    </a:lnTo>
                    <a:lnTo>
                      <a:pt x="675" y="0"/>
                    </a:lnTo>
                    <a:lnTo>
                      <a:pt x="69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4" name="Freeform 97"/>
              <p:cNvSpPr>
                <a:spLocks/>
              </p:cNvSpPr>
              <p:nvPr/>
            </p:nvSpPr>
            <p:spPr bwMode="auto">
              <a:xfrm>
                <a:off x="5035" y="2870"/>
                <a:ext cx="6" cy="22"/>
              </a:xfrm>
              <a:custGeom>
                <a:avLst/>
                <a:gdLst>
                  <a:gd name="T0" fmla="*/ 0 w 31"/>
                  <a:gd name="T1" fmla="*/ 0 h 107"/>
                  <a:gd name="T2" fmla="*/ 0 w 31"/>
                  <a:gd name="T3" fmla="*/ 0 h 107"/>
                  <a:gd name="T4" fmla="*/ 0 w 31"/>
                  <a:gd name="T5" fmla="*/ 0 h 107"/>
                  <a:gd name="T6" fmla="*/ 0 w 31"/>
                  <a:gd name="T7" fmla="*/ 0 h 107"/>
                  <a:gd name="T8" fmla="*/ 0 w 31"/>
                  <a:gd name="T9" fmla="*/ 0 h 107"/>
                  <a:gd name="T10" fmla="*/ 0 w 31"/>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7">
                    <a:moveTo>
                      <a:pt x="16" y="107"/>
                    </a:moveTo>
                    <a:lnTo>
                      <a:pt x="31" y="107"/>
                    </a:lnTo>
                    <a:lnTo>
                      <a:pt x="31" y="0"/>
                    </a:lnTo>
                    <a:lnTo>
                      <a:pt x="0" y="0"/>
                    </a:lnTo>
                    <a:lnTo>
                      <a:pt x="0" y="107"/>
                    </a:lnTo>
                    <a:lnTo>
                      <a:pt x="16"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5" name="Freeform 98"/>
              <p:cNvSpPr>
                <a:spLocks/>
              </p:cNvSpPr>
              <p:nvPr/>
            </p:nvSpPr>
            <p:spPr bwMode="auto">
              <a:xfrm>
                <a:off x="4247" y="2795"/>
                <a:ext cx="628" cy="127"/>
              </a:xfrm>
              <a:custGeom>
                <a:avLst/>
                <a:gdLst>
                  <a:gd name="T0" fmla="*/ 0 w 3142"/>
                  <a:gd name="T1" fmla="*/ 0 h 636"/>
                  <a:gd name="T2" fmla="*/ 0 w 3142"/>
                  <a:gd name="T3" fmla="*/ 0 h 636"/>
                  <a:gd name="T4" fmla="*/ 0 w 3142"/>
                  <a:gd name="T5" fmla="*/ 0 h 636"/>
                  <a:gd name="T6" fmla="*/ 0 w 3142"/>
                  <a:gd name="T7" fmla="*/ 0 h 636"/>
                  <a:gd name="T8" fmla="*/ 0 w 3142"/>
                  <a:gd name="T9" fmla="*/ 0 h 636"/>
                  <a:gd name="T10" fmla="*/ 0 w 3142"/>
                  <a:gd name="T11" fmla="*/ 0 h 636"/>
                  <a:gd name="T12" fmla="*/ 0 w 3142"/>
                  <a:gd name="T13" fmla="*/ 0 h 636"/>
                  <a:gd name="T14" fmla="*/ 0 w 3142"/>
                  <a:gd name="T15" fmla="*/ 0 h 636"/>
                  <a:gd name="T16" fmla="*/ 0 w 3142"/>
                  <a:gd name="T17" fmla="*/ 0 h 636"/>
                  <a:gd name="T18" fmla="*/ 0 w 3142"/>
                  <a:gd name="T19" fmla="*/ 0 h 636"/>
                  <a:gd name="T20" fmla="*/ 0 w 3142"/>
                  <a:gd name="T21" fmla="*/ 0 h 636"/>
                  <a:gd name="T22" fmla="*/ 0 w 3142"/>
                  <a:gd name="T23" fmla="*/ 0 h 636"/>
                  <a:gd name="T24" fmla="*/ 0 w 3142"/>
                  <a:gd name="T25" fmla="*/ 0 h 636"/>
                  <a:gd name="T26" fmla="*/ 0 w 3142"/>
                  <a:gd name="T27" fmla="*/ 0 h 636"/>
                  <a:gd name="T28" fmla="*/ 0 w 3142"/>
                  <a:gd name="T29" fmla="*/ 0 h 636"/>
                  <a:gd name="T30" fmla="*/ 0 w 3142"/>
                  <a:gd name="T31" fmla="*/ 0 h 636"/>
                  <a:gd name="T32" fmla="*/ 0 w 3142"/>
                  <a:gd name="T33" fmla="*/ 0 h 636"/>
                  <a:gd name="T34" fmla="*/ 0 w 3142"/>
                  <a:gd name="T35" fmla="*/ 0 h 636"/>
                  <a:gd name="T36" fmla="*/ 0 w 3142"/>
                  <a:gd name="T37" fmla="*/ 0 h 636"/>
                  <a:gd name="T38" fmla="*/ 0 w 3142"/>
                  <a:gd name="T39" fmla="*/ 0 h 636"/>
                  <a:gd name="T40" fmla="*/ 0 w 3142"/>
                  <a:gd name="T41" fmla="*/ 0 h 636"/>
                  <a:gd name="T42" fmla="*/ 0 w 3142"/>
                  <a:gd name="T43" fmla="*/ 0 h 636"/>
                  <a:gd name="T44" fmla="*/ 0 w 3142"/>
                  <a:gd name="T45" fmla="*/ 0 h 636"/>
                  <a:gd name="T46" fmla="*/ 0 w 3142"/>
                  <a:gd name="T47" fmla="*/ 0 h 636"/>
                  <a:gd name="T48" fmla="*/ 0 w 3142"/>
                  <a:gd name="T49" fmla="*/ 0 h 636"/>
                  <a:gd name="T50" fmla="*/ 0 w 3142"/>
                  <a:gd name="T51" fmla="*/ 0 h 636"/>
                  <a:gd name="T52" fmla="*/ 0 w 3142"/>
                  <a:gd name="T53" fmla="*/ 0 h 636"/>
                  <a:gd name="T54" fmla="*/ 0 w 3142"/>
                  <a:gd name="T55" fmla="*/ 0 h 636"/>
                  <a:gd name="T56" fmla="*/ 0 w 3142"/>
                  <a:gd name="T57" fmla="*/ 0 h 636"/>
                  <a:gd name="T58" fmla="*/ 0 w 3142"/>
                  <a:gd name="T59" fmla="*/ 0 h 636"/>
                  <a:gd name="T60" fmla="*/ 0 w 3142"/>
                  <a:gd name="T61" fmla="*/ 0 h 636"/>
                  <a:gd name="T62" fmla="*/ 0 w 3142"/>
                  <a:gd name="T63" fmla="*/ 0 h 636"/>
                  <a:gd name="T64" fmla="*/ 0 w 3142"/>
                  <a:gd name="T65" fmla="*/ 0 h 636"/>
                  <a:gd name="T66" fmla="*/ 0 w 3142"/>
                  <a:gd name="T67" fmla="*/ 0 h 636"/>
                  <a:gd name="T68" fmla="*/ 0 w 3142"/>
                  <a:gd name="T69" fmla="*/ 0 h 636"/>
                  <a:gd name="T70" fmla="*/ 0 w 3142"/>
                  <a:gd name="T71" fmla="*/ 0 h 636"/>
                  <a:gd name="T72" fmla="*/ 0 w 3142"/>
                  <a:gd name="T73" fmla="*/ 0 h 6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42" h="636">
                    <a:moveTo>
                      <a:pt x="3142" y="0"/>
                    </a:moveTo>
                    <a:lnTo>
                      <a:pt x="302" y="0"/>
                    </a:lnTo>
                    <a:lnTo>
                      <a:pt x="272" y="1"/>
                    </a:lnTo>
                    <a:lnTo>
                      <a:pt x="242" y="3"/>
                    </a:lnTo>
                    <a:lnTo>
                      <a:pt x="212" y="9"/>
                    </a:lnTo>
                    <a:lnTo>
                      <a:pt x="185" y="15"/>
                    </a:lnTo>
                    <a:lnTo>
                      <a:pt x="158" y="23"/>
                    </a:lnTo>
                    <a:lnTo>
                      <a:pt x="133" y="32"/>
                    </a:lnTo>
                    <a:lnTo>
                      <a:pt x="110" y="43"/>
                    </a:lnTo>
                    <a:lnTo>
                      <a:pt x="89" y="55"/>
                    </a:lnTo>
                    <a:lnTo>
                      <a:pt x="69" y="69"/>
                    </a:lnTo>
                    <a:lnTo>
                      <a:pt x="52" y="84"/>
                    </a:lnTo>
                    <a:lnTo>
                      <a:pt x="36" y="99"/>
                    </a:lnTo>
                    <a:lnTo>
                      <a:pt x="24" y="115"/>
                    </a:lnTo>
                    <a:lnTo>
                      <a:pt x="13" y="133"/>
                    </a:lnTo>
                    <a:lnTo>
                      <a:pt x="7" y="151"/>
                    </a:lnTo>
                    <a:lnTo>
                      <a:pt x="1" y="169"/>
                    </a:lnTo>
                    <a:lnTo>
                      <a:pt x="0" y="189"/>
                    </a:lnTo>
                    <a:lnTo>
                      <a:pt x="0" y="444"/>
                    </a:lnTo>
                    <a:lnTo>
                      <a:pt x="1" y="463"/>
                    </a:lnTo>
                    <a:lnTo>
                      <a:pt x="7" y="482"/>
                    </a:lnTo>
                    <a:lnTo>
                      <a:pt x="13" y="501"/>
                    </a:lnTo>
                    <a:lnTo>
                      <a:pt x="24" y="518"/>
                    </a:lnTo>
                    <a:lnTo>
                      <a:pt x="36" y="535"/>
                    </a:lnTo>
                    <a:lnTo>
                      <a:pt x="52" y="550"/>
                    </a:lnTo>
                    <a:lnTo>
                      <a:pt x="69" y="565"/>
                    </a:lnTo>
                    <a:lnTo>
                      <a:pt x="89" y="578"/>
                    </a:lnTo>
                    <a:lnTo>
                      <a:pt x="110" y="591"/>
                    </a:lnTo>
                    <a:lnTo>
                      <a:pt x="134" y="602"/>
                    </a:lnTo>
                    <a:lnTo>
                      <a:pt x="158" y="611"/>
                    </a:lnTo>
                    <a:lnTo>
                      <a:pt x="185" y="619"/>
                    </a:lnTo>
                    <a:lnTo>
                      <a:pt x="213" y="625"/>
                    </a:lnTo>
                    <a:lnTo>
                      <a:pt x="242" y="631"/>
                    </a:lnTo>
                    <a:lnTo>
                      <a:pt x="272" y="633"/>
                    </a:lnTo>
                    <a:lnTo>
                      <a:pt x="302" y="634"/>
                    </a:lnTo>
                    <a:lnTo>
                      <a:pt x="3142" y="636"/>
                    </a:lnTo>
                    <a:lnTo>
                      <a:pt x="31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6" name="Freeform 99"/>
              <p:cNvSpPr>
                <a:spLocks/>
              </p:cNvSpPr>
              <p:nvPr/>
            </p:nvSpPr>
            <p:spPr bwMode="auto">
              <a:xfrm>
                <a:off x="4307" y="2793"/>
                <a:ext cx="568" cy="3"/>
              </a:xfrm>
              <a:custGeom>
                <a:avLst/>
                <a:gdLst>
                  <a:gd name="T0" fmla="*/ 0 w 2840"/>
                  <a:gd name="T1" fmla="*/ 0 h 16"/>
                  <a:gd name="T2" fmla="*/ 0 w 2840"/>
                  <a:gd name="T3" fmla="*/ 0 h 16"/>
                  <a:gd name="T4" fmla="*/ 0 w 2840"/>
                  <a:gd name="T5" fmla="*/ 0 h 16"/>
                  <a:gd name="T6" fmla="*/ 0 w 2840"/>
                  <a:gd name="T7" fmla="*/ 0 h 16"/>
                  <a:gd name="T8" fmla="*/ 0 w 2840"/>
                  <a:gd name="T9" fmla="*/ 0 h 16"/>
                  <a:gd name="T10" fmla="*/ 0 w 2840"/>
                  <a:gd name="T11" fmla="*/ 0 h 16"/>
                  <a:gd name="T12" fmla="*/ 0 w 2840"/>
                  <a:gd name="T13" fmla="*/ 0 h 16"/>
                  <a:gd name="T14" fmla="*/ 0 w 2840"/>
                  <a:gd name="T15" fmla="*/ 0 h 16"/>
                  <a:gd name="T16" fmla="*/ 0 w 2840"/>
                  <a:gd name="T17" fmla="*/ 0 h 16"/>
                  <a:gd name="T18" fmla="*/ 0 w 2840"/>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0" h="16">
                    <a:moveTo>
                      <a:pt x="0" y="16"/>
                    </a:moveTo>
                    <a:lnTo>
                      <a:pt x="0" y="16"/>
                    </a:lnTo>
                    <a:lnTo>
                      <a:pt x="2840" y="16"/>
                    </a:lnTo>
                    <a:lnTo>
                      <a:pt x="2840" y="0"/>
                    </a:lnTo>
                    <a:lnTo>
                      <a:pt x="0" y="0"/>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7" name="Freeform 100"/>
              <p:cNvSpPr>
                <a:spLocks/>
              </p:cNvSpPr>
              <p:nvPr/>
            </p:nvSpPr>
            <p:spPr bwMode="auto">
              <a:xfrm>
                <a:off x="4301" y="2793"/>
                <a:ext cx="6" cy="3"/>
              </a:xfrm>
              <a:custGeom>
                <a:avLst/>
                <a:gdLst>
                  <a:gd name="T0" fmla="*/ 0 w 30"/>
                  <a:gd name="T1" fmla="*/ 0 h 17"/>
                  <a:gd name="T2" fmla="*/ 0 w 30"/>
                  <a:gd name="T3" fmla="*/ 0 h 17"/>
                  <a:gd name="T4" fmla="*/ 0 w 30"/>
                  <a:gd name="T5" fmla="*/ 0 h 17"/>
                  <a:gd name="T6" fmla="*/ 0 w 30"/>
                  <a:gd name="T7" fmla="*/ 0 h 17"/>
                  <a:gd name="T8" fmla="*/ 0 w 30"/>
                  <a:gd name="T9" fmla="*/ 0 h 17"/>
                  <a:gd name="T10" fmla="*/ 0 w 30"/>
                  <a:gd name="T11" fmla="*/ 0 h 17"/>
                  <a:gd name="T12" fmla="*/ 0 w 30"/>
                  <a:gd name="T13" fmla="*/ 0 h 17"/>
                  <a:gd name="T14" fmla="*/ 0 w 30"/>
                  <a:gd name="T15" fmla="*/ 0 h 17"/>
                  <a:gd name="T16" fmla="*/ 0 w 30"/>
                  <a:gd name="T17" fmla="*/ 0 h 17"/>
                  <a:gd name="T18" fmla="*/ 0 w 3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0" y="17"/>
                    </a:moveTo>
                    <a:lnTo>
                      <a:pt x="0" y="17"/>
                    </a:lnTo>
                    <a:lnTo>
                      <a:pt x="30" y="16"/>
                    </a:lnTo>
                    <a:lnTo>
                      <a:pt x="30" y="0"/>
                    </a:lnTo>
                    <a:lnTo>
                      <a:pt x="0" y="1"/>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8" name="Freeform 101"/>
              <p:cNvSpPr>
                <a:spLocks/>
              </p:cNvSpPr>
              <p:nvPr/>
            </p:nvSpPr>
            <p:spPr bwMode="auto">
              <a:xfrm>
                <a:off x="4295" y="2793"/>
                <a:ext cx="6" cy="4"/>
              </a:xfrm>
              <a:custGeom>
                <a:avLst/>
                <a:gdLst>
                  <a:gd name="T0" fmla="*/ 0 w 31"/>
                  <a:gd name="T1" fmla="*/ 0 h 18"/>
                  <a:gd name="T2" fmla="*/ 0 w 31"/>
                  <a:gd name="T3" fmla="*/ 0 h 18"/>
                  <a:gd name="T4" fmla="*/ 0 w 31"/>
                  <a:gd name="T5" fmla="*/ 0 h 18"/>
                  <a:gd name="T6" fmla="*/ 0 w 31"/>
                  <a:gd name="T7" fmla="*/ 0 h 18"/>
                  <a:gd name="T8" fmla="*/ 0 w 31"/>
                  <a:gd name="T9" fmla="*/ 0 h 18"/>
                  <a:gd name="T10" fmla="*/ 0 w 31"/>
                  <a:gd name="T11" fmla="*/ 0 h 18"/>
                  <a:gd name="T12" fmla="*/ 0 w 31"/>
                  <a:gd name="T13" fmla="*/ 0 h 18"/>
                  <a:gd name="T14" fmla="*/ 0 w 31"/>
                  <a:gd name="T15" fmla="*/ 0 h 18"/>
                  <a:gd name="T16" fmla="*/ 0 w 31"/>
                  <a:gd name="T17" fmla="*/ 0 h 18"/>
                  <a:gd name="T18" fmla="*/ 0 w 31"/>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2" y="18"/>
                    </a:moveTo>
                    <a:lnTo>
                      <a:pt x="1" y="18"/>
                    </a:lnTo>
                    <a:lnTo>
                      <a:pt x="31" y="16"/>
                    </a:lnTo>
                    <a:lnTo>
                      <a:pt x="31" y="0"/>
                    </a:lnTo>
                    <a:lnTo>
                      <a:pt x="1" y="2"/>
                    </a:lnTo>
                    <a:lnTo>
                      <a:pt x="0" y="2"/>
                    </a:lnTo>
                    <a:lnTo>
                      <a:pt x="1" y="2"/>
                    </a:lnTo>
                    <a:lnTo>
                      <a:pt x="0" y="2"/>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69" name="Freeform 102"/>
              <p:cNvSpPr>
                <a:spLocks/>
              </p:cNvSpPr>
              <p:nvPr/>
            </p:nvSpPr>
            <p:spPr bwMode="auto">
              <a:xfrm>
                <a:off x="4289" y="2794"/>
                <a:ext cx="6" cy="4"/>
              </a:xfrm>
              <a:custGeom>
                <a:avLst/>
                <a:gdLst>
                  <a:gd name="T0" fmla="*/ 0 w 33"/>
                  <a:gd name="T1" fmla="*/ 0 h 21"/>
                  <a:gd name="T2" fmla="*/ 0 w 33"/>
                  <a:gd name="T3" fmla="*/ 0 h 21"/>
                  <a:gd name="T4" fmla="*/ 0 w 33"/>
                  <a:gd name="T5" fmla="*/ 0 h 21"/>
                  <a:gd name="T6" fmla="*/ 0 w 33"/>
                  <a:gd name="T7" fmla="*/ 0 h 21"/>
                  <a:gd name="T8" fmla="*/ 0 w 33"/>
                  <a:gd name="T9" fmla="*/ 0 h 21"/>
                  <a:gd name="T10" fmla="*/ 0 w 33"/>
                  <a:gd name="T11" fmla="*/ 0 h 21"/>
                  <a:gd name="T12" fmla="*/ 0 w 33"/>
                  <a:gd name="T13" fmla="*/ 0 h 21"/>
                  <a:gd name="T14" fmla="*/ 0 w 33"/>
                  <a:gd name="T15" fmla="*/ 0 h 21"/>
                  <a:gd name="T16" fmla="*/ 0 w 33"/>
                  <a:gd name="T17" fmla="*/ 0 h 21"/>
                  <a:gd name="T18" fmla="*/ 0 w 33"/>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1">
                    <a:moveTo>
                      <a:pt x="4" y="21"/>
                    </a:moveTo>
                    <a:lnTo>
                      <a:pt x="3" y="21"/>
                    </a:lnTo>
                    <a:lnTo>
                      <a:pt x="33" y="16"/>
                    </a:lnTo>
                    <a:lnTo>
                      <a:pt x="31" y="0"/>
                    </a:lnTo>
                    <a:lnTo>
                      <a:pt x="1" y="6"/>
                    </a:lnTo>
                    <a:lnTo>
                      <a:pt x="0" y="6"/>
                    </a:lnTo>
                    <a:lnTo>
                      <a:pt x="1" y="6"/>
                    </a:lnTo>
                    <a:lnTo>
                      <a:pt x="0" y="6"/>
                    </a:lnTo>
                    <a:lnTo>
                      <a:pt x="4"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0" name="Freeform 103"/>
              <p:cNvSpPr>
                <a:spLocks/>
              </p:cNvSpPr>
              <p:nvPr/>
            </p:nvSpPr>
            <p:spPr bwMode="auto">
              <a:xfrm>
                <a:off x="4283" y="2795"/>
                <a:ext cx="7" cy="4"/>
              </a:xfrm>
              <a:custGeom>
                <a:avLst/>
                <a:gdLst>
                  <a:gd name="T0" fmla="*/ 0 w 31"/>
                  <a:gd name="T1" fmla="*/ 0 h 22"/>
                  <a:gd name="T2" fmla="*/ 0 w 31"/>
                  <a:gd name="T3" fmla="*/ 0 h 22"/>
                  <a:gd name="T4" fmla="*/ 0 w 31"/>
                  <a:gd name="T5" fmla="*/ 0 h 22"/>
                  <a:gd name="T6" fmla="*/ 0 w 31"/>
                  <a:gd name="T7" fmla="*/ 0 h 22"/>
                  <a:gd name="T8" fmla="*/ 0 w 31"/>
                  <a:gd name="T9" fmla="*/ 0 h 22"/>
                  <a:gd name="T10" fmla="*/ 0 w 31"/>
                  <a:gd name="T11" fmla="*/ 0 h 22"/>
                  <a:gd name="T12" fmla="*/ 0 w 31"/>
                  <a:gd name="T13" fmla="*/ 0 h 22"/>
                  <a:gd name="T14" fmla="*/ 0 w 31"/>
                  <a:gd name="T15" fmla="*/ 0 h 22"/>
                  <a:gd name="T16" fmla="*/ 0 w 31"/>
                  <a:gd name="T17" fmla="*/ 0 h 22"/>
                  <a:gd name="T18" fmla="*/ 0 w 31"/>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2">
                    <a:moveTo>
                      <a:pt x="4" y="22"/>
                    </a:moveTo>
                    <a:lnTo>
                      <a:pt x="4" y="22"/>
                    </a:lnTo>
                    <a:lnTo>
                      <a:pt x="31" y="15"/>
                    </a:lnTo>
                    <a:lnTo>
                      <a:pt x="27" y="0"/>
                    </a:lnTo>
                    <a:lnTo>
                      <a:pt x="0" y="7"/>
                    </a:lnTo>
                    <a:lnTo>
                      <a:pt x="4"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1" name="Freeform 104"/>
              <p:cNvSpPr>
                <a:spLocks/>
              </p:cNvSpPr>
              <p:nvPr/>
            </p:nvSpPr>
            <p:spPr bwMode="auto">
              <a:xfrm>
                <a:off x="4278" y="2796"/>
                <a:ext cx="6" cy="5"/>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5" y="23"/>
                    </a:moveTo>
                    <a:lnTo>
                      <a:pt x="5" y="23"/>
                    </a:lnTo>
                    <a:lnTo>
                      <a:pt x="31" y="15"/>
                    </a:lnTo>
                    <a:lnTo>
                      <a:pt x="27" y="0"/>
                    </a:lnTo>
                    <a:lnTo>
                      <a:pt x="0" y="7"/>
                    </a:lnTo>
                    <a:lnTo>
                      <a:pt x="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2" name="Freeform 105"/>
              <p:cNvSpPr>
                <a:spLocks/>
              </p:cNvSpPr>
              <p:nvPr/>
            </p:nvSpPr>
            <p:spPr bwMode="auto">
              <a:xfrm>
                <a:off x="4273" y="2798"/>
                <a:ext cx="6" cy="4"/>
              </a:xfrm>
              <a:custGeom>
                <a:avLst/>
                <a:gdLst>
                  <a:gd name="T0" fmla="*/ 0 w 31"/>
                  <a:gd name="T1" fmla="*/ 0 h 24"/>
                  <a:gd name="T2" fmla="*/ 0 w 31"/>
                  <a:gd name="T3" fmla="*/ 0 h 24"/>
                  <a:gd name="T4" fmla="*/ 0 w 31"/>
                  <a:gd name="T5" fmla="*/ 0 h 24"/>
                  <a:gd name="T6" fmla="*/ 0 w 31"/>
                  <a:gd name="T7" fmla="*/ 0 h 24"/>
                  <a:gd name="T8" fmla="*/ 0 w 31"/>
                  <a:gd name="T9" fmla="*/ 0 h 24"/>
                  <a:gd name="T10" fmla="*/ 0 w 31"/>
                  <a:gd name="T11" fmla="*/ 0 h 24"/>
                  <a:gd name="T12" fmla="*/ 0 w 31"/>
                  <a:gd name="T13" fmla="*/ 0 h 24"/>
                  <a:gd name="T14" fmla="*/ 0 w 31"/>
                  <a:gd name="T15" fmla="*/ 0 h 24"/>
                  <a:gd name="T16" fmla="*/ 0 w 31"/>
                  <a:gd name="T17" fmla="*/ 0 h 24"/>
                  <a:gd name="T18" fmla="*/ 0 w 31"/>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4">
                    <a:moveTo>
                      <a:pt x="6" y="23"/>
                    </a:moveTo>
                    <a:lnTo>
                      <a:pt x="5" y="24"/>
                    </a:lnTo>
                    <a:lnTo>
                      <a:pt x="31" y="16"/>
                    </a:lnTo>
                    <a:lnTo>
                      <a:pt x="26" y="0"/>
                    </a:lnTo>
                    <a:lnTo>
                      <a:pt x="1" y="9"/>
                    </a:lnTo>
                    <a:lnTo>
                      <a:pt x="0" y="10"/>
                    </a:lnTo>
                    <a:lnTo>
                      <a:pt x="1" y="9"/>
                    </a:lnTo>
                    <a:lnTo>
                      <a:pt x="0" y="10"/>
                    </a:ln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3" name="Freeform 106"/>
              <p:cNvSpPr>
                <a:spLocks/>
              </p:cNvSpPr>
              <p:nvPr/>
            </p:nvSpPr>
            <p:spPr bwMode="auto">
              <a:xfrm>
                <a:off x="4268" y="2800"/>
                <a:ext cx="6" cy="4"/>
              </a:xfrm>
              <a:custGeom>
                <a:avLst/>
                <a:gdLst>
                  <a:gd name="T0" fmla="*/ 0 w 30"/>
                  <a:gd name="T1" fmla="*/ 0 h 24"/>
                  <a:gd name="T2" fmla="*/ 0 w 30"/>
                  <a:gd name="T3" fmla="*/ 0 h 24"/>
                  <a:gd name="T4" fmla="*/ 0 w 30"/>
                  <a:gd name="T5" fmla="*/ 0 h 24"/>
                  <a:gd name="T6" fmla="*/ 0 w 30"/>
                  <a:gd name="T7" fmla="*/ 0 h 24"/>
                  <a:gd name="T8" fmla="*/ 0 w 30"/>
                  <a:gd name="T9" fmla="*/ 0 h 24"/>
                  <a:gd name="T10" fmla="*/ 0 w 30"/>
                  <a:gd name="T11" fmla="*/ 0 h 24"/>
                  <a:gd name="T12" fmla="*/ 0 w 30"/>
                  <a:gd name="T13" fmla="*/ 0 h 24"/>
                  <a:gd name="T14" fmla="*/ 0 w 30"/>
                  <a:gd name="T15" fmla="*/ 0 h 24"/>
                  <a:gd name="T16" fmla="*/ 0 w 30"/>
                  <a:gd name="T17" fmla="*/ 0 h 24"/>
                  <a:gd name="T18" fmla="*/ 0 w 30"/>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4">
                    <a:moveTo>
                      <a:pt x="8" y="24"/>
                    </a:moveTo>
                    <a:lnTo>
                      <a:pt x="7" y="24"/>
                    </a:lnTo>
                    <a:lnTo>
                      <a:pt x="30" y="13"/>
                    </a:lnTo>
                    <a:lnTo>
                      <a:pt x="24" y="0"/>
                    </a:lnTo>
                    <a:lnTo>
                      <a:pt x="1" y="11"/>
                    </a:lnTo>
                    <a:lnTo>
                      <a:pt x="0" y="11"/>
                    </a:lnTo>
                    <a:lnTo>
                      <a:pt x="1" y="11"/>
                    </a:lnTo>
                    <a:lnTo>
                      <a:pt x="0" y="11"/>
                    </a:ln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4" name="Freeform 107"/>
              <p:cNvSpPr>
                <a:spLocks/>
              </p:cNvSpPr>
              <p:nvPr/>
            </p:nvSpPr>
            <p:spPr bwMode="auto">
              <a:xfrm>
                <a:off x="4264" y="2802"/>
                <a:ext cx="6" cy="5"/>
              </a:xfrm>
              <a:custGeom>
                <a:avLst/>
                <a:gdLst>
                  <a:gd name="T0" fmla="*/ 0 w 29"/>
                  <a:gd name="T1" fmla="*/ 0 h 26"/>
                  <a:gd name="T2" fmla="*/ 0 w 29"/>
                  <a:gd name="T3" fmla="*/ 0 h 26"/>
                  <a:gd name="T4" fmla="*/ 0 w 29"/>
                  <a:gd name="T5" fmla="*/ 0 h 26"/>
                  <a:gd name="T6" fmla="*/ 0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9" y="26"/>
                    </a:moveTo>
                    <a:lnTo>
                      <a:pt x="9" y="26"/>
                    </a:lnTo>
                    <a:lnTo>
                      <a:pt x="29" y="13"/>
                    </a:lnTo>
                    <a:lnTo>
                      <a:pt x="21" y="0"/>
                    </a:lnTo>
                    <a:lnTo>
                      <a:pt x="0" y="12"/>
                    </a:lnTo>
                    <a:lnTo>
                      <a:pt x="9"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5" name="Freeform 108"/>
              <p:cNvSpPr>
                <a:spLocks/>
              </p:cNvSpPr>
              <p:nvPr/>
            </p:nvSpPr>
            <p:spPr bwMode="auto">
              <a:xfrm>
                <a:off x="4260" y="2804"/>
                <a:ext cx="6" cy="6"/>
              </a:xfrm>
              <a:custGeom>
                <a:avLst/>
                <a:gdLst>
                  <a:gd name="T0" fmla="*/ 0 w 29"/>
                  <a:gd name="T1" fmla="*/ 0 h 28"/>
                  <a:gd name="T2" fmla="*/ 0 w 29"/>
                  <a:gd name="T3" fmla="*/ 0 h 28"/>
                  <a:gd name="T4" fmla="*/ 0 w 29"/>
                  <a:gd name="T5" fmla="*/ 0 h 28"/>
                  <a:gd name="T6" fmla="*/ 0 w 29"/>
                  <a:gd name="T7" fmla="*/ 0 h 28"/>
                  <a:gd name="T8" fmla="*/ 0 w 29"/>
                  <a:gd name="T9" fmla="*/ 0 h 28"/>
                  <a:gd name="T10" fmla="*/ 0 w 29"/>
                  <a:gd name="T11" fmla="*/ 0 h 28"/>
                  <a:gd name="T12" fmla="*/ 0 w 29"/>
                  <a:gd name="T13" fmla="*/ 0 h 28"/>
                  <a:gd name="T14" fmla="*/ 0 w 29"/>
                  <a:gd name="T15" fmla="*/ 0 h 28"/>
                  <a:gd name="T16" fmla="*/ 0 w 29"/>
                  <a:gd name="T17" fmla="*/ 0 h 28"/>
                  <a:gd name="T18" fmla="*/ 0 w 29"/>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8">
                    <a:moveTo>
                      <a:pt x="9" y="27"/>
                    </a:moveTo>
                    <a:lnTo>
                      <a:pt x="9" y="28"/>
                    </a:lnTo>
                    <a:lnTo>
                      <a:pt x="29" y="14"/>
                    </a:lnTo>
                    <a:lnTo>
                      <a:pt x="20" y="0"/>
                    </a:lnTo>
                    <a:lnTo>
                      <a:pt x="0" y="15"/>
                    </a:lnTo>
                    <a:lnTo>
                      <a:pt x="0" y="16"/>
                    </a:lnTo>
                    <a:lnTo>
                      <a:pt x="0" y="15"/>
                    </a:lnTo>
                    <a:lnTo>
                      <a:pt x="0" y="16"/>
                    </a:lnTo>
                    <a:lnTo>
                      <a:pt x="9"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6" name="Freeform 109"/>
              <p:cNvSpPr>
                <a:spLocks/>
              </p:cNvSpPr>
              <p:nvPr/>
            </p:nvSpPr>
            <p:spPr bwMode="auto">
              <a:xfrm>
                <a:off x="4256" y="2807"/>
                <a:ext cx="6" cy="5"/>
              </a:xfrm>
              <a:custGeom>
                <a:avLst/>
                <a:gdLst>
                  <a:gd name="T0" fmla="*/ 0 w 28"/>
                  <a:gd name="T1" fmla="*/ 0 h 25"/>
                  <a:gd name="T2" fmla="*/ 0 w 28"/>
                  <a:gd name="T3" fmla="*/ 0 h 25"/>
                  <a:gd name="T4" fmla="*/ 0 w 28"/>
                  <a:gd name="T5" fmla="*/ 0 h 25"/>
                  <a:gd name="T6" fmla="*/ 0 w 28"/>
                  <a:gd name="T7" fmla="*/ 0 h 25"/>
                  <a:gd name="T8" fmla="*/ 0 w 28"/>
                  <a:gd name="T9" fmla="*/ 0 h 25"/>
                  <a:gd name="T10" fmla="*/ 0 w 28"/>
                  <a:gd name="T11" fmla="*/ 0 h 25"/>
                  <a:gd name="T12" fmla="*/ 0 w 28"/>
                  <a:gd name="T13" fmla="*/ 0 h 25"/>
                  <a:gd name="T14" fmla="*/ 0 w 28"/>
                  <a:gd name="T15" fmla="*/ 0 h 25"/>
                  <a:gd name="T16" fmla="*/ 0 w 28"/>
                  <a:gd name="T17" fmla="*/ 0 h 25"/>
                  <a:gd name="T18" fmla="*/ 0 w 28"/>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25">
                    <a:moveTo>
                      <a:pt x="11" y="25"/>
                    </a:moveTo>
                    <a:lnTo>
                      <a:pt x="10" y="25"/>
                    </a:lnTo>
                    <a:lnTo>
                      <a:pt x="28" y="11"/>
                    </a:lnTo>
                    <a:lnTo>
                      <a:pt x="19" y="0"/>
                    </a:lnTo>
                    <a:lnTo>
                      <a:pt x="1" y="14"/>
                    </a:lnTo>
                    <a:lnTo>
                      <a:pt x="0" y="14"/>
                    </a:lnTo>
                    <a:lnTo>
                      <a:pt x="1" y="14"/>
                    </a:lnTo>
                    <a:lnTo>
                      <a:pt x="0" y="14"/>
                    </a:lnTo>
                    <a:lnTo>
                      <a:pt x="1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7" name="Freeform 110"/>
              <p:cNvSpPr>
                <a:spLocks/>
              </p:cNvSpPr>
              <p:nvPr/>
            </p:nvSpPr>
            <p:spPr bwMode="auto">
              <a:xfrm>
                <a:off x="4253" y="2810"/>
                <a:ext cx="5" cy="5"/>
              </a:xfrm>
              <a:custGeom>
                <a:avLst/>
                <a:gdLst>
                  <a:gd name="T0" fmla="*/ 0 w 27"/>
                  <a:gd name="T1" fmla="*/ 0 h 26"/>
                  <a:gd name="T2" fmla="*/ 0 w 27"/>
                  <a:gd name="T3" fmla="*/ 0 h 26"/>
                  <a:gd name="T4" fmla="*/ 0 w 27"/>
                  <a:gd name="T5" fmla="*/ 0 h 26"/>
                  <a:gd name="T6" fmla="*/ 0 w 27"/>
                  <a:gd name="T7" fmla="*/ 0 h 26"/>
                  <a:gd name="T8" fmla="*/ 0 w 27"/>
                  <a:gd name="T9" fmla="*/ 0 h 26"/>
                  <a:gd name="T10" fmla="*/ 0 w 27"/>
                  <a:gd name="T11" fmla="*/ 0 h 26"/>
                  <a:gd name="T12" fmla="*/ 0 w 27"/>
                  <a:gd name="T13" fmla="*/ 0 h 26"/>
                  <a:gd name="T14" fmla="*/ 0 w 27"/>
                  <a:gd name="T15" fmla="*/ 0 h 26"/>
                  <a:gd name="T16" fmla="*/ 0 w 27"/>
                  <a:gd name="T17" fmla="*/ 0 h 26"/>
                  <a:gd name="T18" fmla="*/ 0 w 27"/>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13" y="25"/>
                    </a:moveTo>
                    <a:lnTo>
                      <a:pt x="12" y="26"/>
                    </a:lnTo>
                    <a:lnTo>
                      <a:pt x="27" y="11"/>
                    </a:lnTo>
                    <a:lnTo>
                      <a:pt x="16" y="0"/>
                    </a:lnTo>
                    <a:lnTo>
                      <a:pt x="1" y="15"/>
                    </a:lnTo>
                    <a:lnTo>
                      <a:pt x="0" y="17"/>
                    </a:lnTo>
                    <a:lnTo>
                      <a:pt x="1" y="15"/>
                    </a:lnTo>
                    <a:lnTo>
                      <a:pt x="0" y="17"/>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8" name="Freeform 111"/>
              <p:cNvSpPr>
                <a:spLocks/>
              </p:cNvSpPr>
              <p:nvPr/>
            </p:nvSpPr>
            <p:spPr bwMode="auto">
              <a:xfrm>
                <a:off x="4250" y="2814"/>
                <a:ext cx="5" cy="5"/>
              </a:xfrm>
              <a:custGeom>
                <a:avLst/>
                <a:gdLst>
                  <a:gd name="T0" fmla="*/ 0 w 25"/>
                  <a:gd name="T1" fmla="*/ 0 h 25"/>
                  <a:gd name="T2" fmla="*/ 0 w 25"/>
                  <a:gd name="T3" fmla="*/ 0 h 25"/>
                  <a:gd name="T4" fmla="*/ 0 w 25"/>
                  <a:gd name="T5" fmla="*/ 0 h 25"/>
                  <a:gd name="T6" fmla="*/ 0 w 25"/>
                  <a:gd name="T7" fmla="*/ 0 h 25"/>
                  <a:gd name="T8" fmla="*/ 0 w 25"/>
                  <a:gd name="T9" fmla="*/ 0 h 25"/>
                  <a:gd name="T10" fmla="*/ 0 w 25"/>
                  <a:gd name="T11" fmla="*/ 0 h 25"/>
                  <a:gd name="T12" fmla="*/ 0 w 25"/>
                  <a:gd name="T13" fmla="*/ 0 h 25"/>
                  <a:gd name="T14" fmla="*/ 0 w 25"/>
                  <a:gd name="T15" fmla="*/ 0 h 25"/>
                  <a:gd name="T16" fmla="*/ 0 w 25"/>
                  <a:gd name="T17" fmla="*/ 0 h 25"/>
                  <a:gd name="T18" fmla="*/ 0 w 25"/>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5">
                    <a:moveTo>
                      <a:pt x="13" y="25"/>
                    </a:moveTo>
                    <a:lnTo>
                      <a:pt x="13" y="25"/>
                    </a:lnTo>
                    <a:lnTo>
                      <a:pt x="25" y="8"/>
                    </a:lnTo>
                    <a:lnTo>
                      <a:pt x="12" y="0"/>
                    </a:lnTo>
                    <a:lnTo>
                      <a:pt x="0" y="16"/>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79" name="Freeform 112"/>
              <p:cNvSpPr>
                <a:spLocks/>
              </p:cNvSpPr>
              <p:nvPr/>
            </p:nvSpPr>
            <p:spPr bwMode="auto">
              <a:xfrm>
                <a:off x="4248" y="2817"/>
                <a:ext cx="5" cy="5"/>
              </a:xfrm>
              <a:custGeom>
                <a:avLst/>
                <a:gdLst>
                  <a:gd name="T0" fmla="*/ 0 w 25"/>
                  <a:gd name="T1" fmla="*/ 0 h 26"/>
                  <a:gd name="T2" fmla="*/ 0 w 25"/>
                  <a:gd name="T3" fmla="*/ 0 h 26"/>
                  <a:gd name="T4" fmla="*/ 0 w 25"/>
                  <a:gd name="T5" fmla="*/ 0 h 26"/>
                  <a:gd name="T6" fmla="*/ 0 w 25"/>
                  <a:gd name="T7" fmla="*/ 0 h 26"/>
                  <a:gd name="T8" fmla="*/ 0 w 25"/>
                  <a:gd name="T9" fmla="*/ 0 h 26"/>
                  <a:gd name="T10" fmla="*/ 0 w 25"/>
                  <a:gd name="T11" fmla="*/ 0 h 26"/>
                  <a:gd name="T12" fmla="*/ 0 w 25"/>
                  <a:gd name="T13" fmla="*/ 0 h 26"/>
                  <a:gd name="T14" fmla="*/ 0 w 25"/>
                  <a:gd name="T15" fmla="*/ 0 h 26"/>
                  <a:gd name="T16" fmla="*/ 0 w 25"/>
                  <a:gd name="T17" fmla="*/ 0 h 26"/>
                  <a:gd name="T18" fmla="*/ 0 w 2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15" y="24"/>
                    </a:moveTo>
                    <a:lnTo>
                      <a:pt x="14" y="26"/>
                    </a:lnTo>
                    <a:lnTo>
                      <a:pt x="25" y="9"/>
                    </a:lnTo>
                    <a:lnTo>
                      <a:pt x="12" y="0"/>
                    </a:lnTo>
                    <a:lnTo>
                      <a:pt x="1" y="18"/>
                    </a:lnTo>
                    <a:lnTo>
                      <a:pt x="0" y="20"/>
                    </a:lnTo>
                    <a:lnTo>
                      <a:pt x="1" y="18"/>
                    </a:lnTo>
                    <a:lnTo>
                      <a:pt x="1" y="19"/>
                    </a:lnTo>
                    <a:lnTo>
                      <a:pt x="0" y="20"/>
                    </a:lnTo>
                    <a:lnTo>
                      <a:pt x="15"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0" name="Freeform 113"/>
              <p:cNvSpPr>
                <a:spLocks/>
              </p:cNvSpPr>
              <p:nvPr/>
            </p:nvSpPr>
            <p:spPr bwMode="auto">
              <a:xfrm>
                <a:off x="4247" y="2821"/>
                <a:ext cx="4" cy="4"/>
              </a:xfrm>
              <a:custGeom>
                <a:avLst/>
                <a:gdLst>
                  <a:gd name="T0" fmla="*/ 0 w 22"/>
                  <a:gd name="T1" fmla="*/ 0 h 22"/>
                  <a:gd name="T2" fmla="*/ 0 w 22"/>
                  <a:gd name="T3" fmla="*/ 0 h 22"/>
                  <a:gd name="T4" fmla="*/ 0 w 22"/>
                  <a:gd name="T5" fmla="*/ 0 h 22"/>
                  <a:gd name="T6" fmla="*/ 0 w 22"/>
                  <a:gd name="T7" fmla="*/ 0 h 22"/>
                  <a:gd name="T8" fmla="*/ 0 w 22"/>
                  <a:gd name="T9" fmla="*/ 0 h 22"/>
                  <a:gd name="T10" fmla="*/ 0 w 22"/>
                  <a:gd name="T11" fmla="*/ 0 h 22"/>
                  <a:gd name="T12" fmla="*/ 0 w 22"/>
                  <a:gd name="T13" fmla="*/ 0 h 22"/>
                  <a:gd name="T14" fmla="*/ 0 w 22"/>
                  <a:gd name="T15" fmla="*/ 0 h 22"/>
                  <a:gd name="T16" fmla="*/ 0 w 22"/>
                  <a:gd name="T17" fmla="*/ 0 h 22"/>
                  <a:gd name="T18" fmla="*/ 0 w 22"/>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2">
                    <a:moveTo>
                      <a:pt x="15" y="22"/>
                    </a:moveTo>
                    <a:lnTo>
                      <a:pt x="15" y="22"/>
                    </a:lnTo>
                    <a:lnTo>
                      <a:pt x="22" y="4"/>
                    </a:lnTo>
                    <a:lnTo>
                      <a:pt x="7" y="0"/>
                    </a:lnTo>
                    <a:lnTo>
                      <a:pt x="0" y="17"/>
                    </a:lnTo>
                    <a:lnTo>
                      <a:pt x="1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1" name="Freeform 114"/>
              <p:cNvSpPr>
                <a:spLocks/>
              </p:cNvSpPr>
              <p:nvPr/>
            </p:nvSpPr>
            <p:spPr bwMode="auto">
              <a:xfrm>
                <a:off x="4246" y="2824"/>
                <a:ext cx="4" cy="5"/>
              </a:xfrm>
              <a:custGeom>
                <a:avLst/>
                <a:gdLst>
                  <a:gd name="T0" fmla="*/ 0 w 20"/>
                  <a:gd name="T1" fmla="*/ 0 h 24"/>
                  <a:gd name="T2" fmla="*/ 0 w 20"/>
                  <a:gd name="T3" fmla="*/ 0 h 24"/>
                  <a:gd name="T4" fmla="*/ 0 w 20"/>
                  <a:gd name="T5" fmla="*/ 0 h 24"/>
                  <a:gd name="T6" fmla="*/ 0 w 20"/>
                  <a:gd name="T7" fmla="*/ 0 h 24"/>
                  <a:gd name="T8" fmla="*/ 0 w 20"/>
                  <a:gd name="T9" fmla="*/ 0 h 24"/>
                  <a:gd name="T10" fmla="*/ 0 w 20"/>
                  <a:gd name="T11" fmla="*/ 0 h 24"/>
                  <a:gd name="T12" fmla="*/ 0 w 20"/>
                  <a:gd name="T13" fmla="*/ 0 h 24"/>
                  <a:gd name="T14" fmla="*/ 0 w 20"/>
                  <a:gd name="T15" fmla="*/ 0 h 24"/>
                  <a:gd name="T16" fmla="*/ 0 w 20"/>
                  <a:gd name="T17" fmla="*/ 0 h 24"/>
                  <a:gd name="T18" fmla="*/ 0 w 20"/>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4">
                    <a:moveTo>
                      <a:pt x="15" y="21"/>
                    </a:moveTo>
                    <a:lnTo>
                      <a:pt x="15" y="24"/>
                    </a:lnTo>
                    <a:lnTo>
                      <a:pt x="20" y="5"/>
                    </a:lnTo>
                    <a:lnTo>
                      <a:pt x="5" y="0"/>
                    </a:lnTo>
                    <a:lnTo>
                      <a:pt x="0" y="19"/>
                    </a:lnTo>
                    <a:lnTo>
                      <a:pt x="0" y="21"/>
                    </a:lnTo>
                    <a:lnTo>
                      <a:pt x="0" y="19"/>
                    </a:lnTo>
                    <a:lnTo>
                      <a:pt x="0" y="20"/>
                    </a:lnTo>
                    <a:lnTo>
                      <a:pt x="0" y="21"/>
                    </a:lnTo>
                    <a:lnTo>
                      <a:pt x="15"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2" name="Freeform 115"/>
              <p:cNvSpPr>
                <a:spLocks/>
              </p:cNvSpPr>
              <p:nvPr/>
            </p:nvSpPr>
            <p:spPr bwMode="auto">
              <a:xfrm>
                <a:off x="4245" y="2828"/>
                <a:ext cx="4" cy="4"/>
              </a:xfrm>
              <a:custGeom>
                <a:avLst/>
                <a:gdLst>
                  <a:gd name="T0" fmla="*/ 0 w 17"/>
                  <a:gd name="T1" fmla="*/ 0 h 20"/>
                  <a:gd name="T2" fmla="*/ 0 w 17"/>
                  <a:gd name="T3" fmla="*/ 0 h 20"/>
                  <a:gd name="T4" fmla="*/ 0 w 17"/>
                  <a:gd name="T5" fmla="*/ 0 h 20"/>
                  <a:gd name="T6" fmla="*/ 0 w 17"/>
                  <a:gd name="T7" fmla="*/ 0 h 20"/>
                  <a:gd name="T8" fmla="*/ 0 w 17"/>
                  <a:gd name="T9" fmla="*/ 0 h 20"/>
                  <a:gd name="T10" fmla="*/ 0 w 17"/>
                  <a:gd name="T11" fmla="*/ 0 h 20"/>
                  <a:gd name="T12" fmla="*/ 0 w 17"/>
                  <a:gd name="T13" fmla="*/ 0 h 20"/>
                  <a:gd name="T14" fmla="*/ 0 w 17"/>
                  <a:gd name="T15" fmla="*/ 0 h 20"/>
                  <a:gd name="T16" fmla="*/ 0 w 17"/>
                  <a:gd name="T17" fmla="*/ 0 h 20"/>
                  <a:gd name="T18" fmla="*/ 0 w 17"/>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0">
                    <a:moveTo>
                      <a:pt x="16" y="20"/>
                    </a:moveTo>
                    <a:lnTo>
                      <a:pt x="16" y="20"/>
                    </a:lnTo>
                    <a:lnTo>
                      <a:pt x="17" y="0"/>
                    </a:lnTo>
                    <a:lnTo>
                      <a:pt x="2" y="0"/>
                    </a:lnTo>
                    <a:lnTo>
                      <a:pt x="0" y="20"/>
                    </a:lnTo>
                    <a:lnTo>
                      <a:pt x="1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3" name="Freeform 116"/>
              <p:cNvSpPr>
                <a:spLocks/>
              </p:cNvSpPr>
              <p:nvPr/>
            </p:nvSpPr>
            <p:spPr bwMode="auto">
              <a:xfrm>
                <a:off x="4245" y="2832"/>
                <a:ext cx="3" cy="51"/>
              </a:xfrm>
              <a:custGeom>
                <a:avLst/>
                <a:gdLst>
                  <a:gd name="T0" fmla="*/ 0 w 16"/>
                  <a:gd name="T1" fmla="*/ 0 h 255"/>
                  <a:gd name="T2" fmla="*/ 0 w 16"/>
                  <a:gd name="T3" fmla="*/ 0 h 255"/>
                  <a:gd name="T4" fmla="*/ 0 w 16"/>
                  <a:gd name="T5" fmla="*/ 0 h 255"/>
                  <a:gd name="T6" fmla="*/ 0 w 16"/>
                  <a:gd name="T7" fmla="*/ 0 h 255"/>
                  <a:gd name="T8" fmla="*/ 0 w 16"/>
                  <a:gd name="T9" fmla="*/ 0 h 255"/>
                  <a:gd name="T10" fmla="*/ 0 w 16"/>
                  <a:gd name="T11" fmla="*/ 0 h 255"/>
                  <a:gd name="T12" fmla="*/ 0 w 16"/>
                  <a:gd name="T13" fmla="*/ 0 h 255"/>
                  <a:gd name="T14" fmla="*/ 0 w 16"/>
                  <a:gd name="T15" fmla="*/ 0 h 255"/>
                  <a:gd name="T16" fmla="*/ 0 w 16"/>
                  <a:gd name="T17" fmla="*/ 0 h 255"/>
                  <a:gd name="T18" fmla="*/ 0 w 16"/>
                  <a:gd name="T19" fmla="*/ 0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255">
                    <a:moveTo>
                      <a:pt x="16" y="255"/>
                    </a:moveTo>
                    <a:lnTo>
                      <a:pt x="16" y="255"/>
                    </a:lnTo>
                    <a:lnTo>
                      <a:pt x="16" y="0"/>
                    </a:lnTo>
                    <a:lnTo>
                      <a:pt x="0" y="0"/>
                    </a:lnTo>
                    <a:lnTo>
                      <a:pt x="0" y="255"/>
                    </a:lnTo>
                    <a:lnTo>
                      <a:pt x="16"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4" name="Freeform 117"/>
              <p:cNvSpPr>
                <a:spLocks/>
              </p:cNvSpPr>
              <p:nvPr/>
            </p:nvSpPr>
            <p:spPr bwMode="auto">
              <a:xfrm>
                <a:off x="4245" y="2883"/>
                <a:ext cx="4" cy="5"/>
              </a:xfrm>
              <a:custGeom>
                <a:avLst/>
                <a:gdLst>
                  <a:gd name="T0" fmla="*/ 0 w 17"/>
                  <a:gd name="T1" fmla="*/ 0 h 22"/>
                  <a:gd name="T2" fmla="*/ 0 w 17"/>
                  <a:gd name="T3" fmla="*/ 0 h 22"/>
                  <a:gd name="T4" fmla="*/ 0 w 17"/>
                  <a:gd name="T5" fmla="*/ 0 h 22"/>
                  <a:gd name="T6" fmla="*/ 0 w 17"/>
                  <a:gd name="T7" fmla="*/ 0 h 22"/>
                  <a:gd name="T8" fmla="*/ 0 w 17"/>
                  <a:gd name="T9" fmla="*/ 0 h 22"/>
                  <a:gd name="T10" fmla="*/ 0 w 17"/>
                  <a:gd name="T11" fmla="*/ 0 h 22"/>
                  <a:gd name="T12" fmla="*/ 0 w 17"/>
                  <a:gd name="T13" fmla="*/ 0 h 22"/>
                  <a:gd name="T14" fmla="*/ 0 w 17"/>
                  <a:gd name="T15" fmla="*/ 0 h 22"/>
                  <a:gd name="T16" fmla="*/ 0 w 17"/>
                  <a:gd name="T17" fmla="*/ 0 h 22"/>
                  <a:gd name="T18" fmla="*/ 0 w 17"/>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2">
                    <a:moveTo>
                      <a:pt x="17" y="17"/>
                    </a:moveTo>
                    <a:lnTo>
                      <a:pt x="17" y="19"/>
                    </a:lnTo>
                    <a:lnTo>
                      <a:pt x="16" y="0"/>
                    </a:lnTo>
                    <a:lnTo>
                      <a:pt x="0" y="0"/>
                    </a:lnTo>
                    <a:lnTo>
                      <a:pt x="2" y="19"/>
                    </a:lnTo>
                    <a:lnTo>
                      <a:pt x="2" y="22"/>
                    </a:lnTo>
                    <a:lnTo>
                      <a:pt x="2" y="19"/>
                    </a:lnTo>
                    <a:lnTo>
                      <a:pt x="2" y="20"/>
                    </a:lnTo>
                    <a:lnTo>
                      <a:pt x="2" y="22"/>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5" name="Freeform 118"/>
              <p:cNvSpPr>
                <a:spLocks/>
              </p:cNvSpPr>
              <p:nvPr/>
            </p:nvSpPr>
            <p:spPr bwMode="auto">
              <a:xfrm>
                <a:off x="4246" y="2887"/>
                <a:ext cx="4" cy="4"/>
              </a:xfrm>
              <a:custGeom>
                <a:avLst/>
                <a:gdLst>
                  <a:gd name="T0" fmla="*/ 0 w 20"/>
                  <a:gd name="T1" fmla="*/ 0 h 23"/>
                  <a:gd name="T2" fmla="*/ 0 w 20"/>
                  <a:gd name="T3" fmla="*/ 0 h 23"/>
                  <a:gd name="T4" fmla="*/ 0 w 20"/>
                  <a:gd name="T5" fmla="*/ 0 h 23"/>
                  <a:gd name="T6" fmla="*/ 0 w 20"/>
                  <a:gd name="T7" fmla="*/ 0 h 23"/>
                  <a:gd name="T8" fmla="*/ 0 w 20"/>
                  <a:gd name="T9" fmla="*/ 0 h 23"/>
                  <a:gd name="T10" fmla="*/ 0 w 20"/>
                  <a:gd name="T11" fmla="*/ 0 h 23"/>
                  <a:gd name="T12" fmla="*/ 0 w 20"/>
                  <a:gd name="T13" fmla="*/ 0 h 23"/>
                  <a:gd name="T14" fmla="*/ 0 w 20"/>
                  <a:gd name="T15" fmla="*/ 0 h 23"/>
                  <a:gd name="T16" fmla="*/ 0 w 20"/>
                  <a:gd name="T17" fmla="*/ 0 h 23"/>
                  <a:gd name="T18" fmla="*/ 0 w 20"/>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3">
                    <a:moveTo>
                      <a:pt x="20" y="19"/>
                    </a:moveTo>
                    <a:lnTo>
                      <a:pt x="20" y="19"/>
                    </a:lnTo>
                    <a:lnTo>
                      <a:pt x="15" y="0"/>
                    </a:lnTo>
                    <a:lnTo>
                      <a:pt x="0" y="5"/>
                    </a:lnTo>
                    <a:lnTo>
                      <a:pt x="5" y="23"/>
                    </a:ln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6" name="Freeform 119"/>
              <p:cNvSpPr>
                <a:spLocks/>
              </p:cNvSpPr>
              <p:nvPr/>
            </p:nvSpPr>
            <p:spPr bwMode="auto">
              <a:xfrm>
                <a:off x="4247" y="2891"/>
                <a:ext cx="4" cy="5"/>
              </a:xfrm>
              <a:custGeom>
                <a:avLst/>
                <a:gdLst>
                  <a:gd name="T0" fmla="*/ 0 w 22"/>
                  <a:gd name="T1" fmla="*/ 0 h 25"/>
                  <a:gd name="T2" fmla="*/ 0 w 22"/>
                  <a:gd name="T3" fmla="*/ 0 h 25"/>
                  <a:gd name="T4" fmla="*/ 0 w 22"/>
                  <a:gd name="T5" fmla="*/ 0 h 25"/>
                  <a:gd name="T6" fmla="*/ 0 w 22"/>
                  <a:gd name="T7" fmla="*/ 0 h 25"/>
                  <a:gd name="T8" fmla="*/ 0 w 22"/>
                  <a:gd name="T9" fmla="*/ 0 h 25"/>
                  <a:gd name="T10" fmla="*/ 0 w 22"/>
                  <a:gd name="T11" fmla="*/ 0 h 25"/>
                  <a:gd name="T12" fmla="*/ 0 w 22"/>
                  <a:gd name="T13" fmla="*/ 0 h 25"/>
                  <a:gd name="T14" fmla="*/ 0 w 22"/>
                  <a:gd name="T15" fmla="*/ 0 h 25"/>
                  <a:gd name="T16" fmla="*/ 0 w 22"/>
                  <a:gd name="T17" fmla="*/ 0 h 25"/>
                  <a:gd name="T18" fmla="*/ 0 w 22"/>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5">
                    <a:moveTo>
                      <a:pt x="21" y="16"/>
                    </a:moveTo>
                    <a:lnTo>
                      <a:pt x="22" y="19"/>
                    </a:lnTo>
                    <a:lnTo>
                      <a:pt x="15" y="0"/>
                    </a:lnTo>
                    <a:lnTo>
                      <a:pt x="0" y="4"/>
                    </a:lnTo>
                    <a:lnTo>
                      <a:pt x="7" y="23"/>
                    </a:lnTo>
                    <a:lnTo>
                      <a:pt x="8" y="25"/>
                    </a:lnTo>
                    <a:lnTo>
                      <a:pt x="7" y="23"/>
                    </a:lnTo>
                    <a:lnTo>
                      <a:pt x="8" y="24"/>
                    </a:lnTo>
                    <a:lnTo>
                      <a:pt x="8" y="25"/>
                    </a:lnTo>
                    <a:lnTo>
                      <a:pt x="21"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7" name="Freeform 120"/>
              <p:cNvSpPr>
                <a:spLocks/>
              </p:cNvSpPr>
              <p:nvPr/>
            </p:nvSpPr>
            <p:spPr bwMode="auto">
              <a:xfrm>
                <a:off x="4248" y="2894"/>
                <a:ext cx="5" cy="5"/>
              </a:xfrm>
              <a:custGeom>
                <a:avLst/>
                <a:gdLst>
                  <a:gd name="T0" fmla="*/ 0 w 24"/>
                  <a:gd name="T1" fmla="*/ 0 h 27"/>
                  <a:gd name="T2" fmla="*/ 0 w 24"/>
                  <a:gd name="T3" fmla="*/ 0 h 27"/>
                  <a:gd name="T4" fmla="*/ 0 w 24"/>
                  <a:gd name="T5" fmla="*/ 0 h 27"/>
                  <a:gd name="T6" fmla="*/ 0 w 24"/>
                  <a:gd name="T7" fmla="*/ 0 h 27"/>
                  <a:gd name="T8" fmla="*/ 0 w 24"/>
                  <a:gd name="T9" fmla="*/ 0 h 27"/>
                  <a:gd name="T10" fmla="*/ 0 w 24"/>
                  <a:gd name="T11" fmla="*/ 0 h 27"/>
                  <a:gd name="T12" fmla="*/ 0 w 24"/>
                  <a:gd name="T13" fmla="*/ 0 h 27"/>
                  <a:gd name="T14" fmla="*/ 0 w 24"/>
                  <a:gd name="T15" fmla="*/ 0 h 27"/>
                  <a:gd name="T16" fmla="*/ 0 w 24"/>
                  <a:gd name="T17" fmla="*/ 0 h 27"/>
                  <a:gd name="T18" fmla="*/ 0 w 24"/>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27">
                    <a:moveTo>
                      <a:pt x="24" y="18"/>
                    </a:moveTo>
                    <a:lnTo>
                      <a:pt x="24" y="18"/>
                    </a:lnTo>
                    <a:lnTo>
                      <a:pt x="13" y="0"/>
                    </a:lnTo>
                    <a:lnTo>
                      <a:pt x="0" y="9"/>
                    </a:lnTo>
                    <a:lnTo>
                      <a:pt x="11" y="27"/>
                    </a:lnTo>
                    <a:lnTo>
                      <a:pt x="24"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8" name="Freeform 121"/>
              <p:cNvSpPr>
                <a:spLocks/>
              </p:cNvSpPr>
              <p:nvPr/>
            </p:nvSpPr>
            <p:spPr bwMode="auto">
              <a:xfrm>
                <a:off x="4250" y="2897"/>
                <a:ext cx="5" cy="6"/>
              </a:xfrm>
              <a:custGeom>
                <a:avLst/>
                <a:gdLst>
                  <a:gd name="T0" fmla="*/ 0 w 25"/>
                  <a:gd name="T1" fmla="*/ 0 h 26"/>
                  <a:gd name="T2" fmla="*/ 0 w 25"/>
                  <a:gd name="T3" fmla="*/ 0 h 26"/>
                  <a:gd name="T4" fmla="*/ 0 w 25"/>
                  <a:gd name="T5" fmla="*/ 0 h 26"/>
                  <a:gd name="T6" fmla="*/ 0 w 25"/>
                  <a:gd name="T7" fmla="*/ 0 h 26"/>
                  <a:gd name="T8" fmla="*/ 0 w 25"/>
                  <a:gd name="T9" fmla="*/ 0 h 26"/>
                  <a:gd name="T10" fmla="*/ 0 w 25"/>
                  <a:gd name="T11" fmla="*/ 0 h 26"/>
                  <a:gd name="T12" fmla="*/ 0 w 25"/>
                  <a:gd name="T13" fmla="*/ 0 h 26"/>
                  <a:gd name="T14" fmla="*/ 0 w 25"/>
                  <a:gd name="T15" fmla="*/ 0 h 26"/>
                  <a:gd name="T16" fmla="*/ 0 w 25"/>
                  <a:gd name="T17" fmla="*/ 0 h 26"/>
                  <a:gd name="T18" fmla="*/ 0 w 2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24" y="15"/>
                    </a:moveTo>
                    <a:lnTo>
                      <a:pt x="25" y="17"/>
                    </a:lnTo>
                    <a:lnTo>
                      <a:pt x="13" y="0"/>
                    </a:lnTo>
                    <a:lnTo>
                      <a:pt x="0" y="9"/>
                    </a:lnTo>
                    <a:lnTo>
                      <a:pt x="12" y="25"/>
                    </a:lnTo>
                    <a:lnTo>
                      <a:pt x="13" y="26"/>
                    </a:lnTo>
                    <a:lnTo>
                      <a:pt x="12" y="25"/>
                    </a:lnTo>
                    <a:lnTo>
                      <a:pt x="13" y="26"/>
                    </a:lnTo>
                    <a:lnTo>
                      <a:pt x="2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89" name="Freeform 122"/>
              <p:cNvSpPr>
                <a:spLocks/>
              </p:cNvSpPr>
              <p:nvPr/>
            </p:nvSpPr>
            <p:spPr bwMode="auto">
              <a:xfrm>
                <a:off x="4253" y="2900"/>
                <a:ext cx="5" cy="6"/>
              </a:xfrm>
              <a:custGeom>
                <a:avLst/>
                <a:gdLst>
                  <a:gd name="T0" fmla="*/ 0 w 26"/>
                  <a:gd name="T1" fmla="*/ 0 h 27"/>
                  <a:gd name="T2" fmla="*/ 0 w 26"/>
                  <a:gd name="T3" fmla="*/ 0 h 27"/>
                  <a:gd name="T4" fmla="*/ 0 w 26"/>
                  <a:gd name="T5" fmla="*/ 0 h 27"/>
                  <a:gd name="T6" fmla="*/ 0 w 26"/>
                  <a:gd name="T7" fmla="*/ 0 h 27"/>
                  <a:gd name="T8" fmla="*/ 0 w 26"/>
                  <a:gd name="T9" fmla="*/ 0 h 27"/>
                  <a:gd name="T10" fmla="*/ 0 w 26"/>
                  <a:gd name="T11" fmla="*/ 0 h 27"/>
                  <a:gd name="T12" fmla="*/ 0 w 26"/>
                  <a:gd name="T13" fmla="*/ 0 h 27"/>
                  <a:gd name="T14" fmla="*/ 0 w 26"/>
                  <a:gd name="T15" fmla="*/ 0 h 27"/>
                  <a:gd name="T16" fmla="*/ 0 w 26"/>
                  <a:gd name="T17" fmla="*/ 0 h 27"/>
                  <a:gd name="T18" fmla="*/ 0 w 26"/>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7">
                    <a:moveTo>
                      <a:pt x="25" y="16"/>
                    </a:moveTo>
                    <a:lnTo>
                      <a:pt x="26" y="16"/>
                    </a:lnTo>
                    <a:lnTo>
                      <a:pt x="11" y="0"/>
                    </a:lnTo>
                    <a:lnTo>
                      <a:pt x="0" y="11"/>
                    </a:lnTo>
                    <a:lnTo>
                      <a:pt x="15" y="27"/>
                    </a:lnTo>
                    <a:lnTo>
                      <a:pt x="16" y="27"/>
                    </a:lnTo>
                    <a:lnTo>
                      <a:pt x="15" y="27"/>
                    </a:lnTo>
                    <a:lnTo>
                      <a:pt x="16" y="27"/>
                    </a:lnTo>
                    <a:lnTo>
                      <a:pt x="2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0" name="Freeform 123"/>
              <p:cNvSpPr>
                <a:spLocks/>
              </p:cNvSpPr>
              <p:nvPr/>
            </p:nvSpPr>
            <p:spPr bwMode="auto">
              <a:xfrm>
                <a:off x="4256" y="2904"/>
                <a:ext cx="6" cy="5"/>
              </a:xfrm>
              <a:custGeom>
                <a:avLst/>
                <a:gdLst>
                  <a:gd name="T0" fmla="*/ 0 w 27"/>
                  <a:gd name="T1" fmla="*/ 0 h 26"/>
                  <a:gd name="T2" fmla="*/ 0 w 27"/>
                  <a:gd name="T3" fmla="*/ 0 h 26"/>
                  <a:gd name="T4" fmla="*/ 0 w 27"/>
                  <a:gd name="T5" fmla="*/ 0 h 26"/>
                  <a:gd name="T6" fmla="*/ 0 w 27"/>
                  <a:gd name="T7" fmla="*/ 0 h 26"/>
                  <a:gd name="T8" fmla="*/ 0 w 27"/>
                  <a:gd name="T9" fmla="*/ 0 h 26"/>
                  <a:gd name="T10" fmla="*/ 0 w 27"/>
                  <a:gd name="T11" fmla="*/ 0 h 26"/>
                  <a:gd name="T12" fmla="*/ 0 w 27"/>
                  <a:gd name="T13" fmla="*/ 0 h 26"/>
                  <a:gd name="T14" fmla="*/ 0 w 27"/>
                  <a:gd name="T15" fmla="*/ 0 h 26"/>
                  <a:gd name="T16" fmla="*/ 0 w 27"/>
                  <a:gd name="T17" fmla="*/ 0 h 26"/>
                  <a:gd name="T18" fmla="*/ 0 w 27"/>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27" y="13"/>
                    </a:moveTo>
                    <a:lnTo>
                      <a:pt x="27" y="14"/>
                    </a:lnTo>
                    <a:lnTo>
                      <a:pt x="9" y="0"/>
                    </a:lnTo>
                    <a:lnTo>
                      <a:pt x="0" y="11"/>
                    </a:lnTo>
                    <a:lnTo>
                      <a:pt x="18" y="25"/>
                    </a:lnTo>
                    <a:lnTo>
                      <a:pt x="18" y="26"/>
                    </a:lnTo>
                    <a:lnTo>
                      <a:pt x="18" y="25"/>
                    </a:lnTo>
                    <a:lnTo>
                      <a:pt x="18" y="26"/>
                    </a:lnTo>
                    <a:lnTo>
                      <a:pt x="27"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1" name="Freeform 124"/>
              <p:cNvSpPr>
                <a:spLocks/>
              </p:cNvSpPr>
              <p:nvPr/>
            </p:nvSpPr>
            <p:spPr bwMode="auto">
              <a:xfrm>
                <a:off x="4260" y="2906"/>
                <a:ext cx="6" cy="5"/>
              </a:xfrm>
              <a:custGeom>
                <a:avLst/>
                <a:gdLst>
                  <a:gd name="T0" fmla="*/ 0 w 29"/>
                  <a:gd name="T1" fmla="*/ 0 h 26"/>
                  <a:gd name="T2" fmla="*/ 0 w 29"/>
                  <a:gd name="T3" fmla="*/ 0 h 26"/>
                  <a:gd name="T4" fmla="*/ 0 w 29"/>
                  <a:gd name="T5" fmla="*/ 0 h 26"/>
                  <a:gd name="T6" fmla="*/ 0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29" y="13"/>
                    </a:moveTo>
                    <a:lnTo>
                      <a:pt x="29" y="13"/>
                    </a:lnTo>
                    <a:lnTo>
                      <a:pt x="9" y="0"/>
                    </a:lnTo>
                    <a:lnTo>
                      <a:pt x="0" y="13"/>
                    </a:lnTo>
                    <a:lnTo>
                      <a:pt x="20" y="26"/>
                    </a:lnTo>
                    <a:lnTo>
                      <a:pt x="2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2" name="Freeform 125"/>
              <p:cNvSpPr>
                <a:spLocks/>
              </p:cNvSpPr>
              <p:nvPr/>
            </p:nvSpPr>
            <p:spPr bwMode="auto">
              <a:xfrm>
                <a:off x="4264" y="2909"/>
                <a:ext cx="6" cy="5"/>
              </a:xfrm>
              <a:custGeom>
                <a:avLst/>
                <a:gdLst>
                  <a:gd name="T0" fmla="*/ 0 w 29"/>
                  <a:gd name="T1" fmla="*/ 0 h 27"/>
                  <a:gd name="T2" fmla="*/ 0 w 29"/>
                  <a:gd name="T3" fmla="*/ 0 h 27"/>
                  <a:gd name="T4" fmla="*/ 0 w 29"/>
                  <a:gd name="T5" fmla="*/ 0 h 27"/>
                  <a:gd name="T6" fmla="*/ 0 w 29"/>
                  <a:gd name="T7" fmla="*/ 0 h 27"/>
                  <a:gd name="T8" fmla="*/ 0 w 29"/>
                  <a:gd name="T9" fmla="*/ 0 h 27"/>
                  <a:gd name="T10" fmla="*/ 0 w 29"/>
                  <a:gd name="T11" fmla="*/ 0 h 27"/>
                  <a:gd name="T12" fmla="*/ 0 w 29"/>
                  <a:gd name="T13" fmla="*/ 0 h 27"/>
                  <a:gd name="T14" fmla="*/ 0 w 29"/>
                  <a:gd name="T15" fmla="*/ 0 h 27"/>
                  <a:gd name="T16" fmla="*/ 0 w 29"/>
                  <a:gd name="T17" fmla="*/ 0 h 27"/>
                  <a:gd name="T18" fmla="*/ 0 w 29"/>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7">
                    <a:moveTo>
                      <a:pt x="28" y="13"/>
                    </a:moveTo>
                    <a:lnTo>
                      <a:pt x="29" y="13"/>
                    </a:lnTo>
                    <a:lnTo>
                      <a:pt x="9" y="0"/>
                    </a:lnTo>
                    <a:lnTo>
                      <a:pt x="0" y="13"/>
                    </a:lnTo>
                    <a:lnTo>
                      <a:pt x="21" y="27"/>
                    </a:lnTo>
                    <a:lnTo>
                      <a:pt x="22" y="27"/>
                    </a:lnTo>
                    <a:lnTo>
                      <a:pt x="21" y="27"/>
                    </a:lnTo>
                    <a:lnTo>
                      <a:pt x="22" y="27"/>
                    </a:lnTo>
                    <a:lnTo>
                      <a:pt x="2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3" name="Freeform 126"/>
              <p:cNvSpPr>
                <a:spLocks/>
              </p:cNvSpPr>
              <p:nvPr/>
            </p:nvSpPr>
            <p:spPr bwMode="auto">
              <a:xfrm>
                <a:off x="4268" y="2911"/>
                <a:ext cx="6" cy="6"/>
              </a:xfrm>
              <a:custGeom>
                <a:avLst/>
                <a:gdLst>
                  <a:gd name="T0" fmla="*/ 0 w 30"/>
                  <a:gd name="T1" fmla="*/ 0 h 26"/>
                  <a:gd name="T2" fmla="*/ 0 w 30"/>
                  <a:gd name="T3" fmla="*/ 0 h 26"/>
                  <a:gd name="T4" fmla="*/ 0 w 30"/>
                  <a:gd name="T5" fmla="*/ 0 h 26"/>
                  <a:gd name="T6" fmla="*/ 0 w 30"/>
                  <a:gd name="T7" fmla="*/ 0 h 26"/>
                  <a:gd name="T8" fmla="*/ 0 w 30"/>
                  <a:gd name="T9" fmla="*/ 0 h 26"/>
                  <a:gd name="T10" fmla="*/ 0 w 30"/>
                  <a:gd name="T11" fmla="*/ 0 h 26"/>
                  <a:gd name="T12" fmla="*/ 0 w 30"/>
                  <a:gd name="T13" fmla="*/ 0 h 26"/>
                  <a:gd name="T14" fmla="*/ 0 w 30"/>
                  <a:gd name="T15" fmla="*/ 0 h 26"/>
                  <a:gd name="T16" fmla="*/ 0 w 30"/>
                  <a:gd name="T17" fmla="*/ 0 h 26"/>
                  <a:gd name="T18" fmla="*/ 0 w 3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6">
                    <a:moveTo>
                      <a:pt x="29" y="10"/>
                    </a:moveTo>
                    <a:lnTo>
                      <a:pt x="30" y="11"/>
                    </a:lnTo>
                    <a:lnTo>
                      <a:pt x="6" y="0"/>
                    </a:lnTo>
                    <a:lnTo>
                      <a:pt x="0" y="14"/>
                    </a:lnTo>
                    <a:lnTo>
                      <a:pt x="24" y="25"/>
                    </a:lnTo>
                    <a:lnTo>
                      <a:pt x="25" y="26"/>
                    </a:lnTo>
                    <a:lnTo>
                      <a:pt x="24" y="25"/>
                    </a:lnTo>
                    <a:lnTo>
                      <a:pt x="25" y="26"/>
                    </a:lnTo>
                    <a:lnTo>
                      <a:pt x="2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4" name="Freeform 127"/>
              <p:cNvSpPr>
                <a:spLocks/>
              </p:cNvSpPr>
              <p:nvPr/>
            </p:nvSpPr>
            <p:spPr bwMode="auto">
              <a:xfrm>
                <a:off x="4273" y="2913"/>
                <a:ext cx="6" cy="5"/>
              </a:xfrm>
              <a:custGeom>
                <a:avLst/>
                <a:gdLst>
                  <a:gd name="T0" fmla="*/ 0 w 29"/>
                  <a:gd name="T1" fmla="*/ 0 h 25"/>
                  <a:gd name="T2" fmla="*/ 0 w 29"/>
                  <a:gd name="T3" fmla="*/ 0 h 25"/>
                  <a:gd name="T4" fmla="*/ 0 w 29"/>
                  <a:gd name="T5" fmla="*/ 0 h 25"/>
                  <a:gd name="T6" fmla="*/ 0 w 29"/>
                  <a:gd name="T7" fmla="*/ 0 h 25"/>
                  <a:gd name="T8" fmla="*/ 0 w 29"/>
                  <a:gd name="T9" fmla="*/ 0 h 25"/>
                  <a:gd name="T10" fmla="*/ 0 w 29"/>
                  <a:gd name="T11" fmla="*/ 0 h 25"/>
                  <a:gd name="T12" fmla="*/ 0 w 29"/>
                  <a:gd name="T13" fmla="*/ 0 h 25"/>
                  <a:gd name="T14" fmla="*/ 0 w 29"/>
                  <a:gd name="T15" fmla="*/ 0 h 25"/>
                  <a:gd name="T16" fmla="*/ 0 w 29"/>
                  <a:gd name="T17" fmla="*/ 0 h 25"/>
                  <a:gd name="T18" fmla="*/ 0 w 2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5">
                    <a:moveTo>
                      <a:pt x="29" y="9"/>
                    </a:moveTo>
                    <a:lnTo>
                      <a:pt x="29" y="9"/>
                    </a:lnTo>
                    <a:lnTo>
                      <a:pt x="4" y="0"/>
                    </a:lnTo>
                    <a:lnTo>
                      <a:pt x="0" y="16"/>
                    </a:lnTo>
                    <a:lnTo>
                      <a:pt x="24" y="25"/>
                    </a:lnTo>
                    <a:lnTo>
                      <a:pt x="29"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5" name="Freeform 128"/>
              <p:cNvSpPr>
                <a:spLocks/>
              </p:cNvSpPr>
              <p:nvPr/>
            </p:nvSpPr>
            <p:spPr bwMode="auto">
              <a:xfrm>
                <a:off x="4278" y="2915"/>
                <a:ext cx="6" cy="5"/>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31" y="8"/>
                    </a:moveTo>
                    <a:lnTo>
                      <a:pt x="31" y="8"/>
                    </a:lnTo>
                    <a:lnTo>
                      <a:pt x="5" y="0"/>
                    </a:lnTo>
                    <a:lnTo>
                      <a:pt x="0" y="16"/>
                    </a:lnTo>
                    <a:lnTo>
                      <a:pt x="27" y="23"/>
                    </a:lnTo>
                    <a:lnTo>
                      <a:pt x="31"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6" name="Freeform 129"/>
              <p:cNvSpPr>
                <a:spLocks/>
              </p:cNvSpPr>
              <p:nvPr/>
            </p:nvSpPr>
            <p:spPr bwMode="auto">
              <a:xfrm>
                <a:off x="4283" y="2917"/>
                <a:ext cx="7" cy="4"/>
              </a:xfrm>
              <a:custGeom>
                <a:avLst/>
                <a:gdLst>
                  <a:gd name="T0" fmla="*/ 0 w 33"/>
                  <a:gd name="T1" fmla="*/ 0 h 22"/>
                  <a:gd name="T2" fmla="*/ 0 w 33"/>
                  <a:gd name="T3" fmla="*/ 0 h 22"/>
                  <a:gd name="T4" fmla="*/ 0 w 33"/>
                  <a:gd name="T5" fmla="*/ 0 h 22"/>
                  <a:gd name="T6" fmla="*/ 0 w 33"/>
                  <a:gd name="T7" fmla="*/ 0 h 22"/>
                  <a:gd name="T8" fmla="*/ 0 w 33"/>
                  <a:gd name="T9" fmla="*/ 0 h 22"/>
                  <a:gd name="T10" fmla="*/ 0 w 33"/>
                  <a:gd name="T11" fmla="*/ 0 h 22"/>
                  <a:gd name="T12" fmla="*/ 0 w 33"/>
                  <a:gd name="T13" fmla="*/ 0 h 22"/>
                  <a:gd name="T14" fmla="*/ 0 w 33"/>
                  <a:gd name="T15" fmla="*/ 0 h 22"/>
                  <a:gd name="T16" fmla="*/ 0 w 33"/>
                  <a:gd name="T17" fmla="*/ 0 h 22"/>
                  <a:gd name="T18" fmla="*/ 0 w 33"/>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2">
                    <a:moveTo>
                      <a:pt x="31" y="6"/>
                    </a:moveTo>
                    <a:lnTo>
                      <a:pt x="33" y="6"/>
                    </a:lnTo>
                    <a:lnTo>
                      <a:pt x="4" y="0"/>
                    </a:lnTo>
                    <a:lnTo>
                      <a:pt x="0" y="15"/>
                    </a:lnTo>
                    <a:lnTo>
                      <a:pt x="28" y="22"/>
                    </a:lnTo>
                    <a:lnTo>
                      <a:pt x="29" y="22"/>
                    </a:lnTo>
                    <a:lnTo>
                      <a:pt x="28" y="22"/>
                    </a:lnTo>
                    <a:lnTo>
                      <a:pt x="29" y="22"/>
                    </a:lnTo>
                    <a:lnTo>
                      <a:pt x="3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7" name="Freeform 130"/>
              <p:cNvSpPr>
                <a:spLocks/>
              </p:cNvSpPr>
              <p:nvPr/>
            </p:nvSpPr>
            <p:spPr bwMode="auto">
              <a:xfrm>
                <a:off x="4289" y="2918"/>
                <a:ext cx="6" cy="4"/>
              </a:xfrm>
              <a:custGeom>
                <a:avLst/>
                <a:gdLst>
                  <a:gd name="T0" fmla="*/ 0 w 31"/>
                  <a:gd name="T1" fmla="*/ 0 h 21"/>
                  <a:gd name="T2" fmla="*/ 0 w 31"/>
                  <a:gd name="T3" fmla="*/ 0 h 21"/>
                  <a:gd name="T4" fmla="*/ 0 w 31"/>
                  <a:gd name="T5" fmla="*/ 0 h 21"/>
                  <a:gd name="T6" fmla="*/ 0 w 31"/>
                  <a:gd name="T7" fmla="*/ 0 h 21"/>
                  <a:gd name="T8" fmla="*/ 0 w 31"/>
                  <a:gd name="T9" fmla="*/ 0 h 21"/>
                  <a:gd name="T10" fmla="*/ 0 w 31"/>
                  <a:gd name="T11" fmla="*/ 0 h 21"/>
                  <a:gd name="T12" fmla="*/ 0 w 31"/>
                  <a:gd name="T13" fmla="*/ 0 h 21"/>
                  <a:gd name="T14" fmla="*/ 0 w 31"/>
                  <a:gd name="T15" fmla="*/ 0 h 21"/>
                  <a:gd name="T16" fmla="*/ 0 w 31"/>
                  <a:gd name="T17" fmla="*/ 0 h 21"/>
                  <a:gd name="T18" fmla="*/ 0 w 3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1">
                    <a:moveTo>
                      <a:pt x="30" y="6"/>
                    </a:moveTo>
                    <a:lnTo>
                      <a:pt x="31" y="6"/>
                    </a:lnTo>
                    <a:lnTo>
                      <a:pt x="2" y="0"/>
                    </a:lnTo>
                    <a:lnTo>
                      <a:pt x="0" y="16"/>
                    </a:lnTo>
                    <a:lnTo>
                      <a:pt x="29" y="21"/>
                    </a:lnTo>
                    <a:lnTo>
                      <a:pt x="30" y="21"/>
                    </a:lnTo>
                    <a:lnTo>
                      <a:pt x="29" y="21"/>
                    </a:lnTo>
                    <a:lnTo>
                      <a:pt x="30" y="21"/>
                    </a:lnTo>
                    <a:lnTo>
                      <a:pt x="3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8" name="Freeform 131"/>
              <p:cNvSpPr>
                <a:spLocks/>
              </p:cNvSpPr>
              <p:nvPr/>
            </p:nvSpPr>
            <p:spPr bwMode="auto">
              <a:xfrm>
                <a:off x="4295" y="2919"/>
                <a:ext cx="6" cy="4"/>
              </a:xfrm>
              <a:custGeom>
                <a:avLst/>
                <a:gdLst>
                  <a:gd name="T0" fmla="*/ 0 w 30"/>
                  <a:gd name="T1" fmla="*/ 0 h 18"/>
                  <a:gd name="T2" fmla="*/ 0 w 30"/>
                  <a:gd name="T3" fmla="*/ 0 h 18"/>
                  <a:gd name="T4" fmla="*/ 0 w 30"/>
                  <a:gd name="T5" fmla="*/ 0 h 18"/>
                  <a:gd name="T6" fmla="*/ 0 w 30"/>
                  <a:gd name="T7" fmla="*/ 0 h 18"/>
                  <a:gd name="T8" fmla="*/ 0 w 30"/>
                  <a:gd name="T9" fmla="*/ 0 h 18"/>
                  <a:gd name="T10" fmla="*/ 0 w 30"/>
                  <a:gd name="T11" fmla="*/ 0 h 18"/>
                  <a:gd name="T12" fmla="*/ 0 w 30"/>
                  <a:gd name="T13" fmla="*/ 0 h 18"/>
                  <a:gd name="T14" fmla="*/ 0 w 30"/>
                  <a:gd name="T15" fmla="*/ 0 h 18"/>
                  <a:gd name="T16" fmla="*/ 0 w 30"/>
                  <a:gd name="T17" fmla="*/ 0 h 18"/>
                  <a:gd name="T18" fmla="*/ 0 w 30"/>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8">
                    <a:moveTo>
                      <a:pt x="30" y="2"/>
                    </a:moveTo>
                    <a:lnTo>
                      <a:pt x="30" y="2"/>
                    </a:lnTo>
                    <a:lnTo>
                      <a:pt x="0" y="0"/>
                    </a:lnTo>
                    <a:lnTo>
                      <a:pt x="0" y="15"/>
                    </a:lnTo>
                    <a:lnTo>
                      <a:pt x="30" y="18"/>
                    </a:lnTo>
                    <a:lnTo>
                      <a:pt x="3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399" name="Freeform 132"/>
              <p:cNvSpPr>
                <a:spLocks/>
              </p:cNvSpPr>
              <p:nvPr/>
            </p:nvSpPr>
            <p:spPr bwMode="auto">
              <a:xfrm>
                <a:off x="4301" y="2920"/>
                <a:ext cx="6" cy="3"/>
              </a:xfrm>
              <a:custGeom>
                <a:avLst/>
                <a:gdLst>
                  <a:gd name="T0" fmla="*/ 0 w 30"/>
                  <a:gd name="T1" fmla="*/ 0 h 17"/>
                  <a:gd name="T2" fmla="*/ 0 w 30"/>
                  <a:gd name="T3" fmla="*/ 0 h 17"/>
                  <a:gd name="T4" fmla="*/ 0 w 30"/>
                  <a:gd name="T5" fmla="*/ 0 h 17"/>
                  <a:gd name="T6" fmla="*/ 0 w 30"/>
                  <a:gd name="T7" fmla="*/ 0 h 17"/>
                  <a:gd name="T8" fmla="*/ 0 w 30"/>
                  <a:gd name="T9" fmla="*/ 0 h 17"/>
                  <a:gd name="T10" fmla="*/ 0 w 30"/>
                  <a:gd name="T11" fmla="*/ 0 h 17"/>
                  <a:gd name="T12" fmla="*/ 0 w 30"/>
                  <a:gd name="T13" fmla="*/ 0 h 17"/>
                  <a:gd name="T14" fmla="*/ 0 w 30"/>
                  <a:gd name="T15" fmla="*/ 0 h 17"/>
                  <a:gd name="T16" fmla="*/ 0 w 30"/>
                  <a:gd name="T17" fmla="*/ 0 h 17"/>
                  <a:gd name="T18" fmla="*/ 0 w 3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30" y="1"/>
                    </a:moveTo>
                    <a:lnTo>
                      <a:pt x="30" y="1"/>
                    </a:lnTo>
                    <a:lnTo>
                      <a:pt x="0" y="0"/>
                    </a:lnTo>
                    <a:lnTo>
                      <a:pt x="0" y="16"/>
                    </a:lnTo>
                    <a:lnTo>
                      <a:pt x="30" y="17"/>
                    </a:lnTo>
                    <a:lnTo>
                      <a:pt x="3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0" name="Freeform 133"/>
              <p:cNvSpPr>
                <a:spLocks/>
              </p:cNvSpPr>
              <p:nvPr/>
            </p:nvSpPr>
            <p:spPr bwMode="auto">
              <a:xfrm>
                <a:off x="4307" y="2920"/>
                <a:ext cx="570" cy="3"/>
              </a:xfrm>
              <a:custGeom>
                <a:avLst/>
                <a:gdLst>
                  <a:gd name="T0" fmla="*/ 0 w 2848"/>
                  <a:gd name="T1" fmla="*/ 0 h 18"/>
                  <a:gd name="T2" fmla="*/ 0 w 2848"/>
                  <a:gd name="T3" fmla="*/ 0 h 18"/>
                  <a:gd name="T4" fmla="*/ 0 w 2848"/>
                  <a:gd name="T5" fmla="*/ 0 h 18"/>
                  <a:gd name="T6" fmla="*/ 0 w 2848"/>
                  <a:gd name="T7" fmla="*/ 0 h 18"/>
                  <a:gd name="T8" fmla="*/ 0 w 2848"/>
                  <a:gd name="T9" fmla="*/ 0 h 18"/>
                  <a:gd name="T10" fmla="*/ 0 w 2848"/>
                  <a:gd name="T11" fmla="*/ 0 h 18"/>
                  <a:gd name="T12" fmla="*/ 0 w 2848"/>
                  <a:gd name="T13" fmla="*/ 0 h 18"/>
                  <a:gd name="T14" fmla="*/ 0 w 2848"/>
                  <a:gd name="T15" fmla="*/ 0 h 18"/>
                  <a:gd name="T16" fmla="*/ 0 w 2848"/>
                  <a:gd name="T17" fmla="*/ 0 h 18"/>
                  <a:gd name="T18" fmla="*/ 0 w 2848"/>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8" h="18">
                    <a:moveTo>
                      <a:pt x="2832" y="10"/>
                    </a:moveTo>
                    <a:lnTo>
                      <a:pt x="2840" y="2"/>
                    </a:lnTo>
                    <a:lnTo>
                      <a:pt x="0" y="0"/>
                    </a:lnTo>
                    <a:lnTo>
                      <a:pt x="0" y="16"/>
                    </a:lnTo>
                    <a:lnTo>
                      <a:pt x="2840" y="18"/>
                    </a:lnTo>
                    <a:lnTo>
                      <a:pt x="2848" y="10"/>
                    </a:lnTo>
                    <a:lnTo>
                      <a:pt x="2840" y="18"/>
                    </a:lnTo>
                    <a:lnTo>
                      <a:pt x="2848" y="18"/>
                    </a:lnTo>
                    <a:lnTo>
                      <a:pt x="2848" y="10"/>
                    </a:lnTo>
                    <a:lnTo>
                      <a:pt x="283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1" name="Freeform 134"/>
              <p:cNvSpPr>
                <a:spLocks/>
              </p:cNvSpPr>
              <p:nvPr/>
            </p:nvSpPr>
            <p:spPr bwMode="auto">
              <a:xfrm>
                <a:off x="4874" y="2793"/>
                <a:ext cx="3" cy="129"/>
              </a:xfrm>
              <a:custGeom>
                <a:avLst/>
                <a:gdLst>
                  <a:gd name="T0" fmla="*/ 0 w 16"/>
                  <a:gd name="T1" fmla="*/ 0 h 644"/>
                  <a:gd name="T2" fmla="*/ 0 w 16"/>
                  <a:gd name="T3" fmla="*/ 0 h 644"/>
                  <a:gd name="T4" fmla="*/ 0 w 16"/>
                  <a:gd name="T5" fmla="*/ 0 h 644"/>
                  <a:gd name="T6" fmla="*/ 0 w 16"/>
                  <a:gd name="T7" fmla="*/ 0 h 644"/>
                  <a:gd name="T8" fmla="*/ 0 w 16"/>
                  <a:gd name="T9" fmla="*/ 0 h 644"/>
                  <a:gd name="T10" fmla="*/ 0 w 16"/>
                  <a:gd name="T11" fmla="*/ 0 h 644"/>
                  <a:gd name="T12" fmla="*/ 0 w 16"/>
                  <a:gd name="T13" fmla="*/ 0 h 644"/>
                  <a:gd name="T14" fmla="*/ 0 w 16"/>
                  <a:gd name="T15" fmla="*/ 0 h 644"/>
                  <a:gd name="T16" fmla="*/ 0 w 16"/>
                  <a:gd name="T17" fmla="*/ 0 h 644"/>
                  <a:gd name="T18" fmla="*/ 0 w 16"/>
                  <a:gd name="T19" fmla="*/ 0 h 6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644">
                    <a:moveTo>
                      <a:pt x="8" y="16"/>
                    </a:moveTo>
                    <a:lnTo>
                      <a:pt x="0" y="8"/>
                    </a:lnTo>
                    <a:lnTo>
                      <a:pt x="0" y="644"/>
                    </a:lnTo>
                    <a:lnTo>
                      <a:pt x="16" y="644"/>
                    </a:lnTo>
                    <a:lnTo>
                      <a:pt x="16" y="8"/>
                    </a:lnTo>
                    <a:lnTo>
                      <a:pt x="8" y="0"/>
                    </a:lnTo>
                    <a:lnTo>
                      <a:pt x="16" y="8"/>
                    </a:lnTo>
                    <a:lnTo>
                      <a:pt x="16" y="0"/>
                    </a:lnTo>
                    <a:lnTo>
                      <a:pt x="8" y="0"/>
                    </a:ln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2" name="Freeform 135"/>
              <p:cNvSpPr>
                <a:spLocks/>
              </p:cNvSpPr>
              <p:nvPr/>
            </p:nvSpPr>
            <p:spPr bwMode="auto">
              <a:xfrm>
                <a:off x="4846"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3" name="Freeform 136"/>
              <p:cNvSpPr>
                <a:spLocks/>
              </p:cNvSpPr>
              <p:nvPr/>
            </p:nvSpPr>
            <p:spPr bwMode="auto">
              <a:xfrm>
                <a:off x="4817"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4" name="Freeform 137"/>
              <p:cNvSpPr>
                <a:spLocks/>
              </p:cNvSpPr>
              <p:nvPr/>
            </p:nvSpPr>
            <p:spPr bwMode="auto">
              <a:xfrm>
                <a:off x="4788"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5" name="Freeform 138"/>
              <p:cNvSpPr>
                <a:spLocks/>
              </p:cNvSpPr>
              <p:nvPr/>
            </p:nvSpPr>
            <p:spPr bwMode="auto">
              <a:xfrm>
                <a:off x="4760"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6" name="Freeform 139"/>
              <p:cNvSpPr>
                <a:spLocks/>
              </p:cNvSpPr>
              <p:nvPr/>
            </p:nvSpPr>
            <p:spPr bwMode="auto">
              <a:xfrm>
                <a:off x="4731"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7" name="Freeform 140"/>
              <p:cNvSpPr>
                <a:spLocks/>
              </p:cNvSpPr>
              <p:nvPr/>
            </p:nvSpPr>
            <p:spPr bwMode="auto">
              <a:xfrm>
                <a:off x="4702"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8" name="Freeform 141"/>
              <p:cNvSpPr>
                <a:spLocks/>
              </p:cNvSpPr>
              <p:nvPr/>
            </p:nvSpPr>
            <p:spPr bwMode="auto">
              <a:xfrm>
                <a:off x="4673"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09" name="Freeform 142"/>
              <p:cNvSpPr>
                <a:spLocks/>
              </p:cNvSpPr>
              <p:nvPr/>
            </p:nvSpPr>
            <p:spPr bwMode="auto">
              <a:xfrm>
                <a:off x="4644"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0" name="Freeform 143"/>
              <p:cNvSpPr>
                <a:spLocks/>
              </p:cNvSpPr>
              <p:nvPr/>
            </p:nvSpPr>
            <p:spPr bwMode="auto">
              <a:xfrm>
                <a:off x="4615"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1" name="Freeform 144"/>
              <p:cNvSpPr>
                <a:spLocks/>
              </p:cNvSpPr>
              <p:nvPr/>
            </p:nvSpPr>
            <p:spPr bwMode="auto">
              <a:xfrm>
                <a:off x="4587"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2" name="Freeform 145"/>
              <p:cNvSpPr>
                <a:spLocks/>
              </p:cNvSpPr>
              <p:nvPr/>
            </p:nvSpPr>
            <p:spPr bwMode="auto">
              <a:xfrm>
                <a:off x="4558"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3" name="Freeform 146"/>
              <p:cNvSpPr>
                <a:spLocks/>
              </p:cNvSpPr>
              <p:nvPr/>
            </p:nvSpPr>
            <p:spPr bwMode="auto">
              <a:xfrm>
                <a:off x="4529"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4" name="Freeform 147"/>
              <p:cNvSpPr>
                <a:spLocks/>
              </p:cNvSpPr>
              <p:nvPr/>
            </p:nvSpPr>
            <p:spPr bwMode="auto">
              <a:xfrm>
                <a:off x="4500"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5" name="Freeform 148"/>
              <p:cNvSpPr>
                <a:spLocks/>
              </p:cNvSpPr>
              <p:nvPr/>
            </p:nvSpPr>
            <p:spPr bwMode="auto">
              <a:xfrm>
                <a:off x="4471"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6" name="Freeform 149"/>
              <p:cNvSpPr>
                <a:spLocks/>
              </p:cNvSpPr>
              <p:nvPr/>
            </p:nvSpPr>
            <p:spPr bwMode="auto">
              <a:xfrm>
                <a:off x="4442"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7" name="Freeform 150"/>
              <p:cNvSpPr>
                <a:spLocks/>
              </p:cNvSpPr>
              <p:nvPr/>
            </p:nvSpPr>
            <p:spPr bwMode="auto">
              <a:xfrm>
                <a:off x="4414"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8" name="Freeform 151"/>
              <p:cNvSpPr>
                <a:spLocks/>
              </p:cNvSpPr>
              <p:nvPr/>
            </p:nvSpPr>
            <p:spPr bwMode="auto">
              <a:xfrm>
                <a:off x="4385"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19" name="Freeform 152"/>
              <p:cNvSpPr>
                <a:spLocks/>
              </p:cNvSpPr>
              <p:nvPr/>
            </p:nvSpPr>
            <p:spPr bwMode="auto">
              <a:xfrm>
                <a:off x="4356"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20" name="Freeform 153"/>
              <p:cNvSpPr>
                <a:spLocks/>
              </p:cNvSpPr>
              <p:nvPr/>
            </p:nvSpPr>
            <p:spPr bwMode="auto">
              <a:xfrm>
                <a:off x="4327"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21" name="Rectangle 154"/>
              <p:cNvSpPr>
                <a:spLocks noChangeArrowheads="1"/>
              </p:cNvSpPr>
              <p:nvPr/>
            </p:nvSpPr>
            <p:spPr bwMode="auto">
              <a:xfrm>
                <a:off x="4876" y="2736"/>
                <a:ext cx="15" cy="2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1422" name="Freeform 155"/>
              <p:cNvSpPr>
                <a:spLocks/>
              </p:cNvSpPr>
              <p:nvPr/>
            </p:nvSpPr>
            <p:spPr bwMode="auto">
              <a:xfrm>
                <a:off x="4873" y="3010"/>
                <a:ext cx="18" cy="6"/>
              </a:xfrm>
              <a:custGeom>
                <a:avLst/>
                <a:gdLst>
                  <a:gd name="T0" fmla="*/ 0 w 93"/>
                  <a:gd name="T1" fmla="*/ 0 h 30"/>
                  <a:gd name="T2" fmla="*/ 0 w 93"/>
                  <a:gd name="T3" fmla="*/ 0 h 30"/>
                  <a:gd name="T4" fmla="*/ 0 w 93"/>
                  <a:gd name="T5" fmla="*/ 0 h 30"/>
                  <a:gd name="T6" fmla="*/ 0 w 93"/>
                  <a:gd name="T7" fmla="*/ 0 h 30"/>
                  <a:gd name="T8" fmla="*/ 0 w 93"/>
                  <a:gd name="T9" fmla="*/ 0 h 30"/>
                  <a:gd name="T10" fmla="*/ 0 w 93"/>
                  <a:gd name="T11" fmla="*/ 0 h 30"/>
                  <a:gd name="T12" fmla="*/ 0 w 93"/>
                  <a:gd name="T13" fmla="*/ 0 h 30"/>
                  <a:gd name="T14" fmla="*/ 0 w 93"/>
                  <a:gd name="T15" fmla="*/ 0 h 30"/>
                  <a:gd name="T16" fmla="*/ 0 w 93"/>
                  <a:gd name="T17" fmla="*/ 0 h 30"/>
                  <a:gd name="T18" fmla="*/ 0 w 9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 h="30">
                    <a:moveTo>
                      <a:pt x="0" y="15"/>
                    </a:moveTo>
                    <a:lnTo>
                      <a:pt x="15" y="30"/>
                    </a:lnTo>
                    <a:lnTo>
                      <a:pt x="93" y="30"/>
                    </a:lnTo>
                    <a:lnTo>
                      <a:pt x="93" y="0"/>
                    </a:lnTo>
                    <a:lnTo>
                      <a:pt x="15" y="0"/>
                    </a:lnTo>
                    <a:lnTo>
                      <a:pt x="31" y="15"/>
                    </a:lnTo>
                    <a:lnTo>
                      <a:pt x="0" y="15"/>
                    </a:lnTo>
                    <a:lnTo>
                      <a:pt x="0" y="30"/>
                    </a:lnTo>
                    <a:lnTo>
                      <a:pt x="15" y="3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23" name="Freeform 156"/>
              <p:cNvSpPr>
                <a:spLocks/>
              </p:cNvSpPr>
              <p:nvPr/>
            </p:nvSpPr>
            <p:spPr bwMode="auto">
              <a:xfrm>
                <a:off x="4873" y="2733"/>
                <a:ext cx="6" cy="280"/>
              </a:xfrm>
              <a:custGeom>
                <a:avLst/>
                <a:gdLst>
                  <a:gd name="T0" fmla="*/ 0 w 31"/>
                  <a:gd name="T1" fmla="*/ 0 h 1400"/>
                  <a:gd name="T2" fmla="*/ 0 w 31"/>
                  <a:gd name="T3" fmla="*/ 0 h 1400"/>
                  <a:gd name="T4" fmla="*/ 0 w 31"/>
                  <a:gd name="T5" fmla="*/ 0 h 1400"/>
                  <a:gd name="T6" fmla="*/ 0 w 31"/>
                  <a:gd name="T7" fmla="*/ 0 h 1400"/>
                  <a:gd name="T8" fmla="*/ 0 w 31"/>
                  <a:gd name="T9" fmla="*/ 0 h 1400"/>
                  <a:gd name="T10" fmla="*/ 0 w 31"/>
                  <a:gd name="T11" fmla="*/ 0 h 1400"/>
                  <a:gd name="T12" fmla="*/ 0 w 31"/>
                  <a:gd name="T13" fmla="*/ 0 h 1400"/>
                  <a:gd name="T14" fmla="*/ 0 w 31"/>
                  <a:gd name="T15" fmla="*/ 0 h 1400"/>
                  <a:gd name="T16" fmla="*/ 0 w 31"/>
                  <a:gd name="T17" fmla="*/ 0 h 1400"/>
                  <a:gd name="T18" fmla="*/ 0 w 31"/>
                  <a:gd name="T19" fmla="*/ 0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0"/>
                    </a:moveTo>
                    <a:lnTo>
                      <a:pt x="0" y="15"/>
                    </a:lnTo>
                    <a:lnTo>
                      <a:pt x="0" y="1400"/>
                    </a:lnTo>
                    <a:lnTo>
                      <a:pt x="31" y="1400"/>
                    </a:lnTo>
                    <a:lnTo>
                      <a:pt x="31" y="15"/>
                    </a:lnTo>
                    <a:lnTo>
                      <a:pt x="15" y="30"/>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24" name="Freeform 157"/>
              <p:cNvSpPr>
                <a:spLocks/>
              </p:cNvSpPr>
              <p:nvPr/>
            </p:nvSpPr>
            <p:spPr bwMode="auto">
              <a:xfrm>
                <a:off x="4876" y="2733"/>
                <a:ext cx="19" cy="6"/>
              </a:xfrm>
              <a:custGeom>
                <a:avLst/>
                <a:gdLst>
                  <a:gd name="T0" fmla="*/ 0 w 94"/>
                  <a:gd name="T1" fmla="*/ 0 h 30"/>
                  <a:gd name="T2" fmla="*/ 0 w 94"/>
                  <a:gd name="T3" fmla="*/ 0 h 30"/>
                  <a:gd name="T4" fmla="*/ 0 w 94"/>
                  <a:gd name="T5" fmla="*/ 0 h 30"/>
                  <a:gd name="T6" fmla="*/ 0 w 94"/>
                  <a:gd name="T7" fmla="*/ 0 h 30"/>
                  <a:gd name="T8" fmla="*/ 0 w 94"/>
                  <a:gd name="T9" fmla="*/ 0 h 30"/>
                  <a:gd name="T10" fmla="*/ 0 w 94"/>
                  <a:gd name="T11" fmla="*/ 0 h 30"/>
                  <a:gd name="T12" fmla="*/ 0 w 94"/>
                  <a:gd name="T13" fmla="*/ 0 h 30"/>
                  <a:gd name="T14" fmla="*/ 0 w 94"/>
                  <a:gd name="T15" fmla="*/ 0 h 30"/>
                  <a:gd name="T16" fmla="*/ 0 w 94"/>
                  <a:gd name="T17" fmla="*/ 0 h 30"/>
                  <a:gd name="T18" fmla="*/ 0 w 94"/>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4" h="30">
                    <a:moveTo>
                      <a:pt x="94" y="15"/>
                    </a:moveTo>
                    <a:lnTo>
                      <a:pt x="78" y="0"/>
                    </a:lnTo>
                    <a:lnTo>
                      <a:pt x="0" y="0"/>
                    </a:lnTo>
                    <a:lnTo>
                      <a:pt x="0" y="30"/>
                    </a:lnTo>
                    <a:lnTo>
                      <a:pt x="78" y="30"/>
                    </a:lnTo>
                    <a:lnTo>
                      <a:pt x="63" y="15"/>
                    </a:lnTo>
                    <a:lnTo>
                      <a:pt x="94" y="15"/>
                    </a:lnTo>
                    <a:lnTo>
                      <a:pt x="94" y="0"/>
                    </a:lnTo>
                    <a:lnTo>
                      <a:pt x="78" y="0"/>
                    </a:lnTo>
                    <a:lnTo>
                      <a:pt x="9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1425" name="Freeform 158"/>
              <p:cNvSpPr>
                <a:spLocks/>
              </p:cNvSpPr>
              <p:nvPr/>
            </p:nvSpPr>
            <p:spPr bwMode="auto">
              <a:xfrm>
                <a:off x="4888" y="2736"/>
                <a:ext cx="7" cy="280"/>
              </a:xfrm>
              <a:custGeom>
                <a:avLst/>
                <a:gdLst>
                  <a:gd name="T0" fmla="*/ 0 w 31"/>
                  <a:gd name="T1" fmla="*/ 0 h 1400"/>
                  <a:gd name="T2" fmla="*/ 0 w 31"/>
                  <a:gd name="T3" fmla="*/ 0 h 1400"/>
                  <a:gd name="T4" fmla="*/ 0 w 31"/>
                  <a:gd name="T5" fmla="*/ 0 h 1400"/>
                  <a:gd name="T6" fmla="*/ 0 w 31"/>
                  <a:gd name="T7" fmla="*/ 0 h 1400"/>
                  <a:gd name="T8" fmla="*/ 0 w 31"/>
                  <a:gd name="T9" fmla="*/ 0 h 1400"/>
                  <a:gd name="T10" fmla="*/ 0 w 31"/>
                  <a:gd name="T11" fmla="*/ 0 h 1400"/>
                  <a:gd name="T12" fmla="*/ 0 w 31"/>
                  <a:gd name="T13" fmla="*/ 0 h 1400"/>
                  <a:gd name="T14" fmla="*/ 0 w 31"/>
                  <a:gd name="T15" fmla="*/ 0 h 1400"/>
                  <a:gd name="T16" fmla="*/ 0 w 31"/>
                  <a:gd name="T17" fmla="*/ 0 h 1400"/>
                  <a:gd name="T18" fmla="*/ 0 w 31"/>
                  <a:gd name="T19" fmla="*/ 0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1400"/>
                    </a:moveTo>
                    <a:lnTo>
                      <a:pt x="31" y="1385"/>
                    </a:lnTo>
                    <a:lnTo>
                      <a:pt x="31" y="0"/>
                    </a:lnTo>
                    <a:lnTo>
                      <a:pt x="0" y="0"/>
                    </a:lnTo>
                    <a:lnTo>
                      <a:pt x="0" y="1385"/>
                    </a:lnTo>
                    <a:lnTo>
                      <a:pt x="15" y="1370"/>
                    </a:lnTo>
                    <a:lnTo>
                      <a:pt x="15" y="1400"/>
                    </a:lnTo>
                    <a:lnTo>
                      <a:pt x="31" y="1400"/>
                    </a:lnTo>
                    <a:lnTo>
                      <a:pt x="31" y="1385"/>
                    </a:lnTo>
                    <a:lnTo>
                      <a:pt x="15" y="1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cxnSp>
        <p:nvCxnSpPr>
          <p:cNvPr id="11280" name="Gerade Verbindung 2"/>
          <p:cNvCxnSpPr>
            <a:cxnSpLocks noChangeShapeType="1"/>
          </p:cNvCxnSpPr>
          <p:nvPr/>
        </p:nvCxnSpPr>
        <p:spPr bwMode="auto">
          <a:xfrm>
            <a:off x="2411413" y="2090738"/>
            <a:ext cx="3024187" cy="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81" name="Gerade Verbindung 17"/>
          <p:cNvCxnSpPr>
            <a:cxnSpLocks noChangeShapeType="1"/>
          </p:cNvCxnSpPr>
          <p:nvPr/>
        </p:nvCxnSpPr>
        <p:spPr bwMode="auto">
          <a:xfrm>
            <a:off x="5745163" y="2455863"/>
            <a:ext cx="3003550" cy="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feld 1"/>
          <p:cNvSpPr txBox="1"/>
          <p:nvPr/>
        </p:nvSpPr>
        <p:spPr>
          <a:xfrm>
            <a:off x="4716016" y="6165304"/>
            <a:ext cx="1242071" cy="276999"/>
          </a:xfrm>
          <a:prstGeom prst="rect">
            <a:avLst/>
          </a:prstGeom>
          <a:noFill/>
        </p:spPr>
        <p:txBody>
          <a:bodyPr wrap="none" rtlCol="0">
            <a:spAutoFit/>
          </a:bodyPr>
          <a:lstStyle/>
          <a:p>
            <a:r>
              <a:rPr lang="de-DE" sz="1200" smtClean="0">
                <a:sym typeface="Symbol"/>
              </a:rPr>
              <a:t>Foto: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1229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Hepatitis-B-Impfung</a:t>
            </a:r>
          </a:p>
        </p:txBody>
      </p:sp>
      <p:sp>
        <p:nvSpPr>
          <p:cNvPr id="12292" name="Text Box 499"/>
          <p:cNvSpPr txBox="1">
            <a:spLocks noChangeArrowheads="1"/>
          </p:cNvSpPr>
          <p:nvPr/>
        </p:nvSpPr>
        <p:spPr bwMode="auto">
          <a:xfrm>
            <a:off x="282575" y="914400"/>
            <a:ext cx="3079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Infos zu Hepatitis B (HBV):</a:t>
            </a:r>
          </a:p>
        </p:txBody>
      </p:sp>
      <p:sp>
        <p:nvSpPr>
          <p:cNvPr id="12293" name="Text Box 500"/>
          <p:cNvSpPr txBox="1">
            <a:spLocks noChangeArrowheads="1"/>
          </p:cNvSpPr>
          <p:nvPr/>
        </p:nvSpPr>
        <p:spPr bwMode="auto">
          <a:xfrm>
            <a:off x="250825" y="1338263"/>
            <a:ext cx="864235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Der Erreger ist ein umhülltes Virus.</a:t>
            </a:r>
          </a:p>
          <a:p>
            <a:pPr>
              <a:spcBef>
                <a:spcPct val="0"/>
              </a:spcBef>
              <a:spcAft>
                <a:spcPts val="600"/>
              </a:spcAft>
              <a:buSzPct val="120000"/>
            </a:pPr>
            <a:r>
              <a:rPr lang="de-DE" altLang="de-DE" sz="1600">
                <a:latin typeface="Arial" charset="0"/>
                <a:sym typeface="Wingdings" pitchFamily="2" charset="2"/>
              </a:rPr>
              <a:t>Inzidenzen: 4,9 (pro 100.00 EW) bei Männern, 2,4 bei Frauen, am höchsten (14) </a:t>
            </a:r>
            <a:br>
              <a:rPr lang="de-DE" altLang="de-DE" sz="1600">
                <a:latin typeface="Arial" charset="0"/>
                <a:sym typeface="Wingdings" pitchFamily="2" charset="2"/>
              </a:rPr>
            </a:br>
            <a:r>
              <a:rPr lang="de-DE" altLang="de-DE" sz="1600">
                <a:latin typeface="Arial" charset="0"/>
                <a:sym typeface="Wingdings" pitchFamily="2" charset="2"/>
              </a:rPr>
              <a:t>bei 15 – 19 jährigen, männlichen Jugendlichen.</a:t>
            </a:r>
          </a:p>
          <a:p>
            <a:pPr>
              <a:spcBef>
                <a:spcPct val="0"/>
              </a:spcBef>
              <a:spcAft>
                <a:spcPts val="600"/>
              </a:spcAft>
              <a:buSzPct val="120000"/>
            </a:pPr>
            <a:r>
              <a:rPr lang="de-DE" altLang="de-DE" sz="1600">
                <a:latin typeface="Arial" charset="0"/>
                <a:sym typeface="Wingdings" pitchFamily="2" charset="2"/>
              </a:rPr>
              <a:t>Gefahr: hämatogene Übertragung bei Pflegehandlungen (Kanülenstichverletzungen).</a:t>
            </a:r>
          </a:p>
          <a:p>
            <a:pPr>
              <a:spcBef>
                <a:spcPct val="0"/>
              </a:spcBef>
              <a:spcAft>
                <a:spcPts val="600"/>
              </a:spcAft>
              <a:buSzPct val="120000"/>
            </a:pPr>
            <a:r>
              <a:rPr lang="de-DE" altLang="de-DE" sz="1600">
                <a:latin typeface="Arial" charset="0"/>
                <a:sym typeface="Wingdings" pitchFamily="2" charset="2"/>
              </a:rPr>
              <a:t>Die Inkubationszeit beträgt im Durchschnitt 60 bis 90 Tage.</a:t>
            </a:r>
          </a:p>
          <a:p>
            <a:pPr>
              <a:spcBef>
                <a:spcPct val="0"/>
              </a:spcBef>
              <a:spcAft>
                <a:spcPts val="600"/>
              </a:spcAft>
              <a:buSzPct val="120000"/>
            </a:pPr>
            <a:r>
              <a:rPr lang="de-DE" altLang="de-DE" sz="1600">
                <a:latin typeface="Arial" charset="0"/>
                <a:sym typeface="Wingdings" pitchFamily="2" charset="2"/>
              </a:rPr>
              <a:t>Unterschiedliche Krankheitsverläufe, mit und ohne Ikterus  / 5 – 10% chronisch / 1% letal.</a:t>
            </a:r>
          </a:p>
          <a:p>
            <a:pPr>
              <a:spcBef>
                <a:spcPct val="0"/>
              </a:spcBef>
              <a:spcAft>
                <a:spcPts val="600"/>
              </a:spcAft>
              <a:buSzPct val="120000"/>
            </a:pPr>
            <a:r>
              <a:rPr lang="de-DE" altLang="de-DE" sz="1600">
                <a:latin typeface="Arial" charset="0"/>
                <a:sym typeface="Wingdings" pitchFamily="2" charset="2"/>
              </a:rPr>
              <a:t>Die üblicherseits verwendeten Hände- und Flächendesinfektionsmittel sind HBV-wirksam.</a:t>
            </a:r>
          </a:p>
        </p:txBody>
      </p:sp>
      <p:pic>
        <p:nvPicPr>
          <p:cNvPr id="1229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 y="3716338"/>
            <a:ext cx="5300663" cy="277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5750" y="3716338"/>
            <a:ext cx="3778250" cy="278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96" name="Textfeld 1"/>
          <p:cNvSpPr txBox="1">
            <a:spLocks noChangeArrowheads="1"/>
          </p:cNvSpPr>
          <p:nvPr/>
        </p:nvSpPr>
        <p:spPr bwMode="auto">
          <a:xfrm>
            <a:off x="6684963" y="3683000"/>
            <a:ext cx="4159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800">
                <a:latin typeface="Arial" charset="0"/>
              </a:rPr>
              <a:t>2016</a:t>
            </a:r>
          </a:p>
        </p:txBody>
      </p:sp>
      <p:sp>
        <p:nvSpPr>
          <p:cNvPr id="12297" name="Textfeld 2"/>
          <p:cNvSpPr txBox="1">
            <a:spLocks noChangeArrowheads="1"/>
          </p:cNvSpPr>
          <p:nvPr/>
        </p:nvSpPr>
        <p:spPr bwMode="auto">
          <a:xfrm>
            <a:off x="5076825" y="6597650"/>
            <a:ext cx="39512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200">
                <a:latin typeface="Arial" charset="0"/>
              </a:rPr>
              <a:t>Quelle: Infektionsepidemiologisches Jahrbuch für 2016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13315" name="Text Box 4"/>
          <p:cNvSpPr txBox="1">
            <a:spLocks noChangeArrowheads="1"/>
          </p:cNvSpPr>
          <p:nvPr/>
        </p:nvSpPr>
        <p:spPr bwMode="auto">
          <a:xfrm>
            <a:off x="2306638" y="914400"/>
            <a:ext cx="3460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Infos zur Hepatitis-B-Impfung:</a:t>
            </a:r>
          </a:p>
        </p:txBody>
      </p:sp>
      <p:sp>
        <p:nvSpPr>
          <p:cNvPr id="13316" name="Text Box 5"/>
          <p:cNvSpPr txBox="1">
            <a:spLocks noChangeArrowheads="1"/>
          </p:cNvSpPr>
          <p:nvPr/>
        </p:nvSpPr>
        <p:spPr bwMode="auto">
          <a:xfrm>
            <a:off x="2306638" y="1428750"/>
            <a:ext cx="6186487"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600" b="1">
                <a:solidFill>
                  <a:schemeClr val="accent2"/>
                </a:solidFill>
                <a:latin typeface="Arial" charset="0"/>
                <a:sym typeface="Wingdings" pitchFamily="2" charset="2"/>
              </a:rPr>
              <a:t>Passive Impfung:</a:t>
            </a:r>
          </a:p>
          <a:p>
            <a:pPr>
              <a:spcBef>
                <a:spcPct val="0"/>
              </a:spcBef>
              <a:spcAft>
                <a:spcPts val="600"/>
              </a:spcAft>
              <a:buSzPct val="120000"/>
            </a:pPr>
            <a:r>
              <a:rPr lang="de-DE" altLang="de-DE" sz="1600">
                <a:latin typeface="Arial" charset="0"/>
                <a:sym typeface="Wingdings" pitchFamily="2" charset="2"/>
              </a:rPr>
              <a:t>Gabe von fertigen Abwehrstoffen.</a:t>
            </a:r>
          </a:p>
          <a:p>
            <a:pPr>
              <a:spcBef>
                <a:spcPct val="0"/>
              </a:spcBef>
              <a:spcAft>
                <a:spcPts val="600"/>
              </a:spcAft>
              <a:buSzPct val="120000"/>
            </a:pPr>
            <a:r>
              <a:rPr lang="de-DE" altLang="de-DE" sz="1600">
                <a:latin typeface="Arial" charset="0"/>
                <a:sym typeface="Wingdings" pitchFamily="2" charset="2"/>
              </a:rPr>
              <a:t>Als Sofortschutz im Verletzungsfall bei ungeschützten Personen.</a:t>
            </a:r>
          </a:p>
          <a:p>
            <a:pPr>
              <a:spcBef>
                <a:spcPct val="0"/>
              </a:spcBef>
              <a:spcAft>
                <a:spcPts val="600"/>
              </a:spcAft>
              <a:buSzPct val="120000"/>
            </a:pPr>
            <a:r>
              <a:rPr lang="de-DE" altLang="de-DE" sz="1600">
                <a:latin typeface="Arial" charset="0"/>
                <a:sym typeface="Wingdings" pitchFamily="2" charset="2"/>
              </a:rPr>
              <a:t>Soll möglichst unmittelbar nach der Verletzung erfolgen.</a:t>
            </a:r>
          </a:p>
          <a:p>
            <a:pPr>
              <a:spcBef>
                <a:spcPct val="0"/>
              </a:spcBef>
              <a:spcAft>
                <a:spcPts val="600"/>
              </a:spcAft>
              <a:buSzPct val="120000"/>
            </a:pPr>
            <a:r>
              <a:rPr lang="de-DE" altLang="de-DE" sz="1600">
                <a:solidFill>
                  <a:srgbClr val="FF0000"/>
                </a:solidFill>
                <a:latin typeface="Arial" charset="0"/>
                <a:sym typeface="Wingdings" pitchFamily="2" charset="2"/>
              </a:rPr>
              <a:t>Erzeugt keinen dauerhaften Schutz!</a:t>
            </a:r>
          </a:p>
        </p:txBody>
      </p:sp>
      <p:grpSp>
        <p:nvGrpSpPr>
          <p:cNvPr id="13317" name="Group 6"/>
          <p:cNvGrpSpPr>
            <a:grpSpLocks/>
          </p:cNvGrpSpPr>
          <p:nvPr/>
        </p:nvGrpSpPr>
        <p:grpSpPr bwMode="auto">
          <a:xfrm rot="19987368" flipH="1">
            <a:off x="76200" y="1143000"/>
            <a:ext cx="2260600" cy="449263"/>
            <a:chOff x="3667" y="2733"/>
            <a:chExt cx="1424" cy="283"/>
          </a:xfrm>
        </p:grpSpPr>
        <p:sp>
          <p:nvSpPr>
            <p:cNvPr id="13321" name="Freeform 7"/>
            <p:cNvSpPr>
              <a:spLocks/>
            </p:cNvSpPr>
            <p:nvPr/>
          </p:nvSpPr>
          <p:spPr bwMode="auto">
            <a:xfrm>
              <a:off x="4231" y="2785"/>
              <a:ext cx="645" cy="146"/>
            </a:xfrm>
            <a:custGeom>
              <a:avLst/>
              <a:gdLst>
                <a:gd name="T0" fmla="*/ 0 w 3223"/>
                <a:gd name="T1" fmla="*/ 0 h 726"/>
                <a:gd name="T2" fmla="*/ 0 w 3223"/>
                <a:gd name="T3" fmla="*/ 0 h 726"/>
                <a:gd name="T4" fmla="*/ 0 w 3223"/>
                <a:gd name="T5" fmla="*/ 0 h 726"/>
                <a:gd name="T6" fmla="*/ 0 w 3223"/>
                <a:gd name="T7" fmla="*/ 0 h 726"/>
                <a:gd name="T8" fmla="*/ 0 w 3223"/>
                <a:gd name="T9" fmla="*/ 0 h 726"/>
                <a:gd name="T10" fmla="*/ 0 w 3223"/>
                <a:gd name="T11" fmla="*/ 0 h 726"/>
                <a:gd name="T12" fmla="*/ 0 w 3223"/>
                <a:gd name="T13" fmla="*/ 0 h 726"/>
                <a:gd name="T14" fmla="*/ 0 w 3223"/>
                <a:gd name="T15" fmla="*/ 0 h 726"/>
                <a:gd name="T16" fmla="*/ 0 w 3223"/>
                <a:gd name="T17" fmla="*/ 0 h 726"/>
                <a:gd name="T18" fmla="*/ 0 w 3223"/>
                <a:gd name="T19" fmla="*/ 0 h 726"/>
                <a:gd name="T20" fmla="*/ 0 w 3223"/>
                <a:gd name="T21" fmla="*/ 0 h 726"/>
                <a:gd name="T22" fmla="*/ 0 w 3223"/>
                <a:gd name="T23" fmla="*/ 0 h 726"/>
                <a:gd name="T24" fmla="*/ 0 w 3223"/>
                <a:gd name="T25" fmla="*/ 0 h 726"/>
                <a:gd name="T26" fmla="*/ 0 w 3223"/>
                <a:gd name="T27" fmla="*/ 0 h 726"/>
                <a:gd name="T28" fmla="*/ 0 w 3223"/>
                <a:gd name="T29" fmla="*/ 0 h 726"/>
                <a:gd name="T30" fmla="*/ 0 w 3223"/>
                <a:gd name="T31" fmla="*/ 0 h 726"/>
                <a:gd name="T32" fmla="*/ 0 w 3223"/>
                <a:gd name="T33" fmla="*/ 0 h 726"/>
                <a:gd name="T34" fmla="*/ 0 w 3223"/>
                <a:gd name="T35" fmla="*/ 0 h 726"/>
                <a:gd name="T36" fmla="*/ 0 w 3223"/>
                <a:gd name="T37" fmla="*/ 0 h 726"/>
                <a:gd name="T38" fmla="*/ 0 w 3223"/>
                <a:gd name="T39" fmla="*/ 0 h 726"/>
                <a:gd name="T40" fmla="*/ 0 w 3223"/>
                <a:gd name="T41" fmla="*/ 0 h 7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23" h="726">
                  <a:moveTo>
                    <a:pt x="81" y="0"/>
                  </a:moveTo>
                  <a:lnTo>
                    <a:pt x="3223" y="0"/>
                  </a:lnTo>
                  <a:lnTo>
                    <a:pt x="3223" y="726"/>
                  </a:lnTo>
                  <a:lnTo>
                    <a:pt x="81" y="726"/>
                  </a:lnTo>
                  <a:lnTo>
                    <a:pt x="65" y="725"/>
                  </a:lnTo>
                  <a:lnTo>
                    <a:pt x="49" y="720"/>
                  </a:lnTo>
                  <a:lnTo>
                    <a:pt x="36" y="712"/>
                  </a:lnTo>
                  <a:lnTo>
                    <a:pt x="24" y="702"/>
                  </a:lnTo>
                  <a:lnTo>
                    <a:pt x="14" y="690"/>
                  </a:lnTo>
                  <a:lnTo>
                    <a:pt x="7" y="677"/>
                  </a:lnTo>
                  <a:lnTo>
                    <a:pt x="1" y="661"/>
                  </a:lnTo>
                  <a:lnTo>
                    <a:pt x="0" y="645"/>
                  </a:lnTo>
                  <a:lnTo>
                    <a:pt x="0" y="81"/>
                  </a:lnTo>
                  <a:lnTo>
                    <a:pt x="1" y="65"/>
                  </a:lnTo>
                  <a:lnTo>
                    <a:pt x="7" y="49"/>
                  </a:lnTo>
                  <a:lnTo>
                    <a:pt x="14" y="36"/>
                  </a:lnTo>
                  <a:lnTo>
                    <a:pt x="24" y="24"/>
                  </a:lnTo>
                  <a:lnTo>
                    <a:pt x="36" y="14"/>
                  </a:lnTo>
                  <a:lnTo>
                    <a:pt x="49" y="6"/>
                  </a:lnTo>
                  <a:lnTo>
                    <a:pt x="65" y="1"/>
                  </a:lnTo>
                  <a:lnTo>
                    <a:pt x="8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2" name="Freeform 8"/>
            <p:cNvSpPr>
              <a:spLocks/>
            </p:cNvSpPr>
            <p:nvPr/>
          </p:nvSpPr>
          <p:spPr bwMode="auto">
            <a:xfrm>
              <a:off x="4247" y="2782"/>
              <a:ext cx="632" cy="6"/>
            </a:xfrm>
            <a:custGeom>
              <a:avLst/>
              <a:gdLst>
                <a:gd name="T0" fmla="*/ 0 w 3158"/>
                <a:gd name="T1" fmla="*/ 0 h 31"/>
                <a:gd name="T2" fmla="*/ 0 w 3158"/>
                <a:gd name="T3" fmla="*/ 0 h 31"/>
                <a:gd name="T4" fmla="*/ 0 w 3158"/>
                <a:gd name="T5" fmla="*/ 0 h 31"/>
                <a:gd name="T6" fmla="*/ 0 w 3158"/>
                <a:gd name="T7" fmla="*/ 0 h 31"/>
                <a:gd name="T8" fmla="*/ 0 w 3158"/>
                <a:gd name="T9" fmla="*/ 0 h 31"/>
                <a:gd name="T10" fmla="*/ 0 w 3158"/>
                <a:gd name="T11" fmla="*/ 0 h 31"/>
                <a:gd name="T12" fmla="*/ 0 w 3158"/>
                <a:gd name="T13" fmla="*/ 0 h 31"/>
                <a:gd name="T14" fmla="*/ 0 w 3158"/>
                <a:gd name="T15" fmla="*/ 0 h 31"/>
                <a:gd name="T16" fmla="*/ 0 w 3158"/>
                <a:gd name="T17" fmla="*/ 0 h 31"/>
                <a:gd name="T18" fmla="*/ 0 w 315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58" h="31">
                  <a:moveTo>
                    <a:pt x="3158" y="16"/>
                  </a:moveTo>
                  <a:lnTo>
                    <a:pt x="3142" y="0"/>
                  </a:lnTo>
                  <a:lnTo>
                    <a:pt x="0" y="0"/>
                  </a:lnTo>
                  <a:lnTo>
                    <a:pt x="0" y="31"/>
                  </a:lnTo>
                  <a:lnTo>
                    <a:pt x="3142" y="31"/>
                  </a:lnTo>
                  <a:lnTo>
                    <a:pt x="3127" y="16"/>
                  </a:lnTo>
                  <a:lnTo>
                    <a:pt x="3158" y="16"/>
                  </a:lnTo>
                  <a:lnTo>
                    <a:pt x="3158" y="0"/>
                  </a:lnTo>
                  <a:lnTo>
                    <a:pt x="3142" y="0"/>
                  </a:lnTo>
                  <a:lnTo>
                    <a:pt x="315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3" name="Freeform 9"/>
            <p:cNvSpPr>
              <a:spLocks/>
            </p:cNvSpPr>
            <p:nvPr/>
          </p:nvSpPr>
          <p:spPr bwMode="auto">
            <a:xfrm>
              <a:off x="4873" y="2785"/>
              <a:ext cx="6" cy="149"/>
            </a:xfrm>
            <a:custGeom>
              <a:avLst/>
              <a:gdLst>
                <a:gd name="T0" fmla="*/ 0 w 31"/>
                <a:gd name="T1" fmla="*/ 0 h 742"/>
                <a:gd name="T2" fmla="*/ 0 w 31"/>
                <a:gd name="T3" fmla="*/ 0 h 742"/>
                <a:gd name="T4" fmla="*/ 0 w 31"/>
                <a:gd name="T5" fmla="*/ 0 h 742"/>
                <a:gd name="T6" fmla="*/ 0 w 31"/>
                <a:gd name="T7" fmla="*/ 0 h 742"/>
                <a:gd name="T8" fmla="*/ 0 w 31"/>
                <a:gd name="T9" fmla="*/ 0 h 742"/>
                <a:gd name="T10" fmla="*/ 0 w 31"/>
                <a:gd name="T11" fmla="*/ 0 h 742"/>
                <a:gd name="T12" fmla="*/ 0 w 31"/>
                <a:gd name="T13" fmla="*/ 0 h 742"/>
                <a:gd name="T14" fmla="*/ 0 w 31"/>
                <a:gd name="T15" fmla="*/ 0 h 742"/>
                <a:gd name="T16" fmla="*/ 0 w 31"/>
                <a:gd name="T17" fmla="*/ 0 h 742"/>
                <a:gd name="T18" fmla="*/ 0 w 31"/>
                <a:gd name="T19" fmla="*/ 0 h 7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42">
                  <a:moveTo>
                    <a:pt x="15" y="742"/>
                  </a:moveTo>
                  <a:lnTo>
                    <a:pt x="31" y="726"/>
                  </a:lnTo>
                  <a:lnTo>
                    <a:pt x="31" y="0"/>
                  </a:lnTo>
                  <a:lnTo>
                    <a:pt x="0" y="0"/>
                  </a:lnTo>
                  <a:lnTo>
                    <a:pt x="0" y="726"/>
                  </a:lnTo>
                  <a:lnTo>
                    <a:pt x="15" y="711"/>
                  </a:lnTo>
                  <a:lnTo>
                    <a:pt x="15" y="742"/>
                  </a:lnTo>
                  <a:lnTo>
                    <a:pt x="31" y="742"/>
                  </a:lnTo>
                  <a:lnTo>
                    <a:pt x="31" y="726"/>
                  </a:lnTo>
                  <a:lnTo>
                    <a:pt x="15" y="7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4" name="Freeform 10"/>
            <p:cNvSpPr>
              <a:spLocks/>
            </p:cNvSpPr>
            <p:nvPr/>
          </p:nvSpPr>
          <p:spPr bwMode="auto">
            <a:xfrm>
              <a:off x="4247" y="2928"/>
              <a:ext cx="629" cy="6"/>
            </a:xfrm>
            <a:custGeom>
              <a:avLst/>
              <a:gdLst>
                <a:gd name="T0" fmla="*/ 0 w 3143"/>
                <a:gd name="T1" fmla="*/ 0 h 31"/>
                <a:gd name="T2" fmla="*/ 0 w 3143"/>
                <a:gd name="T3" fmla="*/ 0 h 31"/>
                <a:gd name="T4" fmla="*/ 0 w 3143"/>
                <a:gd name="T5" fmla="*/ 0 h 31"/>
                <a:gd name="T6" fmla="*/ 0 w 3143"/>
                <a:gd name="T7" fmla="*/ 0 h 31"/>
                <a:gd name="T8" fmla="*/ 0 w 3143"/>
                <a:gd name="T9" fmla="*/ 0 h 31"/>
                <a:gd name="T10" fmla="*/ 0 w 3143"/>
                <a:gd name="T11" fmla="*/ 0 h 31"/>
                <a:gd name="T12" fmla="*/ 0 w 3143"/>
                <a:gd name="T13" fmla="*/ 0 h 31"/>
                <a:gd name="T14" fmla="*/ 0 w 3143"/>
                <a:gd name="T15" fmla="*/ 0 h 31"/>
                <a:gd name="T16" fmla="*/ 0 w 3143"/>
                <a:gd name="T17" fmla="*/ 0 h 31"/>
                <a:gd name="T18" fmla="*/ 0 w 314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43" h="31">
                  <a:moveTo>
                    <a:pt x="0" y="31"/>
                  </a:moveTo>
                  <a:lnTo>
                    <a:pt x="1" y="31"/>
                  </a:lnTo>
                  <a:lnTo>
                    <a:pt x="3143" y="31"/>
                  </a:lnTo>
                  <a:lnTo>
                    <a:pt x="3143" y="0"/>
                  </a:lnTo>
                  <a:lnTo>
                    <a:pt x="1" y="0"/>
                  </a:lnTo>
                  <a:lnTo>
                    <a:pt x="2" y="0"/>
                  </a:lnTo>
                  <a:lnTo>
                    <a:pt x="0" y="31"/>
                  </a:lnTo>
                  <a:lnTo>
                    <a:pt x="1"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5" name="Freeform 11"/>
            <p:cNvSpPr>
              <a:spLocks/>
            </p:cNvSpPr>
            <p:nvPr/>
          </p:nvSpPr>
          <p:spPr bwMode="auto">
            <a:xfrm>
              <a:off x="4243" y="2927"/>
              <a:ext cx="4" cy="7"/>
            </a:xfrm>
            <a:custGeom>
              <a:avLst/>
              <a:gdLst>
                <a:gd name="T0" fmla="*/ 0 w 23"/>
                <a:gd name="T1" fmla="*/ 0 h 32"/>
                <a:gd name="T2" fmla="*/ 0 w 23"/>
                <a:gd name="T3" fmla="*/ 0 h 32"/>
                <a:gd name="T4" fmla="*/ 0 w 23"/>
                <a:gd name="T5" fmla="*/ 0 h 32"/>
                <a:gd name="T6" fmla="*/ 0 w 23"/>
                <a:gd name="T7" fmla="*/ 0 h 32"/>
                <a:gd name="T8" fmla="*/ 0 w 23"/>
                <a:gd name="T9" fmla="*/ 0 h 32"/>
                <a:gd name="T10" fmla="*/ 0 w 23"/>
                <a:gd name="T11" fmla="*/ 0 h 32"/>
                <a:gd name="T12" fmla="*/ 0 w 23"/>
                <a:gd name="T13" fmla="*/ 0 h 32"/>
                <a:gd name="T14" fmla="*/ 0 w 23"/>
                <a:gd name="T15" fmla="*/ 0 h 32"/>
                <a:gd name="T16" fmla="*/ 0 w 23"/>
                <a:gd name="T17" fmla="*/ 0 h 32"/>
                <a:gd name="T18" fmla="*/ 0 w 2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2">
                  <a:moveTo>
                    <a:pt x="0" y="29"/>
                  </a:moveTo>
                  <a:lnTo>
                    <a:pt x="5" y="31"/>
                  </a:lnTo>
                  <a:lnTo>
                    <a:pt x="21" y="32"/>
                  </a:lnTo>
                  <a:lnTo>
                    <a:pt x="23" y="1"/>
                  </a:lnTo>
                  <a:lnTo>
                    <a:pt x="7" y="0"/>
                  </a:lnTo>
                  <a:lnTo>
                    <a:pt x="11" y="1"/>
                  </a:lnTo>
                  <a:lnTo>
                    <a:pt x="0" y="29"/>
                  </a:lnTo>
                  <a:lnTo>
                    <a:pt x="3" y="31"/>
                  </a:lnTo>
                  <a:lnTo>
                    <a:pt x="5"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6" name="Freeform 12"/>
            <p:cNvSpPr>
              <a:spLocks/>
            </p:cNvSpPr>
            <p:nvPr/>
          </p:nvSpPr>
          <p:spPr bwMode="auto">
            <a:xfrm>
              <a:off x="4239" y="2926"/>
              <a:ext cx="6" cy="7"/>
            </a:xfrm>
            <a:custGeom>
              <a:avLst/>
              <a:gdLst>
                <a:gd name="T0" fmla="*/ 0 w 28"/>
                <a:gd name="T1" fmla="*/ 0 h 34"/>
                <a:gd name="T2" fmla="*/ 0 w 28"/>
                <a:gd name="T3" fmla="*/ 0 h 34"/>
                <a:gd name="T4" fmla="*/ 0 w 28"/>
                <a:gd name="T5" fmla="*/ 0 h 34"/>
                <a:gd name="T6" fmla="*/ 0 w 28"/>
                <a:gd name="T7" fmla="*/ 0 h 34"/>
                <a:gd name="T8" fmla="*/ 0 w 28"/>
                <a:gd name="T9" fmla="*/ 0 h 34"/>
                <a:gd name="T10" fmla="*/ 0 w 28"/>
                <a:gd name="T11" fmla="*/ 0 h 34"/>
                <a:gd name="T12" fmla="*/ 0 w 28"/>
                <a:gd name="T13" fmla="*/ 0 h 34"/>
                <a:gd name="T14" fmla="*/ 0 w 28"/>
                <a:gd name="T15" fmla="*/ 0 h 34"/>
                <a:gd name="T16" fmla="*/ 0 w 28"/>
                <a:gd name="T17" fmla="*/ 0 h 34"/>
                <a:gd name="T18" fmla="*/ 0 w 28"/>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4">
                  <a:moveTo>
                    <a:pt x="0" y="28"/>
                  </a:moveTo>
                  <a:lnTo>
                    <a:pt x="2" y="29"/>
                  </a:lnTo>
                  <a:lnTo>
                    <a:pt x="17" y="34"/>
                  </a:lnTo>
                  <a:lnTo>
                    <a:pt x="28" y="6"/>
                  </a:lnTo>
                  <a:lnTo>
                    <a:pt x="13" y="0"/>
                  </a:lnTo>
                  <a:lnTo>
                    <a:pt x="15" y="1"/>
                  </a:lnTo>
                  <a:lnTo>
                    <a:pt x="0" y="28"/>
                  </a:lnTo>
                  <a:lnTo>
                    <a:pt x="1" y="29"/>
                  </a:lnTo>
                  <a:lnTo>
                    <a:pt x="2" y="29"/>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7" name="Freeform 13"/>
            <p:cNvSpPr>
              <a:spLocks/>
            </p:cNvSpPr>
            <p:nvPr/>
          </p:nvSpPr>
          <p:spPr bwMode="auto">
            <a:xfrm>
              <a:off x="4236" y="2925"/>
              <a:ext cx="6" cy="7"/>
            </a:xfrm>
            <a:custGeom>
              <a:avLst/>
              <a:gdLst>
                <a:gd name="T0" fmla="*/ 0 w 31"/>
                <a:gd name="T1" fmla="*/ 0 h 34"/>
                <a:gd name="T2" fmla="*/ 0 w 31"/>
                <a:gd name="T3" fmla="*/ 0 h 34"/>
                <a:gd name="T4" fmla="*/ 0 w 31"/>
                <a:gd name="T5" fmla="*/ 0 h 34"/>
                <a:gd name="T6" fmla="*/ 0 w 31"/>
                <a:gd name="T7" fmla="*/ 0 h 34"/>
                <a:gd name="T8" fmla="*/ 0 w 31"/>
                <a:gd name="T9" fmla="*/ 0 h 34"/>
                <a:gd name="T10" fmla="*/ 0 w 31"/>
                <a:gd name="T11" fmla="*/ 0 h 34"/>
                <a:gd name="T12" fmla="*/ 0 w 31"/>
                <a:gd name="T13" fmla="*/ 0 h 34"/>
                <a:gd name="T14" fmla="*/ 0 w 31"/>
                <a:gd name="T15" fmla="*/ 0 h 34"/>
                <a:gd name="T16" fmla="*/ 0 w 31"/>
                <a:gd name="T17" fmla="*/ 0 h 34"/>
                <a:gd name="T18" fmla="*/ 0 w 31"/>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
                  <a:moveTo>
                    <a:pt x="0" y="25"/>
                  </a:moveTo>
                  <a:lnTo>
                    <a:pt x="3" y="26"/>
                  </a:lnTo>
                  <a:lnTo>
                    <a:pt x="16" y="34"/>
                  </a:lnTo>
                  <a:lnTo>
                    <a:pt x="31" y="7"/>
                  </a:lnTo>
                  <a:lnTo>
                    <a:pt x="18" y="0"/>
                  </a:lnTo>
                  <a:lnTo>
                    <a:pt x="20" y="1"/>
                  </a:lnTo>
                  <a:lnTo>
                    <a:pt x="0" y="25"/>
                  </a:lnTo>
                  <a:lnTo>
                    <a:pt x="1" y="25"/>
                  </a:lnTo>
                  <a:lnTo>
                    <a:pt x="3" y="26"/>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8" name="Freeform 14"/>
            <p:cNvSpPr>
              <a:spLocks/>
            </p:cNvSpPr>
            <p:nvPr/>
          </p:nvSpPr>
          <p:spPr bwMode="auto">
            <a:xfrm>
              <a:off x="4233" y="2923"/>
              <a:ext cx="7" cy="7"/>
            </a:xfrm>
            <a:custGeom>
              <a:avLst/>
              <a:gdLst>
                <a:gd name="T0" fmla="*/ 0 w 34"/>
                <a:gd name="T1" fmla="*/ 0 h 34"/>
                <a:gd name="T2" fmla="*/ 0 w 34"/>
                <a:gd name="T3" fmla="*/ 0 h 34"/>
                <a:gd name="T4" fmla="*/ 0 w 34"/>
                <a:gd name="T5" fmla="*/ 0 h 34"/>
                <a:gd name="T6" fmla="*/ 0 w 34"/>
                <a:gd name="T7" fmla="*/ 0 h 34"/>
                <a:gd name="T8" fmla="*/ 0 w 34"/>
                <a:gd name="T9" fmla="*/ 0 h 34"/>
                <a:gd name="T10" fmla="*/ 0 w 34"/>
                <a:gd name="T11" fmla="*/ 0 h 34"/>
                <a:gd name="T12" fmla="*/ 0 w 34"/>
                <a:gd name="T13" fmla="*/ 0 h 34"/>
                <a:gd name="T14" fmla="*/ 0 w 34"/>
                <a:gd name="T15" fmla="*/ 0 h 34"/>
                <a:gd name="T16" fmla="*/ 0 w 34"/>
                <a:gd name="T17" fmla="*/ 0 h 34"/>
                <a:gd name="T18" fmla="*/ 0 w 3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0" y="22"/>
                  </a:moveTo>
                  <a:lnTo>
                    <a:pt x="2" y="24"/>
                  </a:lnTo>
                  <a:lnTo>
                    <a:pt x="14" y="34"/>
                  </a:lnTo>
                  <a:lnTo>
                    <a:pt x="34" y="10"/>
                  </a:lnTo>
                  <a:lnTo>
                    <a:pt x="22" y="0"/>
                  </a:lnTo>
                  <a:lnTo>
                    <a:pt x="24" y="2"/>
                  </a:lnTo>
                  <a:lnTo>
                    <a:pt x="0" y="22"/>
                  </a:lnTo>
                  <a:lnTo>
                    <a:pt x="1" y="23"/>
                  </a:lnTo>
                  <a:lnTo>
                    <a:pt x="2" y="24"/>
                  </a:lnTo>
                  <a:lnTo>
                    <a:pt x="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9" name="Freeform 15"/>
            <p:cNvSpPr>
              <a:spLocks/>
            </p:cNvSpPr>
            <p:nvPr/>
          </p:nvSpPr>
          <p:spPr bwMode="auto">
            <a:xfrm>
              <a:off x="4231" y="2921"/>
              <a:ext cx="7" cy="7"/>
            </a:xfrm>
            <a:custGeom>
              <a:avLst/>
              <a:gdLst>
                <a:gd name="T0" fmla="*/ 0 w 35"/>
                <a:gd name="T1" fmla="*/ 0 h 32"/>
                <a:gd name="T2" fmla="*/ 0 w 35"/>
                <a:gd name="T3" fmla="*/ 0 h 32"/>
                <a:gd name="T4" fmla="*/ 0 w 35"/>
                <a:gd name="T5" fmla="*/ 0 h 32"/>
                <a:gd name="T6" fmla="*/ 0 w 35"/>
                <a:gd name="T7" fmla="*/ 0 h 32"/>
                <a:gd name="T8" fmla="*/ 0 w 35"/>
                <a:gd name="T9" fmla="*/ 0 h 32"/>
                <a:gd name="T10" fmla="*/ 0 w 35"/>
                <a:gd name="T11" fmla="*/ 0 h 32"/>
                <a:gd name="T12" fmla="*/ 0 w 35"/>
                <a:gd name="T13" fmla="*/ 0 h 32"/>
                <a:gd name="T14" fmla="*/ 0 w 35"/>
                <a:gd name="T15" fmla="*/ 0 h 32"/>
                <a:gd name="T16" fmla="*/ 0 w 35"/>
                <a:gd name="T17" fmla="*/ 0 h 32"/>
                <a:gd name="T18" fmla="*/ 0 w 35"/>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32">
                  <a:moveTo>
                    <a:pt x="0" y="18"/>
                  </a:moveTo>
                  <a:lnTo>
                    <a:pt x="1" y="20"/>
                  </a:lnTo>
                  <a:lnTo>
                    <a:pt x="11" y="32"/>
                  </a:lnTo>
                  <a:lnTo>
                    <a:pt x="35" y="12"/>
                  </a:lnTo>
                  <a:lnTo>
                    <a:pt x="25" y="0"/>
                  </a:lnTo>
                  <a:lnTo>
                    <a:pt x="26" y="2"/>
                  </a:lnTo>
                  <a:lnTo>
                    <a:pt x="0" y="18"/>
                  </a:lnTo>
                  <a:lnTo>
                    <a:pt x="1" y="19"/>
                  </a:lnTo>
                  <a:lnTo>
                    <a:pt x="1" y="2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0" name="Freeform 16"/>
            <p:cNvSpPr>
              <a:spLocks/>
            </p:cNvSpPr>
            <p:nvPr/>
          </p:nvSpPr>
          <p:spPr bwMode="auto">
            <a:xfrm>
              <a:off x="4229" y="2919"/>
              <a:ext cx="7" cy="6"/>
            </a:xfrm>
            <a:custGeom>
              <a:avLst/>
              <a:gdLst>
                <a:gd name="T0" fmla="*/ 0 w 35"/>
                <a:gd name="T1" fmla="*/ 0 h 29"/>
                <a:gd name="T2" fmla="*/ 0 w 35"/>
                <a:gd name="T3" fmla="*/ 0 h 29"/>
                <a:gd name="T4" fmla="*/ 0 w 35"/>
                <a:gd name="T5" fmla="*/ 0 h 29"/>
                <a:gd name="T6" fmla="*/ 0 w 35"/>
                <a:gd name="T7" fmla="*/ 0 h 29"/>
                <a:gd name="T8" fmla="*/ 0 w 35"/>
                <a:gd name="T9" fmla="*/ 0 h 29"/>
                <a:gd name="T10" fmla="*/ 0 w 35"/>
                <a:gd name="T11" fmla="*/ 0 h 29"/>
                <a:gd name="T12" fmla="*/ 0 w 35"/>
                <a:gd name="T13" fmla="*/ 0 h 29"/>
                <a:gd name="T14" fmla="*/ 0 w 35"/>
                <a:gd name="T15" fmla="*/ 0 h 29"/>
                <a:gd name="T16" fmla="*/ 0 w 35"/>
                <a:gd name="T17" fmla="*/ 0 h 29"/>
                <a:gd name="T18" fmla="*/ 0 w 3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3"/>
                  </a:moveTo>
                  <a:lnTo>
                    <a:pt x="1" y="15"/>
                  </a:lnTo>
                  <a:lnTo>
                    <a:pt x="9" y="29"/>
                  </a:lnTo>
                  <a:lnTo>
                    <a:pt x="35" y="13"/>
                  </a:lnTo>
                  <a:lnTo>
                    <a:pt x="28" y="0"/>
                  </a:lnTo>
                  <a:lnTo>
                    <a:pt x="29" y="2"/>
                  </a:lnTo>
                  <a:lnTo>
                    <a:pt x="0" y="13"/>
                  </a:lnTo>
                  <a:lnTo>
                    <a:pt x="0" y="14"/>
                  </a:lnTo>
                  <a:lnTo>
                    <a:pt x="1" y="15"/>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1" name="Freeform 17"/>
            <p:cNvSpPr>
              <a:spLocks/>
            </p:cNvSpPr>
            <p:nvPr/>
          </p:nvSpPr>
          <p:spPr bwMode="auto">
            <a:xfrm>
              <a:off x="4228" y="2917"/>
              <a:ext cx="7" cy="5"/>
            </a:xfrm>
            <a:custGeom>
              <a:avLst/>
              <a:gdLst>
                <a:gd name="T0" fmla="*/ 0 w 35"/>
                <a:gd name="T1" fmla="*/ 0 h 26"/>
                <a:gd name="T2" fmla="*/ 0 w 35"/>
                <a:gd name="T3" fmla="*/ 0 h 26"/>
                <a:gd name="T4" fmla="*/ 0 w 35"/>
                <a:gd name="T5" fmla="*/ 0 h 26"/>
                <a:gd name="T6" fmla="*/ 0 w 35"/>
                <a:gd name="T7" fmla="*/ 0 h 26"/>
                <a:gd name="T8" fmla="*/ 0 w 35"/>
                <a:gd name="T9" fmla="*/ 0 h 26"/>
                <a:gd name="T10" fmla="*/ 0 w 35"/>
                <a:gd name="T11" fmla="*/ 0 h 26"/>
                <a:gd name="T12" fmla="*/ 0 w 35"/>
                <a:gd name="T13" fmla="*/ 0 h 26"/>
                <a:gd name="T14" fmla="*/ 0 w 35"/>
                <a:gd name="T15" fmla="*/ 0 h 26"/>
                <a:gd name="T16" fmla="*/ 0 w 35"/>
                <a:gd name="T17" fmla="*/ 0 h 26"/>
                <a:gd name="T18" fmla="*/ 0 w 3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0" y="6"/>
                  </a:moveTo>
                  <a:lnTo>
                    <a:pt x="1" y="11"/>
                  </a:lnTo>
                  <a:lnTo>
                    <a:pt x="6" y="26"/>
                  </a:lnTo>
                  <a:lnTo>
                    <a:pt x="35" y="15"/>
                  </a:lnTo>
                  <a:lnTo>
                    <a:pt x="29" y="0"/>
                  </a:lnTo>
                  <a:lnTo>
                    <a:pt x="30" y="4"/>
                  </a:lnTo>
                  <a:lnTo>
                    <a:pt x="0" y="6"/>
                  </a:lnTo>
                  <a:lnTo>
                    <a:pt x="0" y="9"/>
                  </a:lnTo>
                  <a:lnTo>
                    <a:pt x="1" y="11"/>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2" name="Freeform 18"/>
            <p:cNvSpPr>
              <a:spLocks/>
            </p:cNvSpPr>
            <p:nvPr/>
          </p:nvSpPr>
          <p:spPr bwMode="auto">
            <a:xfrm>
              <a:off x="4228" y="2914"/>
              <a:ext cx="6" cy="4"/>
            </a:xfrm>
            <a:custGeom>
              <a:avLst/>
              <a:gdLst>
                <a:gd name="T0" fmla="*/ 0 w 31"/>
                <a:gd name="T1" fmla="*/ 0 h 18"/>
                <a:gd name="T2" fmla="*/ 0 w 31"/>
                <a:gd name="T3" fmla="*/ 0 h 18"/>
                <a:gd name="T4" fmla="*/ 0 w 31"/>
                <a:gd name="T5" fmla="*/ 0 h 18"/>
                <a:gd name="T6" fmla="*/ 0 w 31"/>
                <a:gd name="T7" fmla="*/ 0 h 18"/>
                <a:gd name="T8" fmla="*/ 0 w 31"/>
                <a:gd name="T9" fmla="*/ 0 h 18"/>
                <a:gd name="T10" fmla="*/ 0 w 31"/>
                <a:gd name="T11" fmla="*/ 0 h 18"/>
                <a:gd name="T12" fmla="*/ 0 w 31"/>
                <a:gd name="T13" fmla="*/ 0 h 18"/>
                <a:gd name="T14" fmla="*/ 0 w 31"/>
                <a:gd name="T15" fmla="*/ 0 h 18"/>
                <a:gd name="T16" fmla="*/ 0 w 31"/>
                <a:gd name="T17" fmla="*/ 0 h 18"/>
                <a:gd name="T18" fmla="*/ 0 w 31"/>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0" y="1"/>
                  </a:moveTo>
                  <a:lnTo>
                    <a:pt x="0" y="2"/>
                  </a:lnTo>
                  <a:lnTo>
                    <a:pt x="1" y="18"/>
                  </a:lnTo>
                  <a:lnTo>
                    <a:pt x="31" y="16"/>
                  </a:lnTo>
                  <a:lnTo>
                    <a:pt x="30" y="0"/>
                  </a:lnTo>
                  <a:lnTo>
                    <a:pt x="30" y="1"/>
                  </a:lnTo>
                  <a:lnTo>
                    <a:pt x="0" y="1"/>
                  </a:lnTo>
                  <a:lnTo>
                    <a:pt x="0" y="2"/>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3" name="Freeform 19"/>
            <p:cNvSpPr>
              <a:spLocks/>
            </p:cNvSpPr>
            <p:nvPr/>
          </p:nvSpPr>
          <p:spPr bwMode="auto">
            <a:xfrm>
              <a:off x="4228" y="2801"/>
              <a:ext cx="6" cy="113"/>
            </a:xfrm>
            <a:custGeom>
              <a:avLst/>
              <a:gdLst>
                <a:gd name="T0" fmla="*/ 0 w 30"/>
                <a:gd name="T1" fmla="*/ 0 h 565"/>
                <a:gd name="T2" fmla="*/ 0 w 30"/>
                <a:gd name="T3" fmla="*/ 0 h 565"/>
                <a:gd name="T4" fmla="*/ 0 w 30"/>
                <a:gd name="T5" fmla="*/ 0 h 565"/>
                <a:gd name="T6" fmla="*/ 0 w 30"/>
                <a:gd name="T7" fmla="*/ 0 h 565"/>
                <a:gd name="T8" fmla="*/ 0 w 30"/>
                <a:gd name="T9" fmla="*/ 0 h 565"/>
                <a:gd name="T10" fmla="*/ 0 w 30"/>
                <a:gd name="T11" fmla="*/ 0 h 565"/>
                <a:gd name="T12" fmla="*/ 0 w 30"/>
                <a:gd name="T13" fmla="*/ 0 h 565"/>
                <a:gd name="T14" fmla="*/ 0 w 30"/>
                <a:gd name="T15" fmla="*/ 0 h 565"/>
                <a:gd name="T16" fmla="*/ 0 w 30"/>
                <a:gd name="T17" fmla="*/ 0 h 565"/>
                <a:gd name="T18" fmla="*/ 0 w 30"/>
                <a:gd name="T19" fmla="*/ 0 h 5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565">
                  <a:moveTo>
                    <a:pt x="0" y="0"/>
                  </a:moveTo>
                  <a:lnTo>
                    <a:pt x="0" y="1"/>
                  </a:lnTo>
                  <a:lnTo>
                    <a:pt x="0" y="565"/>
                  </a:lnTo>
                  <a:lnTo>
                    <a:pt x="30" y="565"/>
                  </a:lnTo>
                  <a:lnTo>
                    <a:pt x="30" y="1"/>
                  </a:lnTo>
                  <a:lnTo>
                    <a:pt x="30" y="2"/>
                  </a:lnTo>
                  <a:lnTo>
                    <a:pt x="0" y="0"/>
                  </a:lnTo>
                  <a:lnTo>
                    <a:pt x="0" y="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4" name="Freeform 20"/>
            <p:cNvSpPr>
              <a:spLocks/>
            </p:cNvSpPr>
            <p:nvPr/>
          </p:nvSpPr>
          <p:spPr bwMode="auto">
            <a:xfrm>
              <a:off x="4228" y="2797"/>
              <a:ext cx="6" cy="5"/>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2" y="0"/>
                  </a:moveTo>
                  <a:lnTo>
                    <a:pt x="1" y="4"/>
                  </a:lnTo>
                  <a:lnTo>
                    <a:pt x="0" y="21"/>
                  </a:lnTo>
                  <a:lnTo>
                    <a:pt x="30" y="23"/>
                  </a:lnTo>
                  <a:lnTo>
                    <a:pt x="31" y="7"/>
                  </a:lnTo>
                  <a:lnTo>
                    <a:pt x="30" y="11"/>
                  </a:lnTo>
                  <a:lnTo>
                    <a:pt x="2" y="0"/>
                  </a:lnTo>
                  <a:lnTo>
                    <a:pt x="1" y="2"/>
                  </a:lnTo>
                  <a:lnTo>
                    <a:pt x="1" y="4"/>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5" name="Freeform 21"/>
            <p:cNvSpPr>
              <a:spLocks/>
            </p:cNvSpPr>
            <p:nvPr/>
          </p:nvSpPr>
          <p:spPr bwMode="auto">
            <a:xfrm>
              <a:off x="4228" y="2794"/>
              <a:ext cx="7" cy="5"/>
            </a:xfrm>
            <a:custGeom>
              <a:avLst/>
              <a:gdLst>
                <a:gd name="T0" fmla="*/ 0 w 34"/>
                <a:gd name="T1" fmla="*/ 0 h 29"/>
                <a:gd name="T2" fmla="*/ 0 w 34"/>
                <a:gd name="T3" fmla="*/ 0 h 29"/>
                <a:gd name="T4" fmla="*/ 0 w 34"/>
                <a:gd name="T5" fmla="*/ 0 h 29"/>
                <a:gd name="T6" fmla="*/ 0 w 34"/>
                <a:gd name="T7" fmla="*/ 0 h 29"/>
                <a:gd name="T8" fmla="*/ 0 w 34"/>
                <a:gd name="T9" fmla="*/ 0 h 29"/>
                <a:gd name="T10" fmla="*/ 0 w 34"/>
                <a:gd name="T11" fmla="*/ 0 h 29"/>
                <a:gd name="T12" fmla="*/ 0 w 34"/>
                <a:gd name="T13" fmla="*/ 0 h 29"/>
                <a:gd name="T14" fmla="*/ 0 w 34"/>
                <a:gd name="T15" fmla="*/ 0 h 29"/>
                <a:gd name="T16" fmla="*/ 0 w 34"/>
                <a:gd name="T17" fmla="*/ 0 h 29"/>
                <a:gd name="T18" fmla="*/ 0 w 34"/>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29">
                  <a:moveTo>
                    <a:pt x="6" y="0"/>
                  </a:moveTo>
                  <a:lnTo>
                    <a:pt x="5" y="3"/>
                  </a:lnTo>
                  <a:lnTo>
                    <a:pt x="0" y="18"/>
                  </a:lnTo>
                  <a:lnTo>
                    <a:pt x="28" y="29"/>
                  </a:lnTo>
                  <a:lnTo>
                    <a:pt x="34" y="14"/>
                  </a:lnTo>
                  <a:lnTo>
                    <a:pt x="33" y="16"/>
                  </a:lnTo>
                  <a:lnTo>
                    <a:pt x="6" y="0"/>
                  </a:lnTo>
                  <a:lnTo>
                    <a:pt x="5" y="2"/>
                  </a:lnTo>
                  <a:lnTo>
                    <a:pt x="5" y="3"/>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6" name="Freeform 22"/>
            <p:cNvSpPr>
              <a:spLocks/>
            </p:cNvSpPr>
            <p:nvPr/>
          </p:nvSpPr>
          <p:spPr bwMode="auto">
            <a:xfrm>
              <a:off x="4230" y="2791"/>
              <a:ext cx="6" cy="6"/>
            </a:xfrm>
            <a:custGeom>
              <a:avLst/>
              <a:gdLst>
                <a:gd name="T0" fmla="*/ 0 w 34"/>
                <a:gd name="T1" fmla="*/ 0 h 31"/>
                <a:gd name="T2" fmla="*/ 0 w 34"/>
                <a:gd name="T3" fmla="*/ 0 h 31"/>
                <a:gd name="T4" fmla="*/ 0 w 34"/>
                <a:gd name="T5" fmla="*/ 0 h 31"/>
                <a:gd name="T6" fmla="*/ 0 w 34"/>
                <a:gd name="T7" fmla="*/ 0 h 31"/>
                <a:gd name="T8" fmla="*/ 0 w 34"/>
                <a:gd name="T9" fmla="*/ 0 h 31"/>
                <a:gd name="T10" fmla="*/ 0 w 34"/>
                <a:gd name="T11" fmla="*/ 0 h 31"/>
                <a:gd name="T12" fmla="*/ 0 w 34"/>
                <a:gd name="T13" fmla="*/ 0 h 31"/>
                <a:gd name="T14" fmla="*/ 0 w 34"/>
                <a:gd name="T15" fmla="*/ 0 h 31"/>
                <a:gd name="T16" fmla="*/ 0 w 34"/>
                <a:gd name="T17" fmla="*/ 0 h 31"/>
                <a:gd name="T18" fmla="*/ 0 w 3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1">
                  <a:moveTo>
                    <a:pt x="9" y="0"/>
                  </a:moveTo>
                  <a:lnTo>
                    <a:pt x="8" y="2"/>
                  </a:lnTo>
                  <a:lnTo>
                    <a:pt x="0" y="15"/>
                  </a:lnTo>
                  <a:lnTo>
                    <a:pt x="27" y="31"/>
                  </a:lnTo>
                  <a:lnTo>
                    <a:pt x="34" y="18"/>
                  </a:lnTo>
                  <a:lnTo>
                    <a:pt x="33" y="20"/>
                  </a:lnTo>
                  <a:lnTo>
                    <a:pt x="9" y="0"/>
                  </a:lnTo>
                  <a:lnTo>
                    <a:pt x="9" y="1"/>
                  </a:lnTo>
                  <a:lnTo>
                    <a:pt x="8"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7" name="Freeform 23"/>
            <p:cNvSpPr>
              <a:spLocks/>
            </p:cNvSpPr>
            <p:nvPr/>
          </p:nvSpPr>
          <p:spPr bwMode="auto">
            <a:xfrm>
              <a:off x="4231" y="2788"/>
              <a:ext cx="7" cy="7"/>
            </a:xfrm>
            <a:custGeom>
              <a:avLst/>
              <a:gdLst>
                <a:gd name="T0" fmla="*/ 0 w 34"/>
                <a:gd name="T1" fmla="*/ 0 h 34"/>
                <a:gd name="T2" fmla="*/ 0 w 34"/>
                <a:gd name="T3" fmla="*/ 0 h 34"/>
                <a:gd name="T4" fmla="*/ 0 w 34"/>
                <a:gd name="T5" fmla="*/ 0 h 34"/>
                <a:gd name="T6" fmla="*/ 0 w 34"/>
                <a:gd name="T7" fmla="*/ 0 h 34"/>
                <a:gd name="T8" fmla="*/ 0 w 34"/>
                <a:gd name="T9" fmla="*/ 0 h 34"/>
                <a:gd name="T10" fmla="*/ 0 w 34"/>
                <a:gd name="T11" fmla="*/ 0 h 34"/>
                <a:gd name="T12" fmla="*/ 0 w 34"/>
                <a:gd name="T13" fmla="*/ 0 h 34"/>
                <a:gd name="T14" fmla="*/ 0 w 34"/>
                <a:gd name="T15" fmla="*/ 0 h 34"/>
                <a:gd name="T16" fmla="*/ 0 w 34"/>
                <a:gd name="T17" fmla="*/ 0 h 34"/>
                <a:gd name="T18" fmla="*/ 0 w 3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12" y="0"/>
                  </a:moveTo>
                  <a:lnTo>
                    <a:pt x="10" y="2"/>
                  </a:lnTo>
                  <a:lnTo>
                    <a:pt x="0" y="14"/>
                  </a:lnTo>
                  <a:lnTo>
                    <a:pt x="24" y="34"/>
                  </a:lnTo>
                  <a:lnTo>
                    <a:pt x="34" y="22"/>
                  </a:lnTo>
                  <a:lnTo>
                    <a:pt x="32" y="24"/>
                  </a:lnTo>
                  <a:lnTo>
                    <a:pt x="12" y="0"/>
                  </a:lnTo>
                  <a:lnTo>
                    <a:pt x="11" y="1"/>
                  </a:lnTo>
                  <a:lnTo>
                    <a:pt x="10" y="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8" name="Freeform 24"/>
            <p:cNvSpPr>
              <a:spLocks/>
            </p:cNvSpPr>
            <p:nvPr/>
          </p:nvSpPr>
          <p:spPr bwMode="auto">
            <a:xfrm>
              <a:off x="4234" y="2786"/>
              <a:ext cx="6" cy="7"/>
            </a:xfrm>
            <a:custGeom>
              <a:avLst/>
              <a:gdLst>
                <a:gd name="T0" fmla="*/ 0 w 32"/>
                <a:gd name="T1" fmla="*/ 0 h 35"/>
                <a:gd name="T2" fmla="*/ 0 w 32"/>
                <a:gd name="T3" fmla="*/ 0 h 35"/>
                <a:gd name="T4" fmla="*/ 0 w 32"/>
                <a:gd name="T5" fmla="*/ 0 h 35"/>
                <a:gd name="T6" fmla="*/ 0 w 32"/>
                <a:gd name="T7" fmla="*/ 0 h 35"/>
                <a:gd name="T8" fmla="*/ 0 w 32"/>
                <a:gd name="T9" fmla="*/ 0 h 35"/>
                <a:gd name="T10" fmla="*/ 0 w 32"/>
                <a:gd name="T11" fmla="*/ 0 h 35"/>
                <a:gd name="T12" fmla="*/ 0 w 32"/>
                <a:gd name="T13" fmla="*/ 0 h 35"/>
                <a:gd name="T14" fmla="*/ 0 w 32"/>
                <a:gd name="T15" fmla="*/ 0 h 35"/>
                <a:gd name="T16" fmla="*/ 0 w 32"/>
                <a:gd name="T17" fmla="*/ 0 h 35"/>
                <a:gd name="T18" fmla="*/ 0 w 32"/>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5">
                  <a:moveTo>
                    <a:pt x="15" y="0"/>
                  </a:moveTo>
                  <a:lnTo>
                    <a:pt x="12" y="1"/>
                  </a:lnTo>
                  <a:lnTo>
                    <a:pt x="0" y="11"/>
                  </a:lnTo>
                  <a:lnTo>
                    <a:pt x="20" y="35"/>
                  </a:lnTo>
                  <a:lnTo>
                    <a:pt x="32" y="25"/>
                  </a:lnTo>
                  <a:lnTo>
                    <a:pt x="30" y="26"/>
                  </a:lnTo>
                  <a:lnTo>
                    <a:pt x="15" y="0"/>
                  </a:lnTo>
                  <a:lnTo>
                    <a:pt x="13" y="1"/>
                  </a:lnTo>
                  <a:lnTo>
                    <a:pt x="12"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9" name="Freeform 25"/>
            <p:cNvSpPr>
              <a:spLocks/>
            </p:cNvSpPr>
            <p:nvPr/>
          </p:nvSpPr>
          <p:spPr bwMode="auto">
            <a:xfrm>
              <a:off x="4237" y="2784"/>
              <a:ext cx="5" cy="7"/>
            </a:xfrm>
            <a:custGeom>
              <a:avLst/>
              <a:gdLst>
                <a:gd name="T0" fmla="*/ 0 w 28"/>
                <a:gd name="T1" fmla="*/ 0 h 35"/>
                <a:gd name="T2" fmla="*/ 0 w 28"/>
                <a:gd name="T3" fmla="*/ 0 h 35"/>
                <a:gd name="T4" fmla="*/ 0 w 28"/>
                <a:gd name="T5" fmla="*/ 0 h 35"/>
                <a:gd name="T6" fmla="*/ 0 w 28"/>
                <a:gd name="T7" fmla="*/ 0 h 35"/>
                <a:gd name="T8" fmla="*/ 0 w 28"/>
                <a:gd name="T9" fmla="*/ 0 h 35"/>
                <a:gd name="T10" fmla="*/ 0 w 28"/>
                <a:gd name="T11" fmla="*/ 0 h 35"/>
                <a:gd name="T12" fmla="*/ 0 w 28"/>
                <a:gd name="T13" fmla="*/ 0 h 35"/>
                <a:gd name="T14" fmla="*/ 0 w 28"/>
                <a:gd name="T15" fmla="*/ 0 h 35"/>
                <a:gd name="T16" fmla="*/ 0 w 28"/>
                <a:gd name="T17" fmla="*/ 0 h 35"/>
                <a:gd name="T18" fmla="*/ 0 w 28"/>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5">
                  <a:moveTo>
                    <a:pt x="15" y="0"/>
                  </a:moveTo>
                  <a:lnTo>
                    <a:pt x="13" y="1"/>
                  </a:lnTo>
                  <a:lnTo>
                    <a:pt x="0" y="9"/>
                  </a:lnTo>
                  <a:lnTo>
                    <a:pt x="15" y="35"/>
                  </a:lnTo>
                  <a:lnTo>
                    <a:pt x="28" y="27"/>
                  </a:lnTo>
                  <a:lnTo>
                    <a:pt x="26" y="29"/>
                  </a:lnTo>
                  <a:lnTo>
                    <a:pt x="15" y="0"/>
                  </a:lnTo>
                  <a:lnTo>
                    <a:pt x="14" y="0"/>
                  </a:lnTo>
                  <a:lnTo>
                    <a:pt x="13"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0" name="Freeform 26"/>
            <p:cNvSpPr>
              <a:spLocks/>
            </p:cNvSpPr>
            <p:nvPr/>
          </p:nvSpPr>
          <p:spPr bwMode="auto">
            <a:xfrm>
              <a:off x="4240" y="2782"/>
              <a:ext cx="5" cy="8"/>
            </a:xfrm>
            <a:custGeom>
              <a:avLst/>
              <a:gdLst>
                <a:gd name="T0" fmla="*/ 0 w 26"/>
                <a:gd name="T1" fmla="*/ 0 h 36"/>
                <a:gd name="T2" fmla="*/ 0 w 26"/>
                <a:gd name="T3" fmla="*/ 0 h 36"/>
                <a:gd name="T4" fmla="*/ 0 w 26"/>
                <a:gd name="T5" fmla="*/ 0 h 36"/>
                <a:gd name="T6" fmla="*/ 0 w 26"/>
                <a:gd name="T7" fmla="*/ 0 h 36"/>
                <a:gd name="T8" fmla="*/ 0 w 26"/>
                <a:gd name="T9" fmla="*/ 0 h 36"/>
                <a:gd name="T10" fmla="*/ 0 w 26"/>
                <a:gd name="T11" fmla="*/ 0 h 36"/>
                <a:gd name="T12" fmla="*/ 0 w 26"/>
                <a:gd name="T13" fmla="*/ 0 h 36"/>
                <a:gd name="T14" fmla="*/ 0 w 26"/>
                <a:gd name="T15" fmla="*/ 0 h 36"/>
                <a:gd name="T16" fmla="*/ 0 w 26"/>
                <a:gd name="T17" fmla="*/ 0 h 36"/>
                <a:gd name="T18" fmla="*/ 0 w 26"/>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36">
                  <a:moveTo>
                    <a:pt x="20" y="0"/>
                  </a:moveTo>
                  <a:lnTo>
                    <a:pt x="15" y="1"/>
                  </a:lnTo>
                  <a:lnTo>
                    <a:pt x="0" y="7"/>
                  </a:lnTo>
                  <a:lnTo>
                    <a:pt x="11" y="36"/>
                  </a:lnTo>
                  <a:lnTo>
                    <a:pt x="26" y="30"/>
                  </a:lnTo>
                  <a:lnTo>
                    <a:pt x="22" y="31"/>
                  </a:lnTo>
                  <a:lnTo>
                    <a:pt x="20" y="0"/>
                  </a:lnTo>
                  <a:lnTo>
                    <a:pt x="18" y="0"/>
                  </a:lnTo>
                  <a:lnTo>
                    <a:pt x="15" y="1"/>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1" name="Freeform 27"/>
            <p:cNvSpPr>
              <a:spLocks/>
            </p:cNvSpPr>
            <p:nvPr/>
          </p:nvSpPr>
          <p:spPr bwMode="auto">
            <a:xfrm>
              <a:off x="4244" y="2782"/>
              <a:ext cx="3" cy="7"/>
            </a:xfrm>
            <a:custGeom>
              <a:avLst/>
              <a:gdLst>
                <a:gd name="T0" fmla="*/ 0 w 18"/>
                <a:gd name="T1" fmla="*/ 0 h 32"/>
                <a:gd name="T2" fmla="*/ 0 w 18"/>
                <a:gd name="T3" fmla="*/ 0 h 32"/>
                <a:gd name="T4" fmla="*/ 0 w 18"/>
                <a:gd name="T5" fmla="*/ 0 h 32"/>
                <a:gd name="T6" fmla="*/ 0 w 18"/>
                <a:gd name="T7" fmla="*/ 0 h 32"/>
                <a:gd name="T8" fmla="*/ 0 w 18"/>
                <a:gd name="T9" fmla="*/ 0 h 32"/>
                <a:gd name="T10" fmla="*/ 0 w 18"/>
                <a:gd name="T11" fmla="*/ 0 h 32"/>
                <a:gd name="T12" fmla="*/ 0 w 18"/>
                <a:gd name="T13" fmla="*/ 0 h 32"/>
                <a:gd name="T14" fmla="*/ 0 w 18"/>
                <a:gd name="T15" fmla="*/ 0 h 32"/>
                <a:gd name="T16" fmla="*/ 0 w 18"/>
                <a:gd name="T17" fmla="*/ 0 h 32"/>
                <a:gd name="T18" fmla="*/ 0 w 18"/>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 h="32">
                  <a:moveTo>
                    <a:pt x="17" y="0"/>
                  </a:moveTo>
                  <a:lnTo>
                    <a:pt x="16" y="0"/>
                  </a:lnTo>
                  <a:lnTo>
                    <a:pt x="0" y="1"/>
                  </a:lnTo>
                  <a:lnTo>
                    <a:pt x="2" y="32"/>
                  </a:lnTo>
                  <a:lnTo>
                    <a:pt x="18" y="31"/>
                  </a:lnTo>
                  <a:lnTo>
                    <a:pt x="17" y="31"/>
                  </a:lnTo>
                  <a:lnTo>
                    <a:pt x="17" y="0"/>
                  </a:lnTo>
                  <a:lnTo>
                    <a:pt x="16"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2" name="Freeform 28"/>
            <p:cNvSpPr>
              <a:spLocks/>
            </p:cNvSpPr>
            <p:nvPr/>
          </p:nvSpPr>
          <p:spPr bwMode="auto">
            <a:xfrm>
              <a:off x="4129" y="2879"/>
              <a:ext cx="89" cy="7"/>
            </a:xfrm>
            <a:custGeom>
              <a:avLst/>
              <a:gdLst>
                <a:gd name="T0" fmla="*/ 0 w 448"/>
                <a:gd name="T1" fmla="*/ 0 h 31"/>
                <a:gd name="T2" fmla="*/ 0 w 448"/>
                <a:gd name="T3" fmla="*/ 0 h 31"/>
                <a:gd name="T4" fmla="*/ 0 w 448"/>
                <a:gd name="T5" fmla="*/ 0 h 31"/>
                <a:gd name="T6" fmla="*/ 0 w 448"/>
                <a:gd name="T7" fmla="*/ 0 h 31"/>
                <a:gd name="T8" fmla="*/ 0 w 448"/>
                <a:gd name="T9" fmla="*/ 0 h 31"/>
                <a:gd name="T10" fmla="*/ 0 w 448"/>
                <a:gd name="T11" fmla="*/ 0 h 31"/>
                <a:gd name="T12" fmla="*/ 0 w 448"/>
                <a:gd name="T13" fmla="*/ 0 h 31"/>
                <a:gd name="T14" fmla="*/ 0 w 448"/>
                <a:gd name="T15" fmla="*/ 0 h 31"/>
                <a:gd name="T16" fmla="*/ 0 w 448"/>
                <a:gd name="T17" fmla="*/ 0 h 31"/>
                <a:gd name="T18" fmla="*/ 0 w 44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8" h="31">
                  <a:moveTo>
                    <a:pt x="0" y="15"/>
                  </a:moveTo>
                  <a:lnTo>
                    <a:pt x="15" y="31"/>
                  </a:lnTo>
                  <a:lnTo>
                    <a:pt x="448" y="31"/>
                  </a:lnTo>
                  <a:lnTo>
                    <a:pt x="448"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3" name="Freeform 29"/>
            <p:cNvSpPr>
              <a:spLocks/>
            </p:cNvSpPr>
            <p:nvPr/>
          </p:nvSpPr>
          <p:spPr bwMode="auto">
            <a:xfrm>
              <a:off x="4129" y="2821"/>
              <a:ext cx="6"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4" name="Freeform 30"/>
            <p:cNvSpPr>
              <a:spLocks/>
            </p:cNvSpPr>
            <p:nvPr/>
          </p:nvSpPr>
          <p:spPr bwMode="auto">
            <a:xfrm>
              <a:off x="4132" y="2821"/>
              <a:ext cx="90" cy="7"/>
            </a:xfrm>
            <a:custGeom>
              <a:avLst/>
              <a:gdLst>
                <a:gd name="T0" fmla="*/ 0 w 449"/>
                <a:gd name="T1" fmla="*/ 0 h 31"/>
                <a:gd name="T2" fmla="*/ 0 w 449"/>
                <a:gd name="T3" fmla="*/ 0 h 31"/>
                <a:gd name="T4" fmla="*/ 0 w 449"/>
                <a:gd name="T5" fmla="*/ 0 h 31"/>
                <a:gd name="T6" fmla="*/ 0 w 449"/>
                <a:gd name="T7" fmla="*/ 0 h 31"/>
                <a:gd name="T8" fmla="*/ 0 w 449"/>
                <a:gd name="T9" fmla="*/ 0 h 31"/>
                <a:gd name="T10" fmla="*/ 0 w 449"/>
                <a:gd name="T11" fmla="*/ 0 h 31"/>
                <a:gd name="T12" fmla="*/ 0 w 449"/>
                <a:gd name="T13" fmla="*/ 0 h 31"/>
                <a:gd name="T14" fmla="*/ 0 w 449"/>
                <a:gd name="T15" fmla="*/ 0 h 31"/>
                <a:gd name="T16" fmla="*/ 0 w 449"/>
                <a:gd name="T17" fmla="*/ 0 h 31"/>
                <a:gd name="T18" fmla="*/ 0 w 449"/>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31">
                  <a:moveTo>
                    <a:pt x="449" y="16"/>
                  </a:moveTo>
                  <a:lnTo>
                    <a:pt x="433" y="0"/>
                  </a:lnTo>
                  <a:lnTo>
                    <a:pt x="0" y="0"/>
                  </a:lnTo>
                  <a:lnTo>
                    <a:pt x="0" y="31"/>
                  </a:lnTo>
                  <a:lnTo>
                    <a:pt x="433" y="31"/>
                  </a:lnTo>
                  <a:lnTo>
                    <a:pt x="418" y="16"/>
                  </a:lnTo>
                  <a:lnTo>
                    <a:pt x="449" y="16"/>
                  </a:lnTo>
                  <a:lnTo>
                    <a:pt x="449" y="0"/>
                  </a:lnTo>
                  <a:lnTo>
                    <a:pt x="433" y="0"/>
                  </a:lnTo>
                  <a:lnTo>
                    <a:pt x="44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5" name="Freeform 31"/>
            <p:cNvSpPr>
              <a:spLocks/>
            </p:cNvSpPr>
            <p:nvPr/>
          </p:nvSpPr>
          <p:spPr bwMode="auto">
            <a:xfrm>
              <a:off x="4215" y="2825"/>
              <a:ext cx="7" cy="61"/>
            </a:xfrm>
            <a:custGeom>
              <a:avLst/>
              <a:gdLst>
                <a:gd name="T0" fmla="*/ 0 w 31"/>
                <a:gd name="T1" fmla="*/ 0 h 305"/>
                <a:gd name="T2" fmla="*/ 0 w 31"/>
                <a:gd name="T3" fmla="*/ 0 h 305"/>
                <a:gd name="T4" fmla="*/ 0 w 31"/>
                <a:gd name="T5" fmla="*/ 0 h 305"/>
                <a:gd name="T6" fmla="*/ 0 w 31"/>
                <a:gd name="T7" fmla="*/ 0 h 305"/>
                <a:gd name="T8" fmla="*/ 0 w 31"/>
                <a:gd name="T9" fmla="*/ 0 h 305"/>
                <a:gd name="T10" fmla="*/ 0 w 31"/>
                <a:gd name="T11" fmla="*/ 0 h 305"/>
                <a:gd name="T12" fmla="*/ 0 w 31"/>
                <a:gd name="T13" fmla="*/ 0 h 305"/>
                <a:gd name="T14" fmla="*/ 0 w 31"/>
                <a:gd name="T15" fmla="*/ 0 h 305"/>
                <a:gd name="T16" fmla="*/ 0 w 31"/>
                <a:gd name="T17" fmla="*/ 0 h 305"/>
                <a:gd name="T18" fmla="*/ 0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305"/>
                  </a:moveTo>
                  <a:lnTo>
                    <a:pt x="31" y="289"/>
                  </a:lnTo>
                  <a:lnTo>
                    <a:pt x="31" y="0"/>
                  </a:lnTo>
                  <a:lnTo>
                    <a:pt x="0" y="0"/>
                  </a:lnTo>
                  <a:lnTo>
                    <a:pt x="0" y="289"/>
                  </a:lnTo>
                  <a:lnTo>
                    <a:pt x="15" y="274"/>
                  </a:lnTo>
                  <a:lnTo>
                    <a:pt x="15" y="305"/>
                  </a:lnTo>
                  <a:lnTo>
                    <a:pt x="31" y="305"/>
                  </a:lnTo>
                  <a:lnTo>
                    <a:pt x="31" y="289"/>
                  </a:lnTo>
                  <a:lnTo>
                    <a:pt x="15" y="3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6" name="Freeform 32"/>
            <p:cNvSpPr>
              <a:spLocks/>
            </p:cNvSpPr>
            <p:nvPr/>
          </p:nvSpPr>
          <p:spPr bwMode="auto">
            <a:xfrm>
              <a:off x="4215" y="2890"/>
              <a:ext cx="17" cy="7"/>
            </a:xfrm>
            <a:custGeom>
              <a:avLst/>
              <a:gdLst>
                <a:gd name="T0" fmla="*/ 0 w 81"/>
                <a:gd name="T1" fmla="*/ 0 h 31"/>
                <a:gd name="T2" fmla="*/ 0 w 81"/>
                <a:gd name="T3" fmla="*/ 0 h 31"/>
                <a:gd name="T4" fmla="*/ 0 w 81"/>
                <a:gd name="T5" fmla="*/ 0 h 31"/>
                <a:gd name="T6" fmla="*/ 0 w 81"/>
                <a:gd name="T7" fmla="*/ 0 h 31"/>
                <a:gd name="T8" fmla="*/ 0 w 81"/>
                <a:gd name="T9" fmla="*/ 0 h 31"/>
                <a:gd name="T10" fmla="*/ 0 w 81"/>
                <a:gd name="T11" fmla="*/ 0 h 31"/>
                <a:gd name="T12" fmla="*/ 0 w 81"/>
                <a:gd name="T13" fmla="*/ 0 h 31"/>
                <a:gd name="T14" fmla="*/ 0 w 81"/>
                <a:gd name="T15" fmla="*/ 0 h 31"/>
                <a:gd name="T16" fmla="*/ 0 w 81"/>
                <a:gd name="T17" fmla="*/ 0 h 31"/>
                <a:gd name="T18" fmla="*/ 0 w 8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 h="31">
                  <a:moveTo>
                    <a:pt x="0" y="15"/>
                  </a:moveTo>
                  <a:lnTo>
                    <a:pt x="15" y="31"/>
                  </a:lnTo>
                  <a:lnTo>
                    <a:pt x="81" y="31"/>
                  </a:lnTo>
                  <a:lnTo>
                    <a:pt x="81"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7" name="Freeform 33"/>
            <p:cNvSpPr>
              <a:spLocks/>
            </p:cNvSpPr>
            <p:nvPr/>
          </p:nvSpPr>
          <p:spPr bwMode="auto">
            <a:xfrm>
              <a:off x="4215" y="2810"/>
              <a:ext cx="7" cy="83"/>
            </a:xfrm>
            <a:custGeom>
              <a:avLst/>
              <a:gdLst>
                <a:gd name="T0" fmla="*/ 0 w 31"/>
                <a:gd name="T1" fmla="*/ 0 h 416"/>
                <a:gd name="T2" fmla="*/ 0 w 31"/>
                <a:gd name="T3" fmla="*/ 0 h 416"/>
                <a:gd name="T4" fmla="*/ 0 w 31"/>
                <a:gd name="T5" fmla="*/ 0 h 416"/>
                <a:gd name="T6" fmla="*/ 0 w 31"/>
                <a:gd name="T7" fmla="*/ 0 h 416"/>
                <a:gd name="T8" fmla="*/ 0 w 31"/>
                <a:gd name="T9" fmla="*/ 0 h 416"/>
                <a:gd name="T10" fmla="*/ 0 w 31"/>
                <a:gd name="T11" fmla="*/ 0 h 416"/>
                <a:gd name="T12" fmla="*/ 0 w 31"/>
                <a:gd name="T13" fmla="*/ 0 h 416"/>
                <a:gd name="T14" fmla="*/ 0 w 31"/>
                <a:gd name="T15" fmla="*/ 0 h 416"/>
                <a:gd name="T16" fmla="*/ 0 w 31"/>
                <a:gd name="T17" fmla="*/ 0 h 416"/>
                <a:gd name="T18" fmla="*/ 0 w 31"/>
                <a:gd name="T19" fmla="*/ 0 h 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6">
                  <a:moveTo>
                    <a:pt x="15" y="0"/>
                  </a:moveTo>
                  <a:lnTo>
                    <a:pt x="0" y="15"/>
                  </a:lnTo>
                  <a:lnTo>
                    <a:pt x="0" y="416"/>
                  </a:lnTo>
                  <a:lnTo>
                    <a:pt x="31" y="416"/>
                  </a:lnTo>
                  <a:lnTo>
                    <a:pt x="31" y="15"/>
                  </a:lnTo>
                  <a:lnTo>
                    <a:pt x="15" y="31"/>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8" name="Freeform 34"/>
            <p:cNvSpPr>
              <a:spLocks/>
            </p:cNvSpPr>
            <p:nvPr/>
          </p:nvSpPr>
          <p:spPr bwMode="auto">
            <a:xfrm>
              <a:off x="4218" y="2810"/>
              <a:ext cx="17" cy="6"/>
            </a:xfrm>
            <a:custGeom>
              <a:avLst/>
              <a:gdLst>
                <a:gd name="T0" fmla="*/ 0 w 82"/>
                <a:gd name="T1" fmla="*/ 0 h 31"/>
                <a:gd name="T2" fmla="*/ 0 w 82"/>
                <a:gd name="T3" fmla="*/ 0 h 31"/>
                <a:gd name="T4" fmla="*/ 0 w 82"/>
                <a:gd name="T5" fmla="*/ 0 h 31"/>
                <a:gd name="T6" fmla="*/ 0 w 82"/>
                <a:gd name="T7" fmla="*/ 0 h 31"/>
                <a:gd name="T8" fmla="*/ 0 w 82"/>
                <a:gd name="T9" fmla="*/ 0 h 31"/>
                <a:gd name="T10" fmla="*/ 0 w 82"/>
                <a:gd name="T11" fmla="*/ 0 h 31"/>
                <a:gd name="T12" fmla="*/ 0 w 82"/>
                <a:gd name="T13" fmla="*/ 0 h 31"/>
                <a:gd name="T14" fmla="*/ 0 w 82"/>
                <a:gd name="T15" fmla="*/ 0 h 31"/>
                <a:gd name="T16" fmla="*/ 0 w 82"/>
                <a:gd name="T17" fmla="*/ 0 h 31"/>
                <a:gd name="T18" fmla="*/ 0 w 8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 h="31">
                  <a:moveTo>
                    <a:pt x="82" y="15"/>
                  </a:moveTo>
                  <a:lnTo>
                    <a:pt x="66" y="0"/>
                  </a:lnTo>
                  <a:lnTo>
                    <a:pt x="0" y="0"/>
                  </a:lnTo>
                  <a:lnTo>
                    <a:pt x="0" y="31"/>
                  </a:lnTo>
                  <a:lnTo>
                    <a:pt x="66" y="31"/>
                  </a:lnTo>
                  <a:lnTo>
                    <a:pt x="51" y="15"/>
                  </a:lnTo>
                  <a:lnTo>
                    <a:pt x="82" y="15"/>
                  </a:lnTo>
                  <a:lnTo>
                    <a:pt x="82" y="0"/>
                  </a:lnTo>
                  <a:lnTo>
                    <a:pt x="66" y="0"/>
                  </a:lnTo>
                  <a:lnTo>
                    <a:pt x="82"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9" name="Freeform 35"/>
            <p:cNvSpPr>
              <a:spLocks/>
            </p:cNvSpPr>
            <p:nvPr/>
          </p:nvSpPr>
          <p:spPr bwMode="auto">
            <a:xfrm>
              <a:off x="4229" y="2813"/>
              <a:ext cx="6" cy="84"/>
            </a:xfrm>
            <a:custGeom>
              <a:avLst/>
              <a:gdLst>
                <a:gd name="T0" fmla="*/ 0 w 31"/>
                <a:gd name="T1" fmla="*/ 0 h 417"/>
                <a:gd name="T2" fmla="*/ 0 w 31"/>
                <a:gd name="T3" fmla="*/ 0 h 417"/>
                <a:gd name="T4" fmla="*/ 0 w 31"/>
                <a:gd name="T5" fmla="*/ 0 h 417"/>
                <a:gd name="T6" fmla="*/ 0 w 31"/>
                <a:gd name="T7" fmla="*/ 0 h 417"/>
                <a:gd name="T8" fmla="*/ 0 w 31"/>
                <a:gd name="T9" fmla="*/ 0 h 417"/>
                <a:gd name="T10" fmla="*/ 0 w 31"/>
                <a:gd name="T11" fmla="*/ 0 h 417"/>
                <a:gd name="T12" fmla="*/ 0 w 31"/>
                <a:gd name="T13" fmla="*/ 0 h 417"/>
                <a:gd name="T14" fmla="*/ 0 w 31"/>
                <a:gd name="T15" fmla="*/ 0 h 417"/>
                <a:gd name="T16" fmla="*/ 0 w 31"/>
                <a:gd name="T17" fmla="*/ 0 h 417"/>
                <a:gd name="T18" fmla="*/ 0 w 31"/>
                <a:gd name="T19" fmla="*/ 0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7">
                  <a:moveTo>
                    <a:pt x="15" y="417"/>
                  </a:moveTo>
                  <a:lnTo>
                    <a:pt x="31" y="401"/>
                  </a:lnTo>
                  <a:lnTo>
                    <a:pt x="31" y="0"/>
                  </a:lnTo>
                  <a:lnTo>
                    <a:pt x="0" y="0"/>
                  </a:lnTo>
                  <a:lnTo>
                    <a:pt x="0" y="401"/>
                  </a:lnTo>
                  <a:lnTo>
                    <a:pt x="15" y="386"/>
                  </a:lnTo>
                  <a:lnTo>
                    <a:pt x="15" y="417"/>
                  </a:lnTo>
                  <a:lnTo>
                    <a:pt x="31" y="417"/>
                  </a:lnTo>
                  <a:lnTo>
                    <a:pt x="31" y="401"/>
                  </a:lnTo>
                  <a:lnTo>
                    <a:pt x="15" y="4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0" name="Freeform 36"/>
            <p:cNvSpPr>
              <a:spLocks/>
            </p:cNvSpPr>
            <p:nvPr/>
          </p:nvSpPr>
          <p:spPr bwMode="auto">
            <a:xfrm>
              <a:off x="4049" y="2820"/>
              <a:ext cx="126" cy="65"/>
            </a:xfrm>
            <a:custGeom>
              <a:avLst/>
              <a:gdLst>
                <a:gd name="T0" fmla="*/ 0 w 629"/>
                <a:gd name="T1" fmla="*/ 0 h 324"/>
                <a:gd name="T2" fmla="*/ 0 w 629"/>
                <a:gd name="T3" fmla="*/ 0 h 324"/>
                <a:gd name="T4" fmla="*/ 0 w 629"/>
                <a:gd name="T5" fmla="*/ 0 h 324"/>
                <a:gd name="T6" fmla="*/ 0 w 629"/>
                <a:gd name="T7" fmla="*/ 0 h 324"/>
                <a:gd name="T8" fmla="*/ 0 w 629"/>
                <a:gd name="T9" fmla="*/ 0 h 324"/>
                <a:gd name="T10" fmla="*/ 0 w 629"/>
                <a:gd name="T11" fmla="*/ 0 h 324"/>
                <a:gd name="T12" fmla="*/ 0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1" name="Freeform 37"/>
            <p:cNvSpPr>
              <a:spLocks/>
            </p:cNvSpPr>
            <p:nvPr/>
          </p:nvSpPr>
          <p:spPr bwMode="auto">
            <a:xfrm>
              <a:off x="4084" y="2817"/>
              <a:ext cx="94" cy="6"/>
            </a:xfrm>
            <a:custGeom>
              <a:avLst/>
              <a:gdLst>
                <a:gd name="T0" fmla="*/ 0 w 468"/>
                <a:gd name="T1" fmla="*/ 0 h 31"/>
                <a:gd name="T2" fmla="*/ 0 w 468"/>
                <a:gd name="T3" fmla="*/ 0 h 31"/>
                <a:gd name="T4" fmla="*/ 0 w 468"/>
                <a:gd name="T5" fmla="*/ 0 h 31"/>
                <a:gd name="T6" fmla="*/ 0 w 468"/>
                <a:gd name="T7" fmla="*/ 0 h 31"/>
                <a:gd name="T8" fmla="*/ 0 w 468"/>
                <a:gd name="T9" fmla="*/ 0 h 31"/>
                <a:gd name="T10" fmla="*/ 0 w 468"/>
                <a:gd name="T11" fmla="*/ 0 h 31"/>
                <a:gd name="T12" fmla="*/ 0 w 468"/>
                <a:gd name="T13" fmla="*/ 0 h 31"/>
                <a:gd name="T14" fmla="*/ 0 w 468"/>
                <a:gd name="T15" fmla="*/ 0 h 31"/>
                <a:gd name="T16" fmla="*/ 0 w 468"/>
                <a:gd name="T17" fmla="*/ 0 h 31"/>
                <a:gd name="T18" fmla="*/ 0 w 468"/>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2" name="Freeform 38"/>
            <p:cNvSpPr>
              <a:spLocks/>
            </p:cNvSpPr>
            <p:nvPr/>
          </p:nvSpPr>
          <p:spPr bwMode="auto">
            <a:xfrm>
              <a:off x="4172" y="2820"/>
              <a:ext cx="6" cy="68"/>
            </a:xfrm>
            <a:custGeom>
              <a:avLst/>
              <a:gdLst>
                <a:gd name="T0" fmla="*/ 0 w 31"/>
                <a:gd name="T1" fmla="*/ 0 h 340"/>
                <a:gd name="T2" fmla="*/ 0 w 31"/>
                <a:gd name="T3" fmla="*/ 0 h 340"/>
                <a:gd name="T4" fmla="*/ 0 w 31"/>
                <a:gd name="T5" fmla="*/ 0 h 340"/>
                <a:gd name="T6" fmla="*/ 0 w 31"/>
                <a:gd name="T7" fmla="*/ 0 h 340"/>
                <a:gd name="T8" fmla="*/ 0 w 31"/>
                <a:gd name="T9" fmla="*/ 0 h 340"/>
                <a:gd name="T10" fmla="*/ 0 w 31"/>
                <a:gd name="T11" fmla="*/ 0 h 340"/>
                <a:gd name="T12" fmla="*/ 0 w 31"/>
                <a:gd name="T13" fmla="*/ 0 h 340"/>
                <a:gd name="T14" fmla="*/ 0 w 31"/>
                <a:gd name="T15" fmla="*/ 0 h 340"/>
                <a:gd name="T16" fmla="*/ 0 w 31"/>
                <a:gd name="T17" fmla="*/ 0 h 340"/>
                <a:gd name="T18" fmla="*/ 0 w 31"/>
                <a:gd name="T19" fmla="*/ 0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3" name="Freeform 39"/>
            <p:cNvSpPr>
              <a:spLocks/>
            </p:cNvSpPr>
            <p:nvPr/>
          </p:nvSpPr>
          <p:spPr bwMode="auto">
            <a:xfrm>
              <a:off x="4083" y="2882"/>
              <a:ext cx="92" cy="6"/>
            </a:xfrm>
            <a:custGeom>
              <a:avLst/>
              <a:gdLst>
                <a:gd name="T0" fmla="*/ 0 w 461"/>
                <a:gd name="T1" fmla="*/ 0 h 31"/>
                <a:gd name="T2" fmla="*/ 0 w 461"/>
                <a:gd name="T3" fmla="*/ 0 h 31"/>
                <a:gd name="T4" fmla="*/ 0 w 461"/>
                <a:gd name="T5" fmla="*/ 0 h 31"/>
                <a:gd name="T6" fmla="*/ 0 w 461"/>
                <a:gd name="T7" fmla="*/ 0 h 31"/>
                <a:gd name="T8" fmla="*/ 0 w 461"/>
                <a:gd name="T9" fmla="*/ 0 h 31"/>
                <a:gd name="T10" fmla="*/ 0 w 461"/>
                <a:gd name="T11" fmla="*/ 0 h 31"/>
                <a:gd name="T12" fmla="*/ 0 w 461"/>
                <a:gd name="T13" fmla="*/ 0 h 31"/>
                <a:gd name="T14" fmla="*/ 0 w 461"/>
                <a:gd name="T15" fmla="*/ 0 h 31"/>
                <a:gd name="T16" fmla="*/ 0 w 461"/>
                <a:gd name="T17" fmla="*/ 0 h 31"/>
                <a:gd name="T18" fmla="*/ 0 w 461"/>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4" name="Freeform 40"/>
            <p:cNvSpPr>
              <a:spLocks/>
            </p:cNvSpPr>
            <p:nvPr/>
          </p:nvSpPr>
          <p:spPr bwMode="auto">
            <a:xfrm>
              <a:off x="4046" y="2861"/>
              <a:ext cx="40" cy="27"/>
            </a:xfrm>
            <a:custGeom>
              <a:avLst/>
              <a:gdLst>
                <a:gd name="T0" fmla="*/ 0 w 199"/>
                <a:gd name="T1" fmla="*/ 0 h 135"/>
                <a:gd name="T2" fmla="*/ 0 w 199"/>
                <a:gd name="T3" fmla="*/ 0 h 135"/>
                <a:gd name="T4" fmla="*/ 0 w 199"/>
                <a:gd name="T5" fmla="*/ 0 h 135"/>
                <a:gd name="T6" fmla="*/ 0 w 199"/>
                <a:gd name="T7" fmla="*/ 0 h 135"/>
                <a:gd name="T8" fmla="*/ 0 w 199"/>
                <a:gd name="T9" fmla="*/ 0 h 135"/>
                <a:gd name="T10" fmla="*/ 0 w 199"/>
                <a:gd name="T11" fmla="*/ 0 h 135"/>
                <a:gd name="T12" fmla="*/ 0 w 199"/>
                <a:gd name="T13" fmla="*/ 0 h 135"/>
                <a:gd name="T14" fmla="*/ 0 w 199"/>
                <a:gd name="T15" fmla="*/ 0 h 135"/>
                <a:gd name="T16" fmla="*/ 0 w 199"/>
                <a:gd name="T17" fmla="*/ 0 h 135"/>
                <a:gd name="T18" fmla="*/ 0 w 199"/>
                <a:gd name="T19" fmla="*/ 0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5" name="Freeform 41"/>
            <p:cNvSpPr>
              <a:spLocks/>
            </p:cNvSpPr>
            <p:nvPr/>
          </p:nvSpPr>
          <p:spPr bwMode="auto">
            <a:xfrm>
              <a:off x="4046" y="2839"/>
              <a:ext cx="6" cy="24"/>
            </a:xfrm>
            <a:custGeom>
              <a:avLst/>
              <a:gdLst>
                <a:gd name="T0" fmla="*/ 0 w 30"/>
                <a:gd name="T1" fmla="*/ 0 h 122"/>
                <a:gd name="T2" fmla="*/ 0 w 30"/>
                <a:gd name="T3" fmla="*/ 0 h 122"/>
                <a:gd name="T4" fmla="*/ 0 w 30"/>
                <a:gd name="T5" fmla="*/ 0 h 122"/>
                <a:gd name="T6" fmla="*/ 0 w 30"/>
                <a:gd name="T7" fmla="*/ 0 h 122"/>
                <a:gd name="T8" fmla="*/ 0 w 30"/>
                <a:gd name="T9" fmla="*/ 0 h 122"/>
                <a:gd name="T10" fmla="*/ 0 w 30"/>
                <a:gd name="T11" fmla="*/ 0 h 122"/>
                <a:gd name="T12" fmla="*/ 0 w 30"/>
                <a:gd name="T13" fmla="*/ 0 h 122"/>
                <a:gd name="T14" fmla="*/ 0 w 30"/>
                <a:gd name="T15" fmla="*/ 0 h 122"/>
                <a:gd name="T16" fmla="*/ 0 w 30"/>
                <a:gd name="T17" fmla="*/ 0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6" name="Freeform 42"/>
            <p:cNvSpPr>
              <a:spLocks/>
            </p:cNvSpPr>
            <p:nvPr/>
          </p:nvSpPr>
          <p:spPr bwMode="auto">
            <a:xfrm>
              <a:off x="4047" y="2817"/>
              <a:ext cx="39" cy="27"/>
            </a:xfrm>
            <a:custGeom>
              <a:avLst/>
              <a:gdLst>
                <a:gd name="T0" fmla="*/ 0 w 192"/>
                <a:gd name="T1" fmla="*/ 0 h 137"/>
                <a:gd name="T2" fmla="*/ 0 w 192"/>
                <a:gd name="T3" fmla="*/ 0 h 137"/>
                <a:gd name="T4" fmla="*/ 0 w 192"/>
                <a:gd name="T5" fmla="*/ 0 h 137"/>
                <a:gd name="T6" fmla="*/ 0 w 192"/>
                <a:gd name="T7" fmla="*/ 0 h 137"/>
                <a:gd name="T8" fmla="*/ 0 w 192"/>
                <a:gd name="T9" fmla="*/ 0 h 137"/>
                <a:gd name="T10" fmla="*/ 0 w 192"/>
                <a:gd name="T11" fmla="*/ 0 h 137"/>
                <a:gd name="T12" fmla="*/ 0 w 192"/>
                <a:gd name="T13" fmla="*/ 0 h 137"/>
                <a:gd name="T14" fmla="*/ 0 w 192"/>
                <a:gd name="T15" fmla="*/ 0 h 137"/>
                <a:gd name="T16" fmla="*/ 0 w 192"/>
                <a:gd name="T17" fmla="*/ 0 h 137"/>
                <a:gd name="T18" fmla="*/ 0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7" name="Rectangle 43"/>
            <p:cNvSpPr>
              <a:spLocks noChangeArrowheads="1"/>
            </p:cNvSpPr>
            <p:nvPr/>
          </p:nvSpPr>
          <p:spPr bwMode="auto">
            <a:xfrm>
              <a:off x="4175" y="2814"/>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3358" name="Freeform 44"/>
            <p:cNvSpPr>
              <a:spLocks/>
            </p:cNvSpPr>
            <p:nvPr/>
          </p:nvSpPr>
          <p:spPr bwMode="auto">
            <a:xfrm>
              <a:off x="4172" y="2887"/>
              <a:ext cx="20" cy="6"/>
            </a:xfrm>
            <a:custGeom>
              <a:avLst/>
              <a:gdLst>
                <a:gd name="T0" fmla="*/ 0 w 104"/>
                <a:gd name="T1" fmla="*/ 0 h 31"/>
                <a:gd name="T2" fmla="*/ 0 w 104"/>
                <a:gd name="T3" fmla="*/ 0 h 31"/>
                <a:gd name="T4" fmla="*/ 0 w 104"/>
                <a:gd name="T5" fmla="*/ 0 h 31"/>
                <a:gd name="T6" fmla="*/ 0 w 104"/>
                <a:gd name="T7" fmla="*/ 0 h 31"/>
                <a:gd name="T8" fmla="*/ 0 w 104"/>
                <a:gd name="T9" fmla="*/ 0 h 31"/>
                <a:gd name="T10" fmla="*/ 0 w 104"/>
                <a:gd name="T11" fmla="*/ 0 h 31"/>
                <a:gd name="T12" fmla="*/ 0 w 104"/>
                <a:gd name="T13" fmla="*/ 0 h 31"/>
                <a:gd name="T14" fmla="*/ 0 w 104"/>
                <a:gd name="T15" fmla="*/ 0 h 31"/>
                <a:gd name="T16" fmla="*/ 0 w 104"/>
                <a:gd name="T17" fmla="*/ 0 h 31"/>
                <a:gd name="T18" fmla="*/ 0 w 10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9" name="Freeform 45"/>
            <p:cNvSpPr>
              <a:spLocks/>
            </p:cNvSpPr>
            <p:nvPr/>
          </p:nvSpPr>
          <p:spPr bwMode="auto">
            <a:xfrm>
              <a:off x="4172" y="2811"/>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0" name="Freeform 46"/>
            <p:cNvSpPr>
              <a:spLocks/>
            </p:cNvSpPr>
            <p:nvPr/>
          </p:nvSpPr>
          <p:spPr bwMode="auto">
            <a:xfrm>
              <a:off x="4175" y="2811"/>
              <a:ext cx="20" cy="6"/>
            </a:xfrm>
            <a:custGeom>
              <a:avLst/>
              <a:gdLst>
                <a:gd name="T0" fmla="*/ 0 w 103"/>
                <a:gd name="T1" fmla="*/ 0 h 30"/>
                <a:gd name="T2" fmla="*/ 0 w 103"/>
                <a:gd name="T3" fmla="*/ 0 h 30"/>
                <a:gd name="T4" fmla="*/ 0 w 103"/>
                <a:gd name="T5" fmla="*/ 0 h 30"/>
                <a:gd name="T6" fmla="*/ 0 w 103"/>
                <a:gd name="T7" fmla="*/ 0 h 30"/>
                <a:gd name="T8" fmla="*/ 0 w 103"/>
                <a:gd name="T9" fmla="*/ 0 h 30"/>
                <a:gd name="T10" fmla="*/ 0 w 103"/>
                <a:gd name="T11" fmla="*/ 0 h 30"/>
                <a:gd name="T12" fmla="*/ 0 w 103"/>
                <a:gd name="T13" fmla="*/ 0 h 30"/>
                <a:gd name="T14" fmla="*/ 0 w 103"/>
                <a:gd name="T15" fmla="*/ 0 h 30"/>
                <a:gd name="T16" fmla="*/ 0 w 103"/>
                <a:gd name="T17" fmla="*/ 0 h 30"/>
                <a:gd name="T18" fmla="*/ 0 w 10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1" name="Freeform 47"/>
            <p:cNvSpPr>
              <a:spLocks/>
            </p:cNvSpPr>
            <p:nvPr/>
          </p:nvSpPr>
          <p:spPr bwMode="auto">
            <a:xfrm>
              <a:off x="4189" y="2814"/>
              <a:ext cx="6" cy="79"/>
            </a:xfrm>
            <a:custGeom>
              <a:avLst/>
              <a:gdLst>
                <a:gd name="T0" fmla="*/ 0 w 31"/>
                <a:gd name="T1" fmla="*/ 0 h 395"/>
                <a:gd name="T2" fmla="*/ 0 w 31"/>
                <a:gd name="T3" fmla="*/ 0 h 395"/>
                <a:gd name="T4" fmla="*/ 0 w 31"/>
                <a:gd name="T5" fmla="*/ 0 h 395"/>
                <a:gd name="T6" fmla="*/ 0 w 31"/>
                <a:gd name="T7" fmla="*/ 0 h 395"/>
                <a:gd name="T8" fmla="*/ 0 w 31"/>
                <a:gd name="T9" fmla="*/ 0 h 395"/>
                <a:gd name="T10" fmla="*/ 0 w 31"/>
                <a:gd name="T11" fmla="*/ 0 h 395"/>
                <a:gd name="T12" fmla="*/ 0 w 31"/>
                <a:gd name="T13" fmla="*/ 0 h 395"/>
                <a:gd name="T14" fmla="*/ 0 w 31"/>
                <a:gd name="T15" fmla="*/ 0 h 395"/>
                <a:gd name="T16" fmla="*/ 0 w 31"/>
                <a:gd name="T17" fmla="*/ 0 h 395"/>
                <a:gd name="T18" fmla="*/ 0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395"/>
                  </a:moveTo>
                  <a:lnTo>
                    <a:pt x="31" y="380"/>
                  </a:lnTo>
                  <a:lnTo>
                    <a:pt x="31" y="0"/>
                  </a:lnTo>
                  <a:lnTo>
                    <a:pt x="0" y="0"/>
                  </a:lnTo>
                  <a:lnTo>
                    <a:pt x="0" y="380"/>
                  </a:lnTo>
                  <a:lnTo>
                    <a:pt x="16" y="364"/>
                  </a:lnTo>
                  <a:lnTo>
                    <a:pt x="16" y="395"/>
                  </a:lnTo>
                  <a:lnTo>
                    <a:pt x="31" y="395"/>
                  </a:lnTo>
                  <a:lnTo>
                    <a:pt x="31" y="380"/>
                  </a:lnTo>
                  <a:lnTo>
                    <a:pt x="16" y="3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2" name="Freeform 48"/>
            <p:cNvSpPr>
              <a:spLocks/>
            </p:cNvSpPr>
            <p:nvPr/>
          </p:nvSpPr>
          <p:spPr bwMode="auto">
            <a:xfrm>
              <a:off x="4055" y="2841"/>
              <a:ext cx="117" cy="3"/>
            </a:xfrm>
            <a:custGeom>
              <a:avLst/>
              <a:gdLst>
                <a:gd name="T0" fmla="*/ 0 w 582"/>
                <a:gd name="T1" fmla="*/ 0 h 15"/>
                <a:gd name="T2" fmla="*/ 0 w 582"/>
                <a:gd name="T3" fmla="*/ 0 h 15"/>
                <a:gd name="T4" fmla="*/ 0 w 582"/>
                <a:gd name="T5" fmla="*/ 0 h 15"/>
                <a:gd name="T6" fmla="*/ 0 w 582"/>
                <a:gd name="T7" fmla="*/ 0 h 15"/>
                <a:gd name="T8" fmla="*/ 0 w 582"/>
                <a:gd name="T9" fmla="*/ 0 h 15"/>
                <a:gd name="T10" fmla="*/ 0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3" name="Freeform 49"/>
            <p:cNvSpPr>
              <a:spLocks/>
            </p:cNvSpPr>
            <p:nvPr/>
          </p:nvSpPr>
          <p:spPr bwMode="auto">
            <a:xfrm>
              <a:off x="4055" y="2861"/>
              <a:ext cx="113" cy="3"/>
            </a:xfrm>
            <a:custGeom>
              <a:avLst/>
              <a:gdLst>
                <a:gd name="T0" fmla="*/ 0 w 561"/>
                <a:gd name="T1" fmla="*/ 0 h 16"/>
                <a:gd name="T2" fmla="*/ 0 w 561"/>
                <a:gd name="T3" fmla="*/ 0 h 16"/>
                <a:gd name="T4" fmla="*/ 0 w 561"/>
                <a:gd name="T5" fmla="*/ 0 h 16"/>
                <a:gd name="T6" fmla="*/ 0 w 561"/>
                <a:gd name="T7" fmla="*/ 0 h 16"/>
                <a:gd name="T8" fmla="*/ 0 w 561"/>
                <a:gd name="T9" fmla="*/ 0 h 16"/>
                <a:gd name="T10" fmla="*/ 0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4" name="Freeform 50"/>
            <p:cNvSpPr>
              <a:spLocks/>
            </p:cNvSpPr>
            <p:nvPr/>
          </p:nvSpPr>
          <p:spPr bwMode="auto">
            <a:xfrm>
              <a:off x="3696" y="2847"/>
              <a:ext cx="354" cy="11"/>
            </a:xfrm>
            <a:custGeom>
              <a:avLst/>
              <a:gdLst>
                <a:gd name="T0" fmla="*/ 0 w 1769"/>
                <a:gd name="T1" fmla="*/ 0 h 55"/>
                <a:gd name="T2" fmla="*/ 0 w 1769"/>
                <a:gd name="T3" fmla="*/ 0 h 55"/>
                <a:gd name="T4" fmla="*/ 0 w 1769"/>
                <a:gd name="T5" fmla="*/ 0 h 55"/>
                <a:gd name="T6" fmla="*/ 0 w 1769"/>
                <a:gd name="T7" fmla="*/ 0 h 55"/>
                <a:gd name="T8" fmla="*/ 0 w 1769"/>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5" name="Freeform 51"/>
            <p:cNvSpPr>
              <a:spLocks/>
            </p:cNvSpPr>
            <p:nvPr/>
          </p:nvSpPr>
          <p:spPr bwMode="auto">
            <a:xfrm>
              <a:off x="3752" y="2854"/>
              <a:ext cx="301" cy="7"/>
            </a:xfrm>
            <a:custGeom>
              <a:avLst/>
              <a:gdLst>
                <a:gd name="T0" fmla="*/ 0 w 1503"/>
                <a:gd name="T1" fmla="*/ 0 h 32"/>
                <a:gd name="T2" fmla="*/ 0 w 1503"/>
                <a:gd name="T3" fmla="*/ 0 h 32"/>
                <a:gd name="T4" fmla="*/ 0 w 1503"/>
                <a:gd name="T5" fmla="*/ 0 h 32"/>
                <a:gd name="T6" fmla="*/ 0 w 1503"/>
                <a:gd name="T7" fmla="*/ 0 h 32"/>
                <a:gd name="T8" fmla="*/ 0 w 1503"/>
                <a:gd name="T9" fmla="*/ 0 h 32"/>
                <a:gd name="T10" fmla="*/ 0 w 1503"/>
                <a:gd name="T11" fmla="*/ 0 h 32"/>
                <a:gd name="T12" fmla="*/ 0 w 1503"/>
                <a:gd name="T13" fmla="*/ 0 h 32"/>
                <a:gd name="T14" fmla="*/ 0 w 1503"/>
                <a:gd name="T15" fmla="*/ 0 h 32"/>
                <a:gd name="T16" fmla="*/ 0 w 1503"/>
                <a:gd name="T17" fmla="*/ 0 h 32"/>
                <a:gd name="T18" fmla="*/ 0 w 150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6" name="Freeform 52"/>
            <p:cNvSpPr>
              <a:spLocks/>
            </p:cNvSpPr>
            <p:nvPr/>
          </p:nvSpPr>
          <p:spPr bwMode="auto">
            <a:xfrm>
              <a:off x="4047" y="2844"/>
              <a:ext cx="6" cy="14"/>
            </a:xfrm>
            <a:custGeom>
              <a:avLst/>
              <a:gdLst>
                <a:gd name="T0" fmla="*/ 0 w 31"/>
                <a:gd name="T1" fmla="*/ 0 h 71"/>
                <a:gd name="T2" fmla="*/ 0 w 31"/>
                <a:gd name="T3" fmla="*/ 0 h 71"/>
                <a:gd name="T4" fmla="*/ 0 w 31"/>
                <a:gd name="T5" fmla="*/ 0 h 71"/>
                <a:gd name="T6" fmla="*/ 0 w 31"/>
                <a:gd name="T7" fmla="*/ 0 h 71"/>
                <a:gd name="T8" fmla="*/ 0 w 31"/>
                <a:gd name="T9" fmla="*/ 0 h 71"/>
                <a:gd name="T10" fmla="*/ 0 w 31"/>
                <a:gd name="T11" fmla="*/ 0 h 71"/>
                <a:gd name="T12" fmla="*/ 0 w 31"/>
                <a:gd name="T13" fmla="*/ 0 h 71"/>
                <a:gd name="T14" fmla="*/ 0 w 31"/>
                <a:gd name="T15" fmla="*/ 0 h 71"/>
                <a:gd name="T16" fmla="*/ 0 w 31"/>
                <a:gd name="T17" fmla="*/ 0 h 71"/>
                <a:gd name="T18" fmla="*/ 0 w 31"/>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7" name="Freeform 53"/>
            <p:cNvSpPr>
              <a:spLocks/>
            </p:cNvSpPr>
            <p:nvPr/>
          </p:nvSpPr>
          <p:spPr bwMode="auto">
            <a:xfrm>
              <a:off x="3667" y="2844"/>
              <a:ext cx="383" cy="6"/>
            </a:xfrm>
            <a:custGeom>
              <a:avLst/>
              <a:gdLst>
                <a:gd name="T0" fmla="*/ 0 w 1914"/>
                <a:gd name="T1" fmla="*/ 0 h 31"/>
                <a:gd name="T2" fmla="*/ 0 w 1914"/>
                <a:gd name="T3" fmla="*/ 0 h 31"/>
                <a:gd name="T4" fmla="*/ 0 w 1914"/>
                <a:gd name="T5" fmla="*/ 0 h 31"/>
                <a:gd name="T6" fmla="*/ 0 w 1914"/>
                <a:gd name="T7" fmla="*/ 0 h 31"/>
                <a:gd name="T8" fmla="*/ 0 w 1914"/>
                <a:gd name="T9" fmla="*/ 0 h 31"/>
                <a:gd name="T10" fmla="*/ 0 w 1914"/>
                <a:gd name="T11" fmla="*/ 0 h 31"/>
                <a:gd name="T12" fmla="*/ 0 w 1914"/>
                <a:gd name="T13" fmla="*/ 0 h 31"/>
                <a:gd name="T14" fmla="*/ 0 w 1914"/>
                <a:gd name="T15" fmla="*/ 0 h 31"/>
                <a:gd name="T16" fmla="*/ 0 w 1914"/>
                <a:gd name="T17" fmla="*/ 0 h 31"/>
                <a:gd name="T18" fmla="*/ 0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8" name="Freeform 54"/>
            <p:cNvSpPr>
              <a:spLocks/>
            </p:cNvSpPr>
            <p:nvPr/>
          </p:nvSpPr>
          <p:spPr bwMode="auto">
            <a:xfrm>
              <a:off x="3695" y="2844"/>
              <a:ext cx="58" cy="17"/>
            </a:xfrm>
            <a:custGeom>
              <a:avLst/>
              <a:gdLst>
                <a:gd name="T0" fmla="*/ 0 w 289"/>
                <a:gd name="T1" fmla="*/ 0 h 85"/>
                <a:gd name="T2" fmla="*/ 0 w 289"/>
                <a:gd name="T3" fmla="*/ 0 h 85"/>
                <a:gd name="T4" fmla="*/ 0 w 289"/>
                <a:gd name="T5" fmla="*/ 0 h 85"/>
                <a:gd name="T6" fmla="*/ 0 w 289"/>
                <a:gd name="T7" fmla="*/ 0 h 85"/>
                <a:gd name="T8" fmla="*/ 0 w 289"/>
                <a:gd name="T9" fmla="*/ 0 h 85"/>
                <a:gd name="T10" fmla="*/ 0 w 289"/>
                <a:gd name="T11" fmla="*/ 0 h 85"/>
                <a:gd name="T12" fmla="*/ 0 w 289"/>
                <a:gd name="T13" fmla="*/ 0 h 85"/>
                <a:gd name="T14" fmla="*/ 0 w 289"/>
                <a:gd name="T15" fmla="*/ 0 h 85"/>
                <a:gd name="T16" fmla="*/ 0 w 289"/>
                <a:gd name="T17" fmla="*/ 0 h 85"/>
                <a:gd name="T18" fmla="*/ 0 w 289"/>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9" name="Freeform 55"/>
            <p:cNvSpPr>
              <a:spLocks/>
            </p:cNvSpPr>
            <p:nvPr/>
          </p:nvSpPr>
          <p:spPr bwMode="auto">
            <a:xfrm>
              <a:off x="5064" y="2736"/>
              <a:ext cx="18" cy="6"/>
            </a:xfrm>
            <a:custGeom>
              <a:avLst/>
              <a:gdLst>
                <a:gd name="T0" fmla="*/ 0 w 92"/>
                <a:gd name="T1" fmla="*/ 0 h 31"/>
                <a:gd name="T2" fmla="*/ 0 w 92"/>
                <a:gd name="T3" fmla="*/ 0 h 31"/>
                <a:gd name="T4" fmla="*/ 0 w 92"/>
                <a:gd name="T5" fmla="*/ 0 h 31"/>
                <a:gd name="T6" fmla="*/ 0 w 92"/>
                <a:gd name="T7" fmla="*/ 0 h 31"/>
                <a:gd name="T8" fmla="*/ 0 w 92"/>
                <a:gd name="T9" fmla="*/ 0 h 31"/>
                <a:gd name="T10" fmla="*/ 0 w 92"/>
                <a:gd name="T11" fmla="*/ 0 h 31"/>
                <a:gd name="T12" fmla="*/ 0 w 92"/>
                <a:gd name="T13" fmla="*/ 0 h 31"/>
                <a:gd name="T14" fmla="*/ 0 w 92"/>
                <a:gd name="T15" fmla="*/ 0 h 31"/>
                <a:gd name="T16" fmla="*/ 0 w 92"/>
                <a:gd name="T17" fmla="*/ 0 h 31"/>
                <a:gd name="T18" fmla="*/ 0 w 9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1">
                  <a:moveTo>
                    <a:pt x="92" y="0"/>
                  </a:moveTo>
                  <a:lnTo>
                    <a:pt x="90" y="0"/>
                  </a:lnTo>
                  <a:lnTo>
                    <a:pt x="0" y="0"/>
                  </a:lnTo>
                  <a:lnTo>
                    <a:pt x="0" y="31"/>
                  </a:lnTo>
                  <a:lnTo>
                    <a:pt x="90" y="31"/>
                  </a:lnTo>
                  <a:lnTo>
                    <a:pt x="88" y="31"/>
                  </a:lnTo>
                  <a:lnTo>
                    <a:pt x="92" y="0"/>
                  </a:lnTo>
                  <a:lnTo>
                    <a:pt x="91" y="0"/>
                  </a:lnTo>
                  <a:lnTo>
                    <a:pt x="90" y="0"/>
                  </a:ln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0" name="Freeform 56"/>
            <p:cNvSpPr>
              <a:spLocks/>
            </p:cNvSpPr>
            <p:nvPr/>
          </p:nvSpPr>
          <p:spPr bwMode="auto">
            <a:xfrm>
              <a:off x="5081" y="2736"/>
              <a:ext cx="5" cy="7"/>
            </a:xfrm>
            <a:custGeom>
              <a:avLst/>
              <a:gdLst>
                <a:gd name="T0" fmla="*/ 0 w 23"/>
                <a:gd name="T1" fmla="*/ 0 h 33"/>
                <a:gd name="T2" fmla="*/ 0 w 23"/>
                <a:gd name="T3" fmla="*/ 0 h 33"/>
                <a:gd name="T4" fmla="*/ 0 w 23"/>
                <a:gd name="T5" fmla="*/ 0 h 33"/>
                <a:gd name="T6" fmla="*/ 0 w 23"/>
                <a:gd name="T7" fmla="*/ 0 h 33"/>
                <a:gd name="T8" fmla="*/ 0 w 23"/>
                <a:gd name="T9" fmla="*/ 0 h 33"/>
                <a:gd name="T10" fmla="*/ 0 w 23"/>
                <a:gd name="T11" fmla="*/ 0 h 33"/>
                <a:gd name="T12" fmla="*/ 0 w 23"/>
                <a:gd name="T13" fmla="*/ 0 h 33"/>
                <a:gd name="T14" fmla="*/ 0 w 23"/>
                <a:gd name="T15" fmla="*/ 0 h 33"/>
                <a:gd name="T16" fmla="*/ 0 w 23"/>
                <a:gd name="T17" fmla="*/ 0 h 33"/>
                <a:gd name="T18" fmla="*/ 0 w 23"/>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3">
                  <a:moveTo>
                    <a:pt x="23" y="6"/>
                  </a:moveTo>
                  <a:lnTo>
                    <a:pt x="16" y="2"/>
                  </a:lnTo>
                  <a:lnTo>
                    <a:pt x="4" y="0"/>
                  </a:lnTo>
                  <a:lnTo>
                    <a:pt x="0" y="31"/>
                  </a:lnTo>
                  <a:lnTo>
                    <a:pt x="12" y="33"/>
                  </a:lnTo>
                  <a:lnTo>
                    <a:pt x="5" y="30"/>
                  </a:lnTo>
                  <a:lnTo>
                    <a:pt x="23" y="6"/>
                  </a:lnTo>
                  <a:lnTo>
                    <a:pt x="20" y="3"/>
                  </a:lnTo>
                  <a:lnTo>
                    <a:pt x="16" y="2"/>
                  </a:lnTo>
                  <a:lnTo>
                    <a:pt x="2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1" name="Freeform 57"/>
            <p:cNvSpPr>
              <a:spLocks/>
            </p:cNvSpPr>
            <p:nvPr/>
          </p:nvSpPr>
          <p:spPr bwMode="auto">
            <a:xfrm>
              <a:off x="5082" y="2737"/>
              <a:ext cx="7" cy="7"/>
            </a:xfrm>
            <a:custGeom>
              <a:avLst/>
              <a:gdLst>
                <a:gd name="T0" fmla="*/ 0 w 33"/>
                <a:gd name="T1" fmla="*/ 0 h 32"/>
                <a:gd name="T2" fmla="*/ 0 w 33"/>
                <a:gd name="T3" fmla="*/ 0 h 32"/>
                <a:gd name="T4" fmla="*/ 0 w 33"/>
                <a:gd name="T5" fmla="*/ 0 h 32"/>
                <a:gd name="T6" fmla="*/ 0 w 33"/>
                <a:gd name="T7" fmla="*/ 0 h 32"/>
                <a:gd name="T8" fmla="*/ 0 w 33"/>
                <a:gd name="T9" fmla="*/ 0 h 32"/>
                <a:gd name="T10" fmla="*/ 0 w 33"/>
                <a:gd name="T11" fmla="*/ 0 h 32"/>
                <a:gd name="T12" fmla="*/ 0 w 33"/>
                <a:gd name="T13" fmla="*/ 0 h 32"/>
                <a:gd name="T14" fmla="*/ 0 w 33"/>
                <a:gd name="T15" fmla="*/ 0 h 32"/>
                <a:gd name="T16" fmla="*/ 0 w 33"/>
                <a:gd name="T17" fmla="*/ 0 h 32"/>
                <a:gd name="T18" fmla="*/ 0 w 33"/>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2">
                  <a:moveTo>
                    <a:pt x="33" y="12"/>
                  </a:moveTo>
                  <a:lnTo>
                    <a:pt x="29" y="7"/>
                  </a:lnTo>
                  <a:lnTo>
                    <a:pt x="18" y="0"/>
                  </a:lnTo>
                  <a:lnTo>
                    <a:pt x="0" y="24"/>
                  </a:lnTo>
                  <a:lnTo>
                    <a:pt x="11" y="32"/>
                  </a:lnTo>
                  <a:lnTo>
                    <a:pt x="7" y="27"/>
                  </a:lnTo>
                  <a:lnTo>
                    <a:pt x="33" y="12"/>
                  </a:lnTo>
                  <a:lnTo>
                    <a:pt x="31" y="8"/>
                  </a:lnTo>
                  <a:lnTo>
                    <a:pt x="29" y="7"/>
                  </a:lnTo>
                  <a:lnTo>
                    <a:pt x="3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2" name="Freeform 58"/>
            <p:cNvSpPr>
              <a:spLocks/>
            </p:cNvSpPr>
            <p:nvPr/>
          </p:nvSpPr>
          <p:spPr bwMode="auto">
            <a:xfrm>
              <a:off x="5084" y="2740"/>
              <a:ext cx="7" cy="5"/>
            </a:xfrm>
            <a:custGeom>
              <a:avLst/>
              <a:gdLst>
                <a:gd name="T0" fmla="*/ 0 w 35"/>
                <a:gd name="T1" fmla="*/ 0 h 26"/>
                <a:gd name="T2" fmla="*/ 0 w 35"/>
                <a:gd name="T3" fmla="*/ 0 h 26"/>
                <a:gd name="T4" fmla="*/ 0 w 35"/>
                <a:gd name="T5" fmla="*/ 0 h 26"/>
                <a:gd name="T6" fmla="*/ 0 w 35"/>
                <a:gd name="T7" fmla="*/ 0 h 26"/>
                <a:gd name="T8" fmla="*/ 0 w 35"/>
                <a:gd name="T9" fmla="*/ 0 h 26"/>
                <a:gd name="T10" fmla="*/ 0 w 35"/>
                <a:gd name="T11" fmla="*/ 0 h 26"/>
                <a:gd name="T12" fmla="*/ 0 w 35"/>
                <a:gd name="T13" fmla="*/ 0 h 26"/>
                <a:gd name="T14" fmla="*/ 0 w 35"/>
                <a:gd name="T15" fmla="*/ 0 h 26"/>
                <a:gd name="T16" fmla="*/ 0 w 35"/>
                <a:gd name="T17" fmla="*/ 0 h 26"/>
                <a:gd name="T18" fmla="*/ 0 w 3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35" y="16"/>
                  </a:moveTo>
                  <a:lnTo>
                    <a:pt x="33" y="11"/>
                  </a:lnTo>
                  <a:lnTo>
                    <a:pt x="26" y="0"/>
                  </a:lnTo>
                  <a:lnTo>
                    <a:pt x="0" y="15"/>
                  </a:lnTo>
                  <a:lnTo>
                    <a:pt x="7" y="26"/>
                  </a:lnTo>
                  <a:lnTo>
                    <a:pt x="4" y="21"/>
                  </a:lnTo>
                  <a:lnTo>
                    <a:pt x="35" y="16"/>
                  </a:lnTo>
                  <a:lnTo>
                    <a:pt x="34" y="13"/>
                  </a:lnTo>
                  <a:lnTo>
                    <a:pt x="33" y="11"/>
                  </a:lnTo>
                  <a:lnTo>
                    <a:pt x="3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3" name="Freeform 59"/>
            <p:cNvSpPr>
              <a:spLocks/>
            </p:cNvSpPr>
            <p:nvPr/>
          </p:nvSpPr>
          <p:spPr bwMode="auto">
            <a:xfrm>
              <a:off x="5084" y="2743"/>
              <a:ext cx="7" cy="4"/>
            </a:xfrm>
            <a:custGeom>
              <a:avLst/>
              <a:gdLst>
                <a:gd name="T0" fmla="*/ 0 w 33"/>
                <a:gd name="T1" fmla="*/ 0 h 18"/>
                <a:gd name="T2" fmla="*/ 0 w 33"/>
                <a:gd name="T3" fmla="*/ 0 h 18"/>
                <a:gd name="T4" fmla="*/ 0 w 33"/>
                <a:gd name="T5" fmla="*/ 0 h 18"/>
                <a:gd name="T6" fmla="*/ 0 w 33"/>
                <a:gd name="T7" fmla="*/ 0 h 18"/>
                <a:gd name="T8" fmla="*/ 0 w 33"/>
                <a:gd name="T9" fmla="*/ 0 h 18"/>
                <a:gd name="T10" fmla="*/ 0 w 33"/>
                <a:gd name="T11" fmla="*/ 0 h 18"/>
                <a:gd name="T12" fmla="*/ 0 w 33"/>
                <a:gd name="T13" fmla="*/ 0 h 18"/>
                <a:gd name="T14" fmla="*/ 0 w 33"/>
                <a:gd name="T15" fmla="*/ 0 h 18"/>
                <a:gd name="T16" fmla="*/ 0 w 33"/>
                <a:gd name="T17" fmla="*/ 0 h 18"/>
                <a:gd name="T18" fmla="*/ 0 w 33"/>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8">
                  <a:moveTo>
                    <a:pt x="33" y="16"/>
                  </a:moveTo>
                  <a:lnTo>
                    <a:pt x="33" y="13"/>
                  </a:lnTo>
                  <a:lnTo>
                    <a:pt x="31" y="0"/>
                  </a:lnTo>
                  <a:lnTo>
                    <a:pt x="0" y="5"/>
                  </a:lnTo>
                  <a:lnTo>
                    <a:pt x="3" y="18"/>
                  </a:lnTo>
                  <a:lnTo>
                    <a:pt x="3" y="16"/>
                  </a:lnTo>
                  <a:lnTo>
                    <a:pt x="33" y="16"/>
                  </a:lnTo>
                  <a:lnTo>
                    <a:pt x="33" y="15"/>
                  </a:lnTo>
                  <a:lnTo>
                    <a:pt x="33" y="13"/>
                  </a:lnTo>
                  <a:lnTo>
                    <a:pt x="3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4" name="Freeform 60"/>
            <p:cNvSpPr>
              <a:spLocks/>
            </p:cNvSpPr>
            <p:nvPr/>
          </p:nvSpPr>
          <p:spPr bwMode="auto">
            <a:xfrm>
              <a:off x="5085" y="2746"/>
              <a:ext cx="6" cy="230"/>
            </a:xfrm>
            <a:custGeom>
              <a:avLst/>
              <a:gdLst>
                <a:gd name="T0" fmla="*/ 0 w 30"/>
                <a:gd name="T1" fmla="*/ 0 h 1150"/>
                <a:gd name="T2" fmla="*/ 0 w 30"/>
                <a:gd name="T3" fmla="*/ 0 h 1150"/>
                <a:gd name="T4" fmla="*/ 0 w 30"/>
                <a:gd name="T5" fmla="*/ 0 h 1150"/>
                <a:gd name="T6" fmla="*/ 0 w 30"/>
                <a:gd name="T7" fmla="*/ 0 h 1150"/>
                <a:gd name="T8" fmla="*/ 0 w 30"/>
                <a:gd name="T9" fmla="*/ 0 h 1150"/>
                <a:gd name="T10" fmla="*/ 0 w 30"/>
                <a:gd name="T11" fmla="*/ 0 h 1150"/>
                <a:gd name="T12" fmla="*/ 0 w 30"/>
                <a:gd name="T13" fmla="*/ 0 h 1150"/>
                <a:gd name="T14" fmla="*/ 0 w 30"/>
                <a:gd name="T15" fmla="*/ 0 h 1150"/>
                <a:gd name="T16" fmla="*/ 0 w 30"/>
                <a:gd name="T17" fmla="*/ 0 h 1150"/>
                <a:gd name="T18" fmla="*/ 0 w 30"/>
                <a:gd name="T19" fmla="*/ 0 h 1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150">
                  <a:moveTo>
                    <a:pt x="30" y="1150"/>
                  </a:moveTo>
                  <a:lnTo>
                    <a:pt x="30" y="1148"/>
                  </a:lnTo>
                  <a:lnTo>
                    <a:pt x="30" y="0"/>
                  </a:lnTo>
                  <a:lnTo>
                    <a:pt x="0" y="0"/>
                  </a:lnTo>
                  <a:lnTo>
                    <a:pt x="0" y="1148"/>
                  </a:lnTo>
                  <a:lnTo>
                    <a:pt x="0" y="1146"/>
                  </a:lnTo>
                  <a:lnTo>
                    <a:pt x="30" y="1150"/>
                  </a:lnTo>
                  <a:lnTo>
                    <a:pt x="30" y="1149"/>
                  </a:lnTo>
                  <a:lnTo>
                    <a:pt x="30" y="1148"/>
                  </a:lnTo>
                  <a:lnTo>
                    <a:pt x="30" y="1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5" name="Freeform 61"/>
            <p:cNvSpPr>
              <a:spLocks/>
            </p:cNvSpPr>
            <p:nvPr/>
          </p:nvSpPr>
          <p:spPr bwMode="auto">
            <a:xfrm>
              <a:off x="5084" y="2975"/>
              <a:ext cx="7" cy="5"/>
            </a:xfrm>
            <a:custGeom>
              <a:avLst/>
              <a:gdLst>
                <a:gd name="T0" fmla="*/ 0 w 33"/>
                <a:gd name="T1" fmla="*/ 0 h 23"/>
                <a:gd name="T2" fmla="*/ 0 w 33"/>
                <a:gd name="T3" fmla="*/ 0 h 23"/>
                <a:gd name="T4" fmla="*/ 0 w 33"/>
                <a:gd name="T5" fmla="*/ 0 h 23"/>
                <a:gd name="T6" fmla="*/ 0 w 33"/>
                <a:gd name="T7" fmla="*/ 0 h 23"/>
                <a:gd name="T8" fmla="*/ 0 w 33"/>
                <a:gd name="T9" fmla="*/ 0 h 23"/>
                <a:gd name="T10" fmla="*/ 0 w 33"/>
                <a:gd name="T11" fmla="*/ 0 h 23"/>
                <a:gd name="T12" fmla="*/ 0 w 33"/>
                <a:gd name="T13" fmla="*/ 0 h 23"/>
                <a:gd name="T14" fmla="*/ 0 w 33"/>
                <a:gd name="T15" fmla="*/ 0 h 23"/>
                <a:gd name="T16" fmla="*/ 0 w 33"/>
                <a:gd name="T17" fmla="*/ 0 h 23"/>
                <a:gd name="T18" fmla="*/ 0 w 3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3">
                  <a:moveTo>
                    <a:pt x="29" y="23"/>
                  </a:moveTo>
                  <a:lnTo>
                    <a:pt x="31" y="17"/>
                  </a:lnTo>
                  <a:lnTo>
                    <a:pt x="33" y="4"/>
                  </a:lnTo>
                  <a:lnTo>
                    <a:pt x="3" y="0"/>
                  </a:lnTo>
                  <a:lnTo>
                    <a:pt x="0" y="13"/>
                  </a:lnTo>
                  <a:lnTo>
                    <a:pt x="3" y="7"/>
                  </a:lnTo>
                  <a:lnTo>
                    <a:pt x="29" y="23"/>
                  </a:lnTo>
                  <a:lnTo>
                    <a:pt x="30" y="21"/>
                  </a:lnTo>
                  <a:lnTo>
                    <a:pt x="31" y="17"/>
                  </a:lnTo>
                  <a:lnTo>
                    <a:pt x="29"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6" name="Freeform 62"/>
            <p:cNvSpPr>
              <a:spLocks/>
            </p:cNvSpPr>
            <p:nvPr/>
          </p:nvSpPr>
          <p:spPr bwMode="auto">
            <a:xfrm>
              <a:off x="5084" y="2977"/>
              <a:ext cx="6" cy="6"/>
            </a:xfrm>
            <a:custGeom>
              <a:avLst/>
              <a:gdLst>
                <a:gd name="T0" fmla="*/ 0 w 33"/>
                <a:gd name="T1" fmla="*/ 0 h 31"/>
                <a:gd name="T2" fmla="*/ 0 w 33"/>
                <a:gd name="T3" fmla="*/ 0 h 31"/>
                <a:gd name="T4" fmla="*/ 0 w 33"/>
                <a:gd name="T5" fmla="*/ 0 h 31"/>
                <a:gd name="T6" fmla="*/ 0 w 33"/>
                <a:gd name="T7" fmla="*/ 0 h 31"/>
                <a:gd name="T8" fmla="*/ 0 w 33"/>
                <a:gd name="T9" fmla="*/ 0 h 31"/>
                <a:gd name="T10" fmla="*/ 0 w 33"/>
                <a:gd name="T11" fmla="*/ 0 h 31"/>
                <a:gd name="T12" fmla="*/ 0 w 33"/>
                <a:gd name="T13" fmla="*/ 0 h 31"/>
                <a:gd name="T14" fmla="*/ 0 w 33"/>
                <a:gd name="T15" fmla="*/ 0 h 31"/>
                <a:gd name="T16" fmla="*/ 0 w 33"/>
                <a:gd name="T17" fmla="*/ 0 h 31"/>
                <a:gd name="T18" fmla="*/ 0 w 3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1">
                  <a:moveTo>
                    <a:pt x="22" y="31"/>
                  </a:moveTo>
                  <a:lnTo>
                    <a:pt x="26" y="27"/>
                  </a:lnTo>
                  <a:lnTo>
                    <a:pt x="33" y="16"/>
                  </a:lnTo>
                  <a:lnTo>
                    <a:pt x="7" y="0"/>
                  </a:lnTo>
                  <a:lnTo>
                    <a:pt x="0" y="11"/>
                  </a:lnTo>
                  <a:lnTo>
                    <a:pt x="4" y="7"/>
                  </a:lnTo>
                  <a:lnTo>
                    <a:pt x="22" y="31"/>
                  </a:lnTo>
                  <a:lnTo>
                    <a:pt x="24" y="30"/>
                  </a:lnTo>
                  <a:lnTo>
                    <a:pt x="26" y="27"/>
                  </a:lnTo>
                  <a:lnTo>
                    <a:pt x="22"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7" name="Freeform 63"/>
            <p:cNvSpPr>
              <a:spLocks/>
            </p:cNvSpPr>
            <p:nvPr/>
          </p:nvSpPr>
          <p:spPr bwMode="auto">
            <a:xfrm>
              <a:off x="5082" y="2978"/>
              <a:ext cx="6" cy="7"/>
            </a:xfrm>
            <a:custGeom>
              <a:avLst/>
              <a:gdLst>
                <a:gd name="T0" fmla="*/ 0 w 29"/>
                <a:gd name="T1" fmla="*/ 0 h 35"/>
                <a:gd name="T2" fmla="*/ 0 w 29"/>
                <a:gd name="T3" fmla="*/ 0 h 35"/>
                <a:gd name="T4" fmla="*/ 0 w 29"/>
                <a:gd name="T5" fmla="*/ 0 h 35"/>
                <a:gd name="T6" fmla="*/ 0 w 29"/>
                <a:gd name="T7" fmla="*/ 0 h 35"/>
                <a:gd name="T8" fmla="*/ 0 w 29"/>
                <a:gd name="T9" fmla="*/ 0 h 35"/>
                <a:gd name="T10" fmla="*/ 0 w 29"/>
                <a:gd name="T11" fmla="*/ 0 h 35"/>
                <a:gd name="T12" fmla="*/ 0 w 29"/>
                <a:gd name="T13" fmla="*/ 0 h 35"/>
                <a:gd name="T14" fmla="*/ 0 w 29"/>
                <a:gd name="T15" fmla="*/ 0 h 35"/>
                <a:gd name="T16" fmla="*/ 0 w 29"/>
                <a:gd name="T17" fmla="*/ 0 h 35"/>
                <a:gd name="T18" fmla="*/ 0 w 29"/>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5">
                  <a:moveTo>
                    <a:pt x="11" y="35"/>
                  </a:moveTo>
                  <a:lnTo>
                    <a:pt x="18" y="32"/>
                  </a:lnTo>
                  <a:lnTo>
                    <a:pt x="29" y="24"/>
                  </a:lnTo>
                  <a:lnTo>
                    <a:pt x="11" y="0"/>
                  </a:lnTo>
                  <a:lnTo>
                    <a:pt x="0" y="8"/>
                  </a:lnTo>
                  <a:lnTo>
                    <a:pt x="7" y="4"/>
                  </a:lnTo>
                  <a:lnTo>
                    <a:pt x="11" y="35"/>
                  </a:lnTo>
                  <a:lnTo>
                    <a:pt x="15" y="34"/>
                  </a:lnTo>
                  <a:lnTo>
                    <a:pt x="18" y="32"/>
                  </a:lnTo>
                  <a:lnTo>
                    <a:pt x="1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8" name="Freeform 64"/>
            <p:cNvSpPr>
              <a:spLocks/>
            </p:cNvSpPr>
            <p:nvPr/>
          </p:nvSpPr>
          <p:spPr bwMode="auto">
            <a:xfrm>
              <a:off x="5081" y="2979"/>
              <a:ext cx="3" cy="7"/>
            </a:xfrm>
            <a:custGeom>
              <a:avLst/>
              <a:gdLst>
                <a:gd name="T0" fmla="*/ 0 w 16"/>
                <a:gd name="T1" fmla="*/ 0 h 33"/>
                <a:gd name="T2" fmla="*/ 0 w 16"/>
                <a:gd name="T3" fmla="*/ 0 h 33"/>
                <a:gd name="T4" fmla="*/ 0 w 16"/>
                <a:gd name="T5" fmla="*/ 0 h 33"/>
                <a:gd name="T6" fmla="*/ 0 w 16"/>
                <a:gd name="T7" fmla="*/ 0 h 33"/>
                <a:gd name="T8" fmla="*/ 0 w 16"/>
                <a:gd name="T9" fmla="*/ 0 h 33"/>
                <a:gd name="T10" fmla="*/ 0 w 16"/>
                <a:gd name="T11" fmla="*/ 0 h 33"/>
                <a:gd name="T12" fmla="*/ 0 w 16"/>
                <a:gd name="T13" fmla="*/ 0 h 33"/>
                <a:gd name="T14" fmla="*/ 0 w 16"/>
                <a:gd name="T15" fmla="*/ 0 h 33"/>
                <a:gd name="T16" fmla="*/ 0 w 16"/>
                <a:gd name="T17" fmla="*/ 0 h 33"/>
                <a:gd name="T18" fmla="*/ 0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2" y="33"/>
                  </a:moveTo>
                  <a:lnTo>
                    <a:pt x="4" y="33"/>
                  </a:lnTo>
                  <a:lnTo>
                    <a:pt x="16" y="31"/>
                  </a:lnTo>
                  <a:lnTo>
                    <a:pt x="12" y="0"/>
                  </a:lnTo>
                  <a:lnTo>
                    <a:pt x="0" y="3"/>
                  </a:lnTo>
                  <a:lnTo>
                    <a:pt x="2" y="3"/>
                  </a:lnTo>
                  <a:lnTo>
                    <a:pt x="2" y="33"/>
                  </a:lnTo>
                  <a:lnTo>
                    <a:pt x="3" y="33"/>
                  </a:lnTo>
                  <a:lnTo>
                    <a:pt x="4" y="33"/>
                  </a:lnTo>
                  <a:lnTo>
                    <a:pt x="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9" name="Freeform 65"/>
            <p:cNvSpPr>
              <a:spLocks/>
            </p:cNvSpPr>
            <p:nvPr/>
          </p:nvSpPr>
          <p:spPr bwMode="auto">
            <a:xfrm>
              <a:off x="5063" y="2980"/>
              <a:ext cx="19" cy="6"/>
            </a:xfrm>
            <a:custGeom>
              <a:avLst/>
              <a:gdLst>
                <a:gd name="T0" fmla="*/ 0 w 92"/>
                <a:gd name="T1" fmla="*/ 0 h 30"/>
                <a:gd name="T2" fmla="*/ 0 w 92"/>
                <a:gd name="T3" fmla="*/ 0 h 30"/>
                <a:gd name="T4" fmla="*/ 0 w 92"/>
                <a:gd name="T5" fmla="*/ 0 h 30"/>
                <a:gd name="T6" fmla="*/ 0 w 92"/>
                <a:gd name="T7" fmla="*/ 0 h 30"/>
                <a:gd name="T8" fmla="*/ 0 w 92"/>
                <a:gd name="T9" fmla="*/ 0 h 30"/>
                <a:gd name="T10" fmla="*/ 0 w 92"/>
                <a:gd name="T11" fmla="*/ 0 h 30"/>
                <a:gd name="T12" fmla="*/ 0 w 92"/>
                <a:gd name="T13" fmla="*/ 0 h 30"/>
                <a:gd name="T14" fmla="*/ 0 w 92"/>
                <a:gd name="T15" fmla="*/ 0 h 30"/>
                <a:gd name="T16" fmla="*/ 0 w 92"/>
                <a:gd name="T17" fmla="*/ 0 h 30"/>
                <a:gd name="T18" fmla="*/ 0 w 92"/>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0">
                  <a:moveTo>
                    <a:pt x="0" y="30"/>
                  </a:moveTo>
                  <a:lnTo>
                    <a:pt x="2" y="30"/>
                  </a:lnTo>
                  <a:lnTo>
                    <a:pt x="92" y="30"/>
                  </a:lnTo>
                  <a:lnTo>
                    <a:pt x="92" y="0"/>
                  </a:lnTo>
                  <a:lnTo>
                    <a:pt x="2" y="0"/>
                  </a:lnTo>
                  <a:lnTo>
                    <a:pt x="4" y="0"/>
                  </a:lnTo>
                  <a:lnTo>
                    <a:pt x="0" y="30"/>
                  </a:lnTo>
                  <a:lnTo>
                    <a:pt x="1" y="30"/>
                  </a:lnTo>
                  <a:lnTo>
                    <a:pt x="2" y="30"/>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0" name="Freeform 66"/>
            <p:cNvSpPr>
              <a:spLocks/>
            </p:cNvSpPr>
            <p:nvPr/>
          </p:nvSpPr>
          <p:spPr bwMode="auto">
            <a:xfrm>
              <a:off x="5059" y="2979"/>
              <a:ext cx="5" cy="7"/>
            </a:xfrm>
            <a:custGeom>
              <a:avLst/>
              <a:gdLst>
                <a:gd name="T0" fmla="*/ 0 w 24"/>
                <a:gd name="T1" fmla="*/ 0 h 33"/>
                <a:gd name="T2" fmla="*/ 0 w 24"/>
                <a:gd name="T3" fmla="*/ 0 h 33"/>
                <a:gd name="T4" fmla="*/ 0 w 24"/>
                <a:gd name="T5" fmla="*/ 0 h 33"/>
                <a:gd name="T6" fmla="*/ 0 w 24"/>
                <a:gd name="T7" fmla="*/ 0 h 33"/>
                <a:gd name="T8" fmla="*/ 0 w 24"/>
                <a:gd name="T9" fmla="*/ 0 h 33"/>
                <a:gd name="T10" fmla="*/ 0 w 24"/>
                <a:gd name="T11" fmla="*/ 0 h 33"/>
                <a:gd name="T12" fmla="*/ 0 w 24"/>
                <a:gd name="T13" fmla="*/ 0 h 33"/>
                <a:gd name="T14" fmla="*/ 0 w 24"/>
                <a:gd name="T15" fmla="*/ 0 h 33"/>
                <a:gd name="T16" fmla="*/ 0 w 24"/>
                <a:gd name="T17" fmla="*/ 0 h 33"/>
                <a:gd name="T18" fmla="*/ 0 w 24"/>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3">
                  <a:moveTo>
                    <a:pt x="0" y="28"/>
                  </a:moveTo>
                  <a:lnTo>
                    <a:pt x="8" y="31"/>
                  </a:lnTo>
                  <a:lnTo>
                    <a:pt x="20" y="33"/>
                  </a:lnTo>
                  <a:lnTo>
                    <a:pt x="24" y="3"/>
                  </a:lnTo>
                  <a:lnTo>
                    <a:pt x="12" y="0"/>
                  </a:lnTo>
                  <a:lnTo>
                    <a:pt x="20" y="4"/>
                  </a:lnTo>
                  <a:lnTo>
                    <a:pt x="0" y="28"/>
                  </a:lnTo>
                  <a:lnTo>
                    <a:pt x="3" y="30"/>
                  </a:lnTo>
                  <a:lnTo>
                    <a:pt x="8" y="31"/>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1" name="Freeform 67"/>
            <p:cNvSpPr>
              <a:spLocks/>
            </p:cNvSpPr>
            <p:nvPr/>
          </p:nvSpPr>
          <p:spPr bwMode="auto">
            <a:xfrm>
              <a:off x="5057" y="2978"/>
              <a:ext cx="6" cy="7"/>
            </a:xfrm>
            <a:custGeom>
              <a:avLst/>
              <a:gdLst>
                <a:gd name="T0" fmla="*/ 0 w 32"/>
                <a:gd name="T1" fmla="*/ 0 h 32"/>
                <a:gd name="T2" fmla="*/ 0 w 32"/>
                <a:gd name="T3" fmla="*/ 0 h 32"/>
                <a:gd name="T4" fmla="*/ 0 w 32"/>
                <a:gd name="T5" fmla="*/ 0 h 32"/>
                <a:gd name="T6" fmla="*/ 0 w 32"/>
                <a:gd name="T7" fmla="*/ 0 h 32"/>
                <a:gd name="T8" fmla="*/ 0 w 32"/>
                <a:gd name="T9" fmla="*/ 0 h 32"/>
                <a:gd name="T10" fmla="*/ 0 w 32"/>
                <a:gd name="T11" fmla="*/ 0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0" y="21"/>
                  </a:moveTo>
                  <a:lnTo>
                    <a:pt x="2" y="24"/>
                  </a:lnTo>
                  <a:lnTo>
                    <a:pt x="12" y="32"/>
                  </a:lnTo>
                  <a:lnTo>
                    <a:pt x="32" y="8"/>
                  </a:lnTo>
                  <a:lnTo>
                    <a:pt x="22" y="0"/>
                  </a:lnTo>
                  <a:lnTo>
                    <a:pt x="24" y="3"/>
                  </a:lnTo>
                  <a:lnTo>
                    <a:pt x="0" y="21"/>
                  </a:lnTo>
                  <a:lnTo>
                    <a:pt x="1" y="23"/>
                  </a:lnTo>
                  <a:lnTo>
                    <a:pt x="2" y="24"/>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2" name="Freeform 68"/>
            <p:cNvSpPr>
              <a:spLocks/>
            </p:cNvSpPr>
            <p:nvPr/>
          </p:nvSpPr>
          <p:spPr bwMode="auto">
            <a:xfrm>
              <a:off x="5055" y="2977"/>
              <a:ext cx="7" cy="5"/>
            </a:xfrm>
            <a:custGeom>
              <a:avLst/>
              <a:gdLst>
                <a:gd name="T0" fmla="*/ 0 w 35"/>
                <a:gd name="T1" fmla="*/ 0 h 29"/>
                <a:gd name="T2" fmla="*/ 0 w 35"/>
                <a:gd name="T3" fmla="*/ 0 h 29"/>
                <a:gd name="T4" fmla="*/ 0 w 35"/>
                <a:gd name="T5" fmla="*/ 0 h 29"/>
                <a:gd name="T6" fmla="*/ 0 w 35"/>
                <a:gd name="T7" fmla="*/ 0 h 29"/>
                <a:gd name="T8" fmla="*/ 0 w 35"/>
                <a:gd name="T9" fmla="*/ 0 h 29"/>
                <a:gd name="T10" fmla="*/ 0 w 35"/>
                <a:gd name="T11" fmla="*/ 0 h 29"/>
                <a:gd name="T12" fmla="*/ 0 w 35"/>
                <a:gd name="T13" fmla="*/ 0 h 29"/>
                <a:gd name="T14" fmla="*/ 0 w 35"/>
                <a:gd name="T15" fmla="*/ 0 h 29"/>
                <a:gd name="T16" fmla="*/ 0 w 35"/>
                <a:gd name="T17" fmla="*/ 0 h 29"/>
                <a:gd name="T18" fmla="*/ 0 w 3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1"/>
                  </a:moveTo>
                  <a:lnTo>
                    <a:pt x="3" y="18"/>
                  </a:lnTo>
                  <a:lnTo>
                    <a:pt x="11" y="29"/>
                  </a:lnTo>
                  <a:lnTo>
                    <a:pt x="35" y="11"/>
                  </a:lnTo>
                  <a:lnTo>
                    <a:pt x="27" y="0"/>
                  </a:lnTo>
                  <a:lnTo>
                    <a:pt x="31" y="7"/>
                  </a:lnTo>
                  <a:lnTo>
                    <a:pt x="0" y="11"/>
                  </a:lnTo>
                  <a:lnTo>
                    <a:pt x="1" y="15"/>
                  </a:lnTo>
                  <a:lnTo>
                    <a:pt x="3" y="18"/>
                  </a:lnTo>
                  <a:lnTo>
                    <a:pt x="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3" name="Freeform 69"/>
            <p:cNvSpPr>
              <a:spLocks/>
            </p:cNvSpPr>
            <p:nvPr/>
          </p:nvSpPr>
          <p:spPr bwMode="auto">
            <a:xfrm>
              <a:off x="5054" y="2975"/>
              <a:ext cx="7" cy="4"/>
            </a:xfrm>
            <a:custGeom>
              <a:avLst/>
              <a:gdLst>
                <a:gd name="T0" fmla="*/ 0 w 33"/>
                <a:gd name="T1" fmla="*/ 0 h 17"/>
                <a:gd name="T2" fmla="*/ 0 w 33"/>
                <a:gd name="T3" fmla="*/ 0 h 17"/>
                <a:gd name="T4" fmla="*/ 0 w 33"/>
                <a:gd name="T5" fmla="*/ 0 h 17"/>
                <a:gd name="T6" fmla="*/ 0 w 33"/>
                <a:gd name="T7" fmla="*/ 0 h 17"/>
                <a:gd name="T8" fmla="*/ 0 w 33"/>
                <a:gd name="T9" fmla="*/ 0 h 17"/>
                <a:gd name="T10" fmla="*/ 0 w 33"/>
                <a:gd name="T11" fmla="*/ 0 h 17"/>
                <a:gd name="T12" fmla="*/ 0 w 33"/>
                <a:gd name="T13" fmla="*/ 0 h 17"/>
                <a:gd name="T14" fmla="*/ 0 w 33"/>
                <a:gd name="T15" fmla="*/ 0 h 17"/>
                <a:gd name="T16" fmla="*/ 0 w 33"/>
                <a:gd name="T17" fmla="*/ 0 h 17"/>
                <a:gd name="T18" fmla="*/ 0 w 33"/>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7">
                  <a:moveTo>
                    <a:pt x="0" y="2"/>
                  </a:moveTo>
                  <a:lnTo>
                    <a:pt x="0" y="4"/>
                  </a:lnTo>
                  <a:lnTo>
                    <a:pt x="2" y="17"/>
                  </a:lnTo>
                  <a:lnTo>
                    <a:pt x="33" y="13"/>
                  </a:lnTo>
                  <a:lnTo>
                    <a:pt x="31" y="0"/>
                  </a:lnTo>
                  <a:lnTo>
                    <a:pt x="31" y="2"/>
                  </a:lnTo>
                  <a:lnTo>
                    <a:pt x="0" y="2"/>
                  </a:lnTo>
                  <a:lnTo>
                    <a:pt x="0" y="3"/>
                  </a:lnTo>
                  <a:lnTo>
                    <a:pt x="0" y="4"/>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4" name="Freeform 70"/>
            <p:cNvSpPr>
              <a:spLocks/>
            </p:cNvSpPr>
            <p:nvPr/>
          </p:nvSpPr>
          <p:spPr bwMode="auto">
            <a:xfrm>
              <a:off x="5054" y="2746"/>
              <a:ext cx="6" cy="230"/>
            </a:xfrm>
            <a:custGeom>
              <a:avLst/>
              <a:gdLst>
                <a:gd name="T0" fmla="*/ 0 w 31"/>
                <a:gd name="T1" fmla="*/ 0 h 1151"/>
                <a:gd name="T2" fmla="*/ 0 w 31"/>
                <a:gd name="T3" fmla="*/ 0 h 1151"/>
                <a:gd name="T4" fmla="*/ 0 w 31"/>
                <a:gd name="T5" fmla="*/ 0 h 1151"/>
                <a:gd name="T6" fmla="*/ 0 w 31"/>
                <a:gd name="T7" fmla="*/ 0 h 1151"/>
                <a:gd name="T8" fmla="*/ 0 w 31"/>
                <a:gd name="T9" fmla="*/ 0 h 1151"/>
                <a:gd name="T10" fmla="*/ 0 w 31"/>
                <a:gd name="T11" fmla="*/ 0 h 1151"/>
                <a:gd name="T12" fmla="*/ 0 w 31"/>
                <a:gd name="T13" fmla="*/ 0 h 1151"/>
                <a:gd name="T14" fmla="*/ 0 w 31"/>
                <a:gd name="T15" fmla="*/ 0 h 1151"/>
                <a:gd name="T16" fmla="*/ 0 w 31"/>
                <a:gd name="T17" fmla="*/ 0 h 1151"/>
                <a:gd name="T18" fmla="*/ 0 w 31"/>
                <a:gd name="T19" fmla="*/ 0 h 1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151">
                  <a:moveTo>
                    <a:pt x="0" y="0"/>
                  </a:moveTo>
                  <a:lnTo>
                    <a:pt x="0" y="3"/>
                  </a:lnTo>
                  <a:lnTo>
                    <a:pt x="0" y="1151"/>
                  </a:lnTo>
                  <a:lnTo>
                    <a:pt x="31" y="1151"/>
                  </a:lnTo>
                  <a:lnTo>
                    <a:pt x="31" y="3"/>
                  </a:lnTo>
                  <a:lnTo>
                    <a:pt x="31" y="5"/>
                  </a:lnTo>
                  <a:lnTo>
                    <a:pt x="0" y="0"/>
                  </a:lnTo>
                  <a:lnTo>
                    <a:pt x="0" y="2"/>
                  </a:lnTo>
                  <a:lnTo>
                    <a:pt x="0" y="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5" name="Freeform 71"/>
            <p:cNvSpPr>
              <a:spLocks/>
            </p:cNvSpPr>
            <p:nvPr/>
          </p:nvSpPr>
          <p:spPr bwMode="auto">
            <a:xfrm>
              <a:off x="5054" y="2742"/>
              <a:ext cx="7" cy="5"/>
            </a:xfrm>
            <a:custGeom>
              <a:avLst/>
              <a:gdLst>
                <a:gd name="T0" fmla="*/ 0 w 33"/>
                <a:gd name="T1" fmla="*/ 0 h 24"/>
                <a:gd name="T2" fmla="*/ 0 w 33"/>
                <a:gd name="T3" fmla="*/ 0 h 24"/>
                <a:gd name="T4" fmla="*/ 0 w 33"/>
                <a:gd name="T5" fmla="*/ 0 h 24"/>
                <a:gd name="T6" fmla="*/ 0 w 33"/>
                <a:gd name="T7" fmla="*/ 0 h 24"/>
                <a:gd name="T8" fmla="*/ 0 w 33"/>
                <a:gd name="T9" fmla="*/ 0 h 24"/>
                <a:gd name="T10" fmla="*/ 0 w 33"/>
                <a:gd name="T11" fmla="*/ 0 h 24"/>
                <a:gd name="T12" fmla="*/ 0 w 33"/>
                <a:gd name="T13" fmla="*/ 0 h 24"/>
                <a:gd name="T14" fmla="*/ 0 w 33"/>
                <a:gd name="T15" fmla="*/ 0 h 24"/>
                <a:gd name="T16" fmla="*/ 0 w 33"/>
                <a:gd name="T17" fmla="*/ 0 h 24"/>
                <a:gd name="T18" fmla="*/ 0 w 3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4">
                  <a:moveTo>
                    <a:pt x="5" y="0"/>
                  </a:moveTo>
                  <a:lnTo>
                    <a:pt x="2" y="6"/>
                  </a:lnTo>
                  <a:lnTo>
                    <a:pt x="0" y="19"/>
                  </a:lnTo>
                  <a:lnTo>
                    <a:pt x="31" y="24"/>
                  </a:lnTo>
                  <a:lnTo>
                    <a:pt x="33" y="11"/>
                  </a:lnTo>
                  <a:lnTo>
                    <a:pt x="29" y="17"/>
                  </a:lnTo>
                  <a:lnTo>
                    <a:pt x="5" y="0"/>
                  </a:lnTo>
                  <a:lnTo>
                    <a:pt x="3" y="3"/>
                  </a:lnTo>
                  <a:lnTo>
                    <a:pt x="2"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6" name="Freeform 72"/>
            <p:cNvSpPr>
              <a:spLocks/>
            </p:cNvSpPr>
            <p:nvPr/>
          </p:nvSpPr>
          <p:spPr bwMode="auto">
            <a:xfrm>
              <a:off x="5055" y="2739"/>
              <a:ext cx="7" cy="6"/>
            </a:xfrm>
            <a:custGeom>
              <a:avLst/>
              <a:gdLst>
                <a:gd name="T0" fmla="*/ 0 w 32"/>
                <a:gd name="T1" fmla="*/ 0 h 32"/>
                <a:gd name="T2" fmla="*/ 0 w 32"/>
                <a:gd name="T3" fmla="*/ 0 h 32"/>
                <a:gd name="T4" fmla="*/ 0 w 32"/>
                <a:gd name="T5" fmla="*/ 0 h 32"/>
                <a:gd name="T6" fmla="*/ 0 w 32"/>
                <a:gd name="T7" fmla="*/ 0 h 32"/>
                <a:gd name="T8" fmla="*/ 0 w 32"/>
                <a:gd name="T9" fmla="*/ 0 h 32"/>
                <a:gd name="T10" fmla="*/ 0 w 32"/>
                <a:gd name="T11" fmla="*/ 0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10" y="0"/>
                  </a:moveTo>
                  <a:lnTo>
                    <a:pt x="8" y="4"/>
                  </a:lnTo>
                  <a:lnTo>
                    <a:pt x="0" y="15"/>
                  </a:lnTo>
                  <a:lnTo>
                    <a:pt x="24" y="32"/>
                  </a:lnTo>
                  <a:lnTo>
                    <a:pt x="32" y="21"/>
                  </a:lnTo>
                  <a:lnTo>
                    <a:pt x="30" y="25"/>
                  </a:lnTo>
                  <a:lnTo>
                    <a:pt x="10" y="0"/>
                  </a:lnTo>
                  <a:lnTo>
                    <a:pt x="9" y="1"/>
                  </a:lnTo>
                  <a:lnTo>
                    <a:pt x="8" y="4"/>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7" name="Freeform 73"/>
            <p:cNvSpPr>
              <a:spLocks/>
            </p:cNvSpPr>
            <p:nvPr/>
          </p:nvSpPr>
          <p:spPr bwMode="auto">
            <a:xfrm>
              <a:off x="5057" y="2737"/>
              <a:ext cx="6" cy="7"/>
            </a:xfrm>
            <a:custGeom>
              <a:avLst/>
              <a:gdLst>
                <a:gd name="T0" fmla="*/ 0 w 30"/>
                <a:gd name="T1" fmla="*/ 0 h 36"/>
                <a:gd name="T2" fmla="*/ 0 w 30"/>
                <a:gd name="T3" fmla="*/ 0 h 36"/>
                <a:gd name="T4" fmla="*/ 0 w 30"/>
                <a:gd name="T5" fmla="*/ 0 h 36"/>
                <a:gd name="T6" fmla="*/ 0 w 30"/>
                <a:gd name="T7" fmla="*/ 0 h 36"/>
                <a:gd name="T8" fmla="*/ 0 w 30"/>
                <a:gd name="T9" fmla="*/ 0 h 36"/>
                <a:gd name="T10" fmla="*/ 0 w 30"/>
                <a:gd name="T11" fmla="*/ 0 h 36"/>
                <a:gd name="T12" fmla="*/ 0 w 30"/>
                <a:gd name="T13" fmla="*/ 0 h 36"/>
                <a:gd name="T14" fmla="*/ 0 w 30"/>
                <a:gd name="T15" fmla="*/ 0 h 36"/>
                <a:gd name="T16" fmla="*/ 0 w 30"/>
                <a:gd name="T17" fmla="*/ 0 h 36"/>
                <a:gd name="T18" fmla="*/ 0 w 30"/>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36">
                  <a:moveTo>
                    <a:pt x="18" y="0"/>
                  </a:moveTo>
                  <a:lnTo>
                    <a:pt x="10" y="4"/>
                  </a:lnTo>
                  <a:lnTo>
                    <a:pt x="0" y="11"/>
                  </a:lnTo>
                  <a:lnTo>
                    <a:pt x="20" y="36"/>
                  </a:lnTo>
                  <a:lnTo>
                    <a:pt x="30" y="28"/>
                  </a:lnTo>
                  <a:lnTo>
                    <a:pt x="22" y="31"/>
                  </a:lnTo>
                  <a:lnTo>
                    <a:pt x="18" y="0"/>
                  </a:lnTo>
                  <a:lnTo>
                    <a:pt x="13" y="1"/>
                  </a:lnTo>
                  <a:lnTo>
                    <a:pt x="10" y="4"/>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8" name="Freeform 74"/>
            <p:cNvSpPr>
              <a:spLocks/>
            </p:cNvSpPr>
            <p:nvPr/>
          </p:nvSpPr>
          <p:spPr bwMode="auto">
            <a:xfrm>
              <a:off x="5061" y="2736"/>
              <a:ext cx="3" cy="7"/>
            </a:xfrm>
            <a:custGeom>
              <a:avLst/>
              <a:gdLst>
                <a:gd name="T0" fmla="*/ 0 w 16"/>
                <a:gd name="T1" fmla="*/ 0 h 33"/>
                <a:gd name="T2" fmla="*/ 0 w 16"/>
                <a:gd name="T3" fmla="*/ 0 h 33"/>
                <a:gd name="T4" fmla="*/ 0 w 16"/>
                <a:gd name="T5" fmla="*/ 0 h 33"/>
                <a:gd name="T6" fmla="*/ 0 w 16"/>
                <a:gd name="T7" fmla="*/ 0 h 33"/>
                <a:gd name="T8" fmla="*/ 0 w 16"/>
                <a:gd name="T9" fmla="*/ 0 h 33"/>
                <a:gd name="T10" fmla="*/ 0 w 16"/>
                <a:gd name="T11" fmla="*/ 0 h 33"/>
                <a:gd name="T12" fmla="*/ 0 w 16"/>
                <a:gd name="T13" fmla="*/ 0 h 33"/>
                <a:gd name="T14" fmla="*/ 0 w 16"/>
                <a:gd name="T15" fmla="*/ 0 h 33"/>
                <a:gd name="T16" fmla="*/ 0 w 16"/>
                <a:gd name="T17" fmla="*/ 0 h 33"/>
                <a:gd name="T18" fmla="*/ 0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14" y="0"/>
                  </a:moveTo>
                  <a:lnTo>
                    <a:pt x="12" y="0"/>
                  </a:lnTo>
                  <a:lnTo>
                    <a:pt x="0" y="2"/>
                  </a:lnTo>
                  <a:lnTo>
                    <a:pt x="4" y="33"/>
                  </a:lnTo>
                  <a:lnTo>
                    <a:pt x="16" y="31"/>
                  </a:lnTo>
                  <a:lnTo>
                    <a:pt x="14" y="31"/>
                  </a:lnTo>
                  <a:lnTo>
                    <a:pt x="14" y="0"/>
                  </a:lnTo>
                  <a:lnTo>
                    <a:pt x="13" y="0"/>
                  </a:lnTo>
                  <a:lnTo>
                    <a:pt x="1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9" name="Freeform 75"/>
            <p:cNvSpPr>
              <a:spLocks/>
            </p:cNvSpPr>
            <p:nvPr/>
          </p:nvSpPr>
          <p:spPr bwMode="auto">
            <a:xfrm>
              <a:off x="4888" y="2899"/>
              <a:ext cx="169" cy="7"/>
            </a:xfrm>
            <a:custGeom>
              <a:avLst/>
              <a:gdLst>
                <a:gd name="T0" fmla="*/ 0 w 843"/>
                <a:gd name="T1" fmla="*/ 0 h 31"/>
                <a:gd name="T2" fmla="*/ 0 w 843"/>
                <a:gd name="T3" fmla="*/ 0 h 31"/>
                <a:gd name="T4" fmla="*/ 0 w 843"/>
                <a:gd name="T5" fmla="*/ 0 h 31"/>
                <a:gd name="T6" fmla="*/ 0 w 843"/>
                <a:gd name="T7" fmla="*/ 0 h 31"/>
                <a:gd name="T8" fmla="*/ 0 w 843"/>
                <a:gd name="T9" fmla="*/ 0 h 31"/>
                <a:gd name="T10" fmla="*/ 0 w 843"/>
                <a:gd name="T11" fmla="*/ 0 h 31"/>
                <a:gd name="T12" fmla="*/ 0 w 843"/>
                <a:gd name="T13" fmla="*/ 0 h 31"/>
                <a:gd name="T14" fmla="*/ 0 w 843"/>
                <a:gd name="T15" fmla="*/ 0 h 31"/>
                <a:gd name="T16" fmla="*/ 0 w 843"/>
                <a:gd name="T17" fmla="*/ 0 h 31"/>
                <a:gd name="T18" fmla="*/ 0 w 84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0" y="15"/>
                  </a:moveTo>
                  <a:lnTo>
                    <a:pt x="15" y="31"/>
                  </a:lnTo>
                  <a:lnTo>
                    <a:pt x="843" y="31"/>
                  </a:lnTo>
                  <a:lnTo>
                    <a:pt x="843"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0" name="Freeform 76"/>
            <p:cNvSpPr>
              <a:spLocks/>
            </p:cNvSpPr>
            <p:nvPr/>
          </p:nvSpPr>
          <p:spPr bwMode="auto">
            <a:xfrm>
              <a:off x="4888" y="2811"/>
              <a:ext cx="6" cy="91"/>
            </a:xfrm>
            <a:custGeom>
              <a:avLst/>
              <a:gdLst>
                <a:gd name="T0" fmla="*/ 0 w 31"/>
                <a:gd name="T1" fmla="*/ 0 h 459"/>
                <a:gd name="T2" fmla="*/ 0 w 31"/>
                <a:gd name="T3" fmla="*/ 0 h 459"/>
                <a:gd name="T4" fmla="*/ 0 w 31"/>
                <a:gd name="T5" fmla="*/ 0 h 459"/>
                <a:gd name="T6" fmla="*/ 0 w 31"/>
                <a:gd name="T7" fmla="*/ 0 h 459"/>
                <a:gd name="T8" fmla="*/ 0 w 31"/>
                <a:gd name="T9" fmla="*/ 0 h 459"/>
                <a:gd name="T10" fmla="*/ 0 w 31"/>
                <a:gd name="T11" fmla="*/ 0 h 459"/>
                <a:gd name="T12" fmla="*/ 0 w 31"/>
                <a:gd name="T13" fmla="*/ 0 h 459"/>
                <a:gd name="T14" fmla="*/ 0 w 31"/>
                <a:gd name="T15" fmla="*/ 0 h 459"/>
                <a:gd name="T16" fmla="*/ 0 w 31"/>
                <a:gd name="T17" fmla="*/ 0 h 459"/>
                <a:gd name="T18" fmla="*/ 0 w 31"/>
                <a:gd name="T19" fmla="*/ 0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5" y="0"/>
                  </a:moveTo>
                  <a:lnTo>
                    <a:pt x="0" y="16"/>
                  </a:lnTo>
                  <a:lnTo>
                    <a:pt x="0" y="459"/>
                  </a:lnTo>
                  <a:lnTo>
                    <a:pt x="31" y="459"/>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1" name="Freeform 77"/>
            <p:cNvSpPr>
              <a:spLocks/>
            </p:cNvSpPr>
            <p:nvPr/>
          </p:nvSpPr>
          <p:spPr bwMode="auto">
            <a:xfrm>
              <a:off x="4891" y="2811"/>
              <a:ext cx="169" cy="6"/>
            </a:xfrm>
            <a:custGeom>
              <a:avLst/>
              <a:gdLst>
                <a:gd name="T0" fmla="*/ 0 w 843"/>
                <a:gd name="T1" fmla="*/ 0 h 31"/>
                <a:gd name="T2" fmla="*/ 0 w 843"/>
                <a:gd name="T3" fmla="*/ 0 h 31"/>
                <a:gd name="T4" fmla="*/ 0 w 843"/>
                <a:gd name="T5" fmla="*/ 0 h 31"/>
                <a:gd name="T6" fmla="*/ 0 w 843"/>
                <a:gd name="T7" fmla="*/ 0 h 31"/>
                <a:gd name="T8" fmla="*/ 0 w 843"/>
                <a:gd name="T9" fmla="*/ 0 h 31"/>
                <a:gd name="T10" fmla="*/ 0 w 843"/>
                <a:gd name="T11" fmla="*/ 0 h 31"/>
                <a:gd name="T12" fmla="*/ 0 w 843"/>
                <a:gd name="T13" fmla="*/ 0 h 31"/>
                <a:gd name="T14" fmla="*/ 0 w 843"/>
                <a:gd name="T15" fmla="*/ 0 h 31"/>
                <a:gd name="T16" fmla="*/ 0 w 843"/>
                <a:gd name="T17" fmla="*/ 0 h 31"/>
                <a:gd name="T18" fmla="*/ 0 w 843"/>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843" y="16"/>
                  </a:moveTo>
                  <a:lnTo>
                    <a:pt x="828" y="0"/>
                  </a:lnTo>
                  <a:lnTo>
                    <a:pt x="0" y="0"/>
                  </a:lnTo>
                  <a:lnTo>
                    <a:pt x="0" y="31"/>
                  </a:lnTo>
                  <a:lnTo>
                    <a:pt x="828" y="31"/>
                  </a:lnTo>
                  <a:lnTo>
                    <a:pt x="812" y="16"/>
                  </a:lnTo>
                  <a:lnTo>
                    <a:pt x="843" y="16"/>
                  </a:lnTo>
                  <a:lnTo>
                    <a:pt x="843" y="0"/>
                  </a:lnTo>
                  <a:lnTo>
                    <a:pt x="828" y="0"/>
                  </a:lnTo>
                  <a:lnTo>
                    <a:pt x="84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2" name="Freeform 78"/>
            <p:cNvSpPr>
              <a:spLocks/>
            </p:cNvSpPr>
            <p:nvPr/>
          </p:nvSpPr>
          <p:spPr bwMode="auto">
            <a:xfrm>
              <a:off x="5053" y="2814"/>
              <a:ext cx="7" cy="92"/>
            </a:xfrm>
            <a:custGeom>
              <a:avLst/>
              <a:gdLst>
                <a:gd name="T0" fmla="*/ 0 w 31"/>
                <a:gd name="T1" fmla="*/ 0 h 459"/>
                <a:gd name="T2" fmla="*/ 0 w 31"/>
                <a:gd name="T3" fmla="*/ 0 h 459"/>
                <a:gd name="T4" fmla="*/ 0 w 31"/>
                <a:gd name="T5" fmla="*/ 0 h 459"/>
                <a:gd name="T6" fmla="*/ 0 w 31"/>
                <a:gd name="T7" fmla="*/ 0 h 459"/>
                <a:gd name="T8" fmla="*/ 0 w 31"/>
                <a:gd name="T9" fmla="*/ 0 h 459"/>
                <a:gd name="T10" fmla="*/ 0 w 31"/>
                <a:gd name="T11" fmla="*/ 0 h 459"/>
                <a:gd name="T12" fmla="*/ 0 w 31"/>
                <a:gd name="T13" fmla="*/ 0 h 459"/>
                <a:gd name="T14" fmla="*/ 0 w 31"/>
                <a:gd name="T15" fmla="*/ 0 h 459"/>
                <a:gd name="T16" fmla="*/ 0 w 31"/>
                <a:gd name="T17" fmla="*/ 0 h 459"/>
                <a:gd name="T18" fmla="*/ 0 w 31"/>
                <a:gd name="T19" fmla="*/ 0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6" y="459"/>
                  </a:moveTo>
                  <a:lnTo>
                    <a:pt x="31" y="443"/>
                  </a:lnTo>
                  <a:lnTo>
                    <a:pt x="31" y="0"/>
                  </a:lnTo>
                  <a:lnTo>
                    <a:pt x="0" y="0"/>
                  </a:lnTo>
                  <a:lnTo>
                    <a:pt x="0" y="443"/>
                  </a:lnTo>
                  <a:lnTo>
                    <a:pt x="16" y="428"/>
                  </a:lnTo>
                  <a:lnTo>
                    <a:pt x="16" y="459"/>
                  </a:lnTo>
                  <a:lnTo>
                    <a:pt x="31" y="459"/>
                  </a:lnTo>
                  <a:lnTo>
                    <a:pt x="31" y="443"/>
                  </a:lnTo>
                  <a:lnTo>
                    <a:pt x="16" y="4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3" name="Freeform 79"/>
            <p:cNvSpPr>
              <a:spLocks/>
            </p:cNvSpPr>
            <p:nvPr/>
          </p:nvSpPr>
          <p:spPr bwMode="auto">
            <a:xfrm>
              <a:off x="4903" y="2839"/>
              <a:ext cx="138" cy="6"/>
            </a:xfrm>
            <a:custGeom>
              <a:avLst/>
              <a:gdLst>
                <a:gd name="T0" fmla="*/ 0 w 690"/>
                <a:gd name="T1" fmla="*/ 0 h 31"/>
                <a:gd name="T2" fmla="*/ 0 w 690"/>
                <a:gd name="T3" fmla="*/ 0 h 31"/>
                <a:gd name="T4" fmla="*/ 0 w 690"/>
                <a:gd name="T5" fmla="*/ 0 h 31"/>
                <a:gd name="T6" fmla="*/ 0 w 690"/>
                <a:gd name="T7" fmla="*/ 0 h 31"/>
                <a:gd name="T8" fmla="*/ 0 w 690"/>
                <a:gd name="T9" fmla="*/ 0 h 31"/>
                <a:gd name="T10" fmla="*/ 0 w 690"/>
                <a:gd name="T11" fmla="*/ 0 h 31"/>
                <a:gd name="T12" fmla="*/ 0 w 690"/>
                <a:gd name="T13" fmla="*/ 0 h 31"/>
                <a:gd name="T14" fmla="*/ 0 w 690"/>
                <a:gd name="T15" fmla="*/ 0 h 31"/>
                <a:gd name="T16" fmla="*/ 0 w 690"/>
                <a:gd name="T17" fmla="*/ 0 h 31"/>
                <a:gd name="T18" fmla="*/ 0 w 690"/>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59" y="16"/>
                  </a:moveTo>
                  <a:lnTo>
                    <a:pt x="675" y="0"/>
                  </a:lnTo>
                  <a:lnTo>
                    <a:pt x="0" y="0"/>
                  </a:lnTo>
                  <a:lnTo>
                    <a:pt x="0" y="31"/>
                  </a:lnTo>
                  <a:lnTo>
                    <a:pt x="675" y="31"/>
                  </a:lnTo>
                  <a:lnTo>
                    <a:pt x="690" y="16"/>
                  </a:lnTo>
                  <a:lnTo>
                    <a:pt x="675" y="31"/>
                  </a:lnTo>
                  <a:lnTo>
                    <a:pt x="690" y="31"/>
                  </a:lnTo>
                  <a:lnTo>
                    <a:pt x="690" y="16"/>
                  </a:lnTo>
                  <a:lnTo>
                    <a:pt x="65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4" name="Freeform 80"/>
            <p:cNvSpPr>
              <a:spLocks/>
            </p:cNvSpPr>
            <p:nvPr/>
          </p:nvSpPr>
          <p:spPr bwMode="auto">
            <a:xfrm>
              <a:off x="5035" y="2820"/>
              <a:ext cx="6" cy="22"/>
            </a:xfrm>
            <a:custGeom>
              <a:avLst/>
              <a:gdLst>
                <a:gd name="T0" fmla="*/ 0 w 31"/>
                <a:gd name="T1" fmla="*/ 0 h 108"/>
                <a:gd name="T2" fmla="*/ 0 w 31"/>
                <a:gd name="T3" fmla="*/ 0 h 108"/>
                <a:gd name="T4" fmla="*/ 0 w 31"/>
                <a:gd name="T5" fmla="*/ 0 h 108"/>
                <a:gd name="T6" fmla="*/ 0 w 31"/>
                <a:gd name="T7" fmla="*/ 0 h 108"/>
                <a:gd name="T8" fmla="*/ 0 w 31"/>
                <a:gd name="T9" fmla="*/ 0 h 108"/>
                <a:gd name="T10" fmla="*/ 0 w 31"/>
                <a:gd name="T11" fmla="*/ 0 h 1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8">
                  <a:moveTo>
                    <a:pt x="16" y="0"/>
                  </a:moveTo>
                  <a:lnTo>
                    <a:pt x="0" y="0"/>
                  </a:lnTo>
                  <a:lnTo>
                    <a:pt x="0" y="108"/>
                  </a:lnTo>
                  <a:lnTo>
                    <a:pt x="31" y="108"/>
                  </a:lnTo>
                  <a:lnTo>
                    <a:pt x="31" y="0"/>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5" name="Freeform 81"/>
            <p:cNvSpPr>
              <a:spLocks/>
            </p:cNvSpPr>
            <p:nvPr/>
          </p:nvSpPr>
          <p:spPr bwMode="auto">
            <a:xfrm>
              <a:off x="4903" y="2867"/>
              <a:ext cx="138" cy="6"/>
            </a:xfrm>
            <a:custGeom>
              <a:avLst/>
              <a:gdLst>
                <a:gd name="T0" fmla="*/ 0 w 690"/>
                <a:gd name="T1" fmla="*/ 0 h 31"/>
                <a:gd name="T2" fmla="*/ 0 w 690"/>
                <a:gd name="T3" fmla="*/ 0 h 31"/>
                <a:gd name="T4" fmla="*/ 0 w 690"/>
                <a:gd name="T5" fmla="*/ 0 h 31"/>
                <a:gd name="T6" fmla="*/ 0 w 690"/>
                <a:gd name="T7" fmla="*/ 0 h 31"/>
                <a:gd name="T8" fmla="*/ 0 w 690"/>
                <a:gd name="T9" fmla="*/ 0 h 31"/>
                <a:gd name="T10" fmla="*/ 0 w 690"/>
                <a:gd name="T11" fmla="*/ 0 h 31"/>
                <a:gd name="T12" fmla="*/ 0 w 690"/>
                <a:gd name="T13" fmla="*/ 0 h 31"/>
                <a:gd name="T14" fmla="*/ 0 w 690"/>
                <a:gd name="T15" fmla="*/ 0 h 31"/>
                <a:gd name="T16" fmla="*/ 0 w 690"/>
                <a:gd name="T17" fmla="*/ 0 h 31"/>
                <a:gd name="T18" fmla="*/ 0 w 690"/>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90" y="16"/>
                  </a:moveTo>
                  <a:lnTo>
                    <a:pt x="675" y="0"/>
                  </a:lnTo>
                  <a:lnTo>
                    <a:pt x="0" y="0"/>
                  </a:lnTo>
                  <a:lnTo>
                    <a:pt x="0" y="31"/>
                  </a:lnTo>
                  <a:lnTo>
                    <a:pt x="675" y="31"/>
                  </a:lnTo>
                  <a:lnTo>
                    <a:pt x="659" y="16"/>
                  </a:lnTo>
                  <a:lnTo>
                    <a:pt x="690" y="16"/>
                  </a:lnTo>
                  <a:lnTo>
                    <a:pt x="690" y="0"/>
                  </a:lnTo>
                  <a:lnTo>
                    <a:pt x="675" y="0"/>
                  </a:lnTo>
                  <a:lnTo>
                    <a:pt x="69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6" name="Freeform 82"/>
            <p:cNvSpPr>
              <a:spLocks/>
            </p:cNvSpPr>
            <p:nvPr/>
          </p:nvSpPr>
          <p:spPr bwMode="auto">
            <a:xfrm>
              <a:off x="5035" y="2870"/>
              <a:ext cx="6" cy="22"/>
            </a:xfrm>
            <a:custGeom>
              <a:avLst/>
              <a:gdLst>
                <a:gd name="T0" fmla="*/ 0 w 31"/>
                <a:gd name="T1" fmla="*/ 0 h 107"/>
                <a:gd name="T2" fmla="*/ 0 w 31"/>
                <a:gd name="T3" fmla="*/ 0 h 107"/>
                <a:gd name="T4" fmla="*/ 0 w 31"/>
                <a:gd name="T5" fmla="*/ 0 h 107"/>
                <a:gd name="T6" fmla="*/ 0 w 31"/>
                <a:gd name="T7" fmla="*/ 0 h 107"/>
                <a:gd name="T8" fmla="*/ 0 w 31"/>
                <a:gd name="T9" fmla="*/ 0 h 107"/>
                <a:gd name="T10" fmla="*/ 0 w 31"/>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7">
                  <a:moveTo>
                    <a:pt x="16" y="107"/>
                  </a:moveTo>
                  <a:lnTo>
                    <a:pt x="31" y="107"/>
                  </a:lnTo>
                  <a:lnTo>
                    <a:pt x="31" y="0"/>
                  </a:lnTo>
                  <a:lnTo>
                    <a:pt x="0" y="0"/>
                  </a:lnTo>
                  <a:lnTo>
                    <a:pt x="0" y="107"/>
                  </a:lnTo>
                  <a:lnTo>
                    <a:pt x="16"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7" name="Freeform 83"/>
            <p:cNvSpPr>
              <a:spLocks/>
            </p:cNvSpPr>
            <p:nvPr/>
          </p:nvSpPr>
          <p:spPr bwMode="auto">
            <a:xfrm>
              <a:off x="4247" y="2795"/>
              <a:ext cx="628" cy="127"/>
            </a:xfrm>
            <a:custGeom>
              <a:avLst/>
              <a:gdLst>
                <a:gd name="T0" fmla="*/ 0 w 3142"/>
                <a:gd name="T1" fmla="*/ 0 h 636"/>
                <a:gd name="T2" fmla="*/ 0 w 3142"/>
                <a:gd name="T3" fmla="*/ 0 h 636"/>
                <a:gd name="T4" fmla="*/ 0 w 3142"/>
                <a:gd name="T5" fmla="*/ 0 h 636"/>
                <a:gd name="T6" fmla="*/ 0 w 3142"/>
                <a:gd name="T7" fmla="*/ 0 h 636"/>
                <a:gd name="T8" fmla="*/ 0 w 3142"/>
                <a:gd name="T9" fmla="*/ 0 h 636"/>
                <a:gd name="T10" fmla="*/ 0 w 3142"/>
                <a:gd name="T11" fmla="*/ 0 h 636"/>
                <a:gd name="T12" fmla="*/ 0 w 3142"/>
                <a:gd name="T13" fmla="*/ 0 h 636"/>
                <a:gd name="T14" fmla="*/ 0 w 3142"/>
                <a:gd name="T15" fmla="*/ 0 h 636"/>
                <a:gd name="T16" fmla="*/ 0 w 3142"/>
                <a:gd name="T17" fmla="*/ 0 h 636"/>
                <a:gd name="T18" fmla="*/ 0 w 3142"/>
                <a:gd name="T19" fmla="*/ 0 h 636"/>
                <a:gd name="T20" fmla="*/ 0 w 3142"/>
                <a:gd name="T21" fmla="*/ 0 h 636"/>
                <a:gd name="T22" fmla="*/ 0 w 3142"/>
                <a:gd name="T23" fmla="*/ 0 h 636"/>
                <a:gd name="T24" fmla="*/ 0 w 3142"/>
                <a:gd name="T25" fmla="*/ 0 h 636"/>
                <a:gd name="T26" fmla="*/ 0 w 3142"/>
                <a:gd name="T27" fmla="*/ 0 h 636"/>
                <a:gd name="T28" fmla="*/ 0 w 3142"/>
                <a:gd name="T29" fmla="*/ 0 h 636"/>
                <a:gd name="T30" fmla="*/ 0 w 3142"/>
                <a:gd name="T31" fmla="*/ 0 h 636"/>
                <a:gd name="T32" fmla="*/ 0 w 3142"/>
                <a:gd name="T33" fmla="*/ 0 h 636"/>
                <a:gd name="T34" fmla="*/ 0 w 3142"/>
                <a:gd name="T35" fmla="*/ 0 h 636"/>
                <a:gd name="T36" fmla="*/ 0 w 3142"/>
                <a:gd name="T37" fmla="*/ 0 h 636"/>
                <a:gd name="T38" fmla="*/ 0 w 3142"/>
                <a:gd name="T39" fmla="*/ 0 h 636"/>
                <a:gd name="T40" fmla="*/ 0 w 3142"/>
                <a:gd name="T41" fmla="*/ 0 h 636"/>
                <a:gd name="T42" fmla="*/ 0 w 3142"/>
                <a:gd name="T43" fmla="*/ 0 h 636"/>
                <a:gd name="T44" fmla="*/ 0 w 3142"/>
                <a:gd name="T45" fmla="*/ 0 h 636"/>
                <a:gd name="T46" fmla="*/ 0 w 3142"/>
                <a:gd name="T47" fmla="*/ 0 h 636"/>
                <a:gd name="T48" fmla="*/ 0 w 3142"/>
                <a:gd name="T49" fmla="*/ 0 h 636"/>
                <a:gd name="T50" fmla="*/ 0 w 3142"/>
                <a:gd name="T51" fmla="*/ 0 h 636"/>
                <a:gd name="T52" fmla="*/ 0 w 3142"/>
                <a:gd name="T53" fmla="*/ 0 h 636"/>
                <a:gd name="T54" fmla="*/ 0 w 3142"/>
                <a:gd name="T55" fmla="*/ 0 h 636"/>
                <a:gd name="T56" fmla="*/ 0 w 3142"/>
                <a:gd name="T57" fmla="*/ 0 h 636"/>
                <a:gd name="T58" fmla="*/ 0 w 3142"/>
                <a:gd name="T59" fmla="*/ 0 h 636"/>
                <a:gd name="T60" fmla="*/ 0 w 3142"/>
                <a:gd name="T61" fmla="*/ 0 h 636"/>
                <a:gd name="T62" fmla="*/ 0 w 3142"/>
                <a:gd name="T63" fmla="*/ 0 h 636"/>
                <a:gd name="T64" fmla="*/ 0 w 3142"/>
                <a:gd name="T65" fmla="*/ 0 h 636"/>
                <a:gd name="T66" fmla="*/ 0 w 3142"/>
                <a:gd name="T67" fmla="*/ 0 h 636"/>
                <a:gd name="T68" fmla="*/ 0 w 3142"/>
                <a:gd name="T69" fmla="*/ 0 h 636"/>
                <a:gd name="T70" fmla="*/ 0 w 3142"/>
                <a:gd name="T71" fmla="*/ 0 h 636"/>
                <a:gd name="T72" fmla="*/ 0 w 3142"/>
                <a:gd name="T73" fmla="*/ 0 h 6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42" h="636">
                  <a:moveTo>
                    <a:pt x="3142" y="0"/>
                  </a:moveTo>
                  <a:lnTo>
                    <a:pt x="302" y="0"/>
                  </a:lnTo>
                  <a:lnTo>
                    <a:pt x="272" y="1"/>
                  </a:lnTo>
                  <a:lnTo>
                    <a:pt x="242" y="3"/>
                  </a:lnTo>
                  <a:lnTo>
                    <a:pt x="212" y="9"/>
                  </a:lnTo>
                  <a:lnTo>
                    <a:pt x="185" y="15"/>
                  </a:lnTo>
                  <a:lnTo>
                    <a:pt x="158" y="23"/>
                  </a:lnTo>
                  <a:lnTo>
                    <a:pt x="133" y="32"/>
                  </a:lnTo>
                  <a:lnTo>
                    <a:pt x="110" y="43"/>
                  </a:lnTo>
                  <a:lnTo>
                    <a:pt x="89" y="55"/>
                  </a:lnTo>
                  <a:lnTo>
                    <a:pt x="69" y="69"/>
                  </a:lnTo>
                  <a:lnTo>
                    <a:pt x="52" y="84"/>
                  </a:lnTo>
                  <a:lnTo>
                    <a:pt x="36" y="99"/>
                  </a:lnTo>
                  <a:lnTo>
                    <a:pt x="24" y="115"/>
                  </a:lnTo>
                  <a:lnTo>
                    <a:pt x="13" y="133"/>
                  </a:lnTo>
                  <a:lnTo>
                    <a:pt x="7" y="151"/>
                  </a:lnTo>
                  <a:lnTo>
                    <a:pt x="1" y="169"/>
                  </a:lnTo>
                  <a:lnTo>
                    <a:pt x="0" y="189"/>
                  </a:lnTo>
                  <a:lnTo>
                    <a:pt x="0" y="444"/>
                  </a:lnTo>
                  <a:lnTo>
                    <a:pt x="1" y="463"/>
                  </a:lnTo>
                  <a:lnTo>
                    <a:pt x="7" y="482"/>
                  </a:lnTo>
                  <a:lnTo>
                    <a:pt x="13" y="501"/>
                  </a:lnTo>
                  <a:lnTo>
                    <a:pt x="24" y="518"/>
                  </a:lnTo>
                  <a:lnTo>
                    <a:pt x="36" y="535"/>
                  </a:lnTo>
                  <a:lnTo>
                    <a:pt x="52" y="550"/>
                  </a:lnTo>
                  <a:lnTo>
                    <a:pt x="69" y="565"/>
                  </a:lnTo>
                  <a:lnTo>
                    <a:pt x="89" y="578"/>
                  </a:lnTo>
                  <a:lnTo>
                    <a:pt x="110" y="591"/>
                  </a:lnTo>
                  <a:lnTo>
                    <a:pt x="134" y="602"/>
                  </a:lnTo>
                  <a:lnTo>
                    <a:pt x="158" y="611"/>
                  </a:lnTo>
                  <a:lnTo>
                    <a:pt x="185" y="619"/>
                  </a:lnTo>
                  <a:lnTo>
                    <a:pt x="213" y="625"/>
                  </a:lnTo>
                  <a:lnTo>
                    <a:pt x="242" y="631"/>
                  </a:lnTo>
                  <a:lnTo>
                    <a:pt x="272" y="633"/>
                  </a:lnTo>
                  <a:lnTo>
                    <a:pt x="302" y="634"/>
                  </a:lnTo>
                  <a:lnTo>
                    <a:pt x="3142" y="636"/>
                  </a:lnTo>
                  <a:lnTo>
                    <a:pt x="31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8" name="Freeform 84"/>
            <p:cNvSpPr>
              <a:spLocks/>
            </p:cNvSpPr>
            <p:nvPr/>
          </p:nvSpPr>
          <p:spPr bwMode="auto">
            <a:xfrm>
              <a:off x="4307" y="2793"/>
              <a:ext cx="568" cy="3"/>
            </a:xfrm>
            <a:custGeom>
              <a:avLst/>
              <a:gdLst>
                <a:gd name="T0" fmla="*/ 0 w 2840"/>
                <a:gd name="T1" fmla="*/ 0 h 16"/>
                <a:gd name="T2" fmla="*/ 0 w 2840"/>
                <a:gd name="T3" fmla="*/ 0 h 16"/>
                <a:gd name="T4" fmla="*/ 0 w 2840"/>
                <a:gd name="T5" fmla="*/ 0 h 16"/>
                <a:gd name="T6" fmla="*/ 0 w 2840"/>
                <a:gd name="T7" fmla="*/ 0 h 16"/>
                <a:gd name="T8" fmla="*/ 0 w 2840"/>
                <a:gd name="T9" fmla="*/ 0 h 16"/>
                <a:gd name="T10" fmla="*/ 0 w 2840"/>
                <a:gd name="T11" fmla="*/ 0 h 16"/>
                <a:gd name="T12" fmla="*/ 0 w 2840"/>
                <a:gd name="T13" fmla="*/ 0 h 16"/>
                <a:gd name="T14" fmla="*/ 0 w 2840"/>
                <a:gd name="T15" fmla="*/ 0 h 16"/>
                <a:gd name="T16" fmla="*/ 0 w 2840"/>
                <a:gd name="T17" fmla="*/ 0 h 16"/>
                <a:gd name="T18" fmla="*/ 0 w 2840"/>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0" h="16">
                  <a:moveTo>
                    <a:pt x="0" y="16"/>
                  </a:moveTo>
                  <a:lnTo>
                    <a:pt x="0" y="16"/>
                  </a:lnTo>
                  <a:lnTo>
                    <a:pt x="2840" y="16"/>
                  </a:lnTo>
                  <a:lnTo>
                    <a:pt x="2840" y="0"/>
                  </a:lnTo>
                  <a:lnTo>
                    <a:pt x="0" y="0"/>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9" name="Freeform 85"/>
            <p:cNvSpPr>
              <a:spLocks/>
            </p:cNvSpPr>
            <p:nvPr/>
          </p:nvSpPr>
          <p:spPr bwMode="auto">
            <a:xfrm>
              <a:off x="4301" y="2793"/>
              <a:ext cx="6" cy="3"/>
            </a:xfrm>
            <a:custGeom>
              <a:avLst/>
              <a:gdLst>
                <a:gd name="T0" fmla="*/ 0 w 30"/>
                <a:gd name="T1" fmla="*/ 0 h 17"/>
                <a:gd name="T2" fmla="*/ 0 w 30"/>
                <a:gd name="T3" fmla="*/ 0 h 17"/>
                <a:gd name="T4" fmla="*/ 0 w 30"/>
                <a:gd name="T5" fmla="*/ 0 h 17"/>
                <a:gd name="T6" fmla="*/ 0 w 30"/>
                <a:gd name="T7" fmla="*/ 0 h 17"/>
                <a:gd name="T8" fmla="*/ 0 w 30"/>
                <a:gd name="T9" fmla="*/ 0 h 17"/>
                <a:gd name="T10" fmla="*/ 0 w 30"/>
                <a:gd name="T11" fmla="*/ 0 h 17"/>
                <a:gd name="T12" fmla="*/ 0 w 30"/>
                <a:gd name="T13" fmla="*/ 0 h 17"/>
                <a:gd name="T14" fmla="*/ 0 w 30"/>
                <a:gd name="T15" fmla="*/ 0 h 17"/>
                <a:gd name="T16" fmla="*/ 0 w 30"/>
                <a:gd name="T17" fmla="*/ 0 h 17"/>
                <a:gd name="T18" fmla="*/ 0 w 3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0" y="17"/>
                  </a:moveTo>
                  <a:lnTo>
                    <a:pt x="0" y="17"/>
                  </a:lnTo>
                  <a:lnTo>
                    <a:pt x="30" y="16"/>
                  </a:lnTo>
                  <a:lnTo>
                    <a:pt x="30" y="0"/>
                  </a:lnTo>
                  <a:lnTo>
                    <a:pt x="0" y="1"/>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0" name="Freeform 86"/>
            <p:cNvSpPr>
              <a:spLocks/>
            </p:cNvSpPr>
            <p:nvPr/>
          </p:nvSpPr>
          <p:spPr bwMode="auto">
            <a:xfrm>
              <a:off x="4295" y="2793"/>
              <a:ext cx="6" cy="4"/>
            </a:xfrm>
            <a:custGeom>
              <a:avLst/>
              <a:gdLst>
                <a:gd name="T0" fmla="*/ 0 w 31"/>
                <a:gd name="T1" fmla="*/ 0 h 18"/>
                <a:gd name="T2" fmla="*/ 0 w 31"/>
                <a:gd name="T3" fmla="*/ 0 h 18"/>
                <a:gd name="T4" fmla="*/ 0 w 31"/>
                <a:gd name="T5" fmla="*/ 0 h 18"/>
                <a:gd name="T6" fmla="*/ 0 w 31"/>
                <a:gd name="T7" fmla="*/ 0 h 18"/>
                <a:gd name="T8" fmla="*/ 0 w 31"/>
                <a:gd name="T9" fmla="*/ 0 h 18"/>
                <a:gd name="T10" fmla="*/ 0 w 31"/>
                <a:gd name="T11" fmla="*/ 0 h 18"/>
                <a:gd name="T12" fmla="*/ 0 w 31"/>
                <a:gd name="T13" fmla="*/ 0 h 18"/>
                <a:gd name="T14" fmla="*/ 0 w 31"/>
                <a:gd name="T15" fmla="*/ 0 h 18"/>
                <a:gd name="T16" fmla="*/ 0 w 31"/>
                <a:gd name="T17" fmla="*/ 0 h 18"/>
                <a:gd name="T18" fmla="*/ 0 w 31"/>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2" y="18"/>
                  </a:moveTo>
                  <a:lnTo>
                    <a:pt x="1" y="18"/>
                  </a:lnTo>
                  <a:lnTo>
                    <a:pt x="31" y="16"/>
                  </a:lnTo>
                  <a:lnTo>
                    <a:pt x="31" y="0"/>
                  </a:lnTo>
                  <a:lnTo>
                    <a:pt x="1" y="2"/>
                  </a:lnTo>
                  <a:lnTo>
                    <a:pt x="0" y="2"/>
                  </a:lnTo>
                  <a:lnTo>
                    <a:pt x="1" y="2"/>
                  </a:lnTo>
                  <a:lnTo>
                    <a:pt x="0" y="2"/>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1" name="Freeform 87"/>
            <p:cNvSpPr>
              <a:spLocks/>
            </p:cNvSpPr>
            <p:nvPr/>
          </p:nvSpPr>
          <p:spPr bwMode="auto">
            <a:xfrm>
              <a:off x="4289" y="2794"/>
              <a:ext cx="6" cy="4"/>
            </a:xfrm>
            <a:custGeom>
              <a:avLst/>
              <a:gdLst>
                <a:gd name="T0" fmla="*/ 0 w 33"/>
                <a:gd name="T1" fmla="*/ 0 h 21"/>
                <a:gd name="T2" fmla="*/ 0 w 33"/>
                <a:gd name="T3" fmla="*/ 0 h 21"/>
                <a:gd name="T4" fmla="*/ 0 w 33"/>
                <a:gd name="T5" fmla="*/ 0 h 21"/>
                <a:gd name="T6" fmla="*/ 0 w 33"/>
                <a:gd name="T7" fmla="*/ 0 h 21"/>
                <a:gd name="T8" fmla="*/ 0 w 33"/>
                <a:gd name="T9" fmla="*/ 0 h 21"/>
                <a:gd name="T10" fmla="*/ 0 w 33"/>
                <a:gd name="T11" fmla="*/ 0 h 21"/>
                <a:gd name="T12" fmla="*/ 0 w 33"/>
                <a:gd name="T13" fmla="*/ 0 h 21"/>
                <a:gd name="T14" fmla="*/ 0 w 33"/>
                <a:gd name="T15" fmla="*/ 0 h 21"/>
                <a:gd name="T16" fmla="*/ 0 w 33"/>
                <a:gd name="T17" fmla="*/ 0 h 21"/>
                <a:gd name="T18" fmla="*/ 0 w 33"/>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1">
                  <a:moveTo>
                    <a:pt x="4" y="21"/>
                  </a:moveTo>
                  <a:lnTo>
                    <a:pt x="3" y="21"/>
                  </a:lnTo>
                  <a:lnTo>
                    <a:pt x="33" y="16"/>
                  </a:lnTo>
                  <a:lnTo>
                    <a:pt x="31" y="0"/>
                  </a:lnTo>
                  <a:lnTo>
                    <a:pt x="1" y="6"/>
                  </a:lnTo>
                  <a:lnTo>
                    <a:pt x="0" y="6"/>
                  </a:lnTo>
                  <a:lnTo>
                    <a:pt x="1" y="6"/>
                  </a:lnTo>
                  <a:lnTo>
                    <a:pt x="0" y="6"/>
                  </a:lnTo>
                  <a:lnTo>
                    <a:pt x="4"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2" name="Freeform 88"/>
            <p:cNvSpPr>
              <a:spLocks/>
            </p:cNvSpPr>
            <p:nvPr/>
          </p:nvSpPr>
          <p:spPr bwMode="auto">
            <a:xfrm>
              <a:off x="4283" y="2795"/>
              <a:ext cx="7" cy="4"/>
            </a:xfrm>
            <a:custGeom>
              <a:avLst/>
              <a:gdLst>
                <a:gd name="T0" fmla="*/ 0 w 31"/>
                <a:gd name="T1" fmla="*/ 0 h 22"/>
                <a:gd name="T2" fmla="*/ 0 w 31"/>
                <a:gd name="T3" fmla="*/ 0 h 22"/>
                <a:gd name="T4" fmla="*/ 0 w 31"/>
                <a:gd name="T5" fmla="*/ 0 h 22"/>
                <a:gd name="T6" fmla="*/ 0 w 31"/>
                <a:gd name="T7" fmla="*/ 0 h 22"/>
                <a:gd name="T8" fmla="*/ 0 w 31"/>
                <a:gd name="T9" fmla="*/ 0 h 22"/>
                <a:gd name="T10" fmla="*/ 0 w 31"/>
                <a:gd name="T11" fmla="*/ 0 h 22"/>
                <a:gd name="T12" fmla="*/ 0 w 31"/>
                <a:gd name="T13" fmla="*/ 0 h 22"/>
                <a:gd name="T14" fmla="*/ 0 w 31"/>
                <a:gd name="T15" fmla="*/ 0 h 22"/>
                <a:gd name="T16" fmla="*/ 0 w 31"/>
                <a:gd name="T17" fmla="*/ 0 h 22"/>
                <a:gd name="T18" fmla="*/ 0 w 31"/>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2">
                  <a:moveTo>
                    <a:pt x="4" y="22"/>
                  </a:moveTo>
                  <a:lnTo>
                    <a:pt x="4" y="22"/>
                  </a:lnTo>
                  <a:lnTo>
                    <a:pt x="31" y="15"/>
                  </a:lnTo>
                  <a:lnTo>
                    <a:pt x="27" y="0"/>
                  </a:lnTo>
                  <a:lnTo>
                    <a:pt x="0" y="7"/>
                  </a:lnTo>
                  <a:lnTo>
                    <a:pt x="4"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3" name="Freeform 89"/>
            <p:cNvSpPr>
              <a:spLocks/>
            </p:cNvSpPr>
            <p:nvPr/>
          </p:nvSpPr>
          <p:spPr bwMode="auto">
            <a:xfrm>
              <a:off x="4278" y="2796"/>
              <a:ext cx="6" cy="5"/>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5" y="23"/>
                  </a:moveTo>
                  <a:lnTo>
                    <a:pt x="5" y="23"/>
                  </a:lnTo>
                  <a:lnTo>
                    <a:pt x="31" y="15"/>
                  </a:lnTo>
                  <a:lnTo>
                    <a:pt x="27" y="0"/>
                  </a:lnTo>
                  <a:lnTo>
                    <a:pt x="0" y="7"/>
                  </a:lnTo>
                  <a:lnTo>
                    <a:pt x="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4" name="Freeform 90"/>
            <p:cNvSpPr>
              <a:spLocks/>
            </p:cNvSpPr>
            <p:nvPr/>
          </p:nvSpPr>
          <p:spPr bwMode="auto">
            <a:xfrm>
              <a:off x="4273" y="2798"/>
              <a:ext cx="6" cy="4"/>
            </a:xfrm>
            <a:custGeom>
              <a:avLst/>
              <a:gdLst>
                <a:gd name="T0" fmla="*/ 0 w 31"/>
                <a:gd name="T1" fmla="*/ 0 h 24"/>
                <a:gd name="T2" fmla="*/ 0 w 31"/>
                <a:gd name="T3" fmla="*/ 0 h 24"/>
                <a:gd name="T4" fmla="*/ 0 w 31"/>
                <a:gd name="T5" fmla="*/ 0 h 24"/>
                <a:gd name="T6" fmla="*/ 0 w 31"/>
                <a:gd name="T7" fmla="*/ 0 h 24"/>
                <a:gd name="T8" fmla="*/ 0 w 31"/>
                <a:gd name="T9" fmla="*/ 0 h 24"/>
                <a:gd name="T10" fmla="*/ 0 w 31"/>
                <a:gd name="T11" fmla="*/ 0 h 24"/>
                <a:gd name="T12" fmla="*/ 0 w 31"/>
                <a:gd name="T13" fmla="*/ 0 h 24"/>
                <a:gd name="T14" fmla="*/ 0 w 31"/>
                <a:gd name="T15" fmla="*/ 0 h 24"/>
                <a:gd name="T16" fmla="*/ 0 w 31"/>
                <a:gd name="T17" fmla="*/ 0 h 24"/>
                <a:gd name="T18" fmla="*/ 0 w 31"/>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4">
                  <a:moveTo>
                    <a:pt x="6" y="23"/>
                  </a:moveTo>
                  <a:lnTo>
                    <a:pt x="5" y="24"/>
                  </a:lnTo>
                  <a:lnTo>
                    <a:pt x="31" y="16"/>
                  </a:lnTo>
                  <a:lnTo>
                    <a:pt x="26" y="0"/>
                  </a:lnTo>
                  <a:lnTo>
                    <a:pt x="1" y="9"/>
                  </a:lnTo>
                  <a:lnTo>
                    <a:pt x="0" y="10"/>
                  </a:lnTo>
                  <a:lnTo>
                    <a:pt x="1" y="9"/>
                  </a:lnTo>
                  <a:lnTo>
                    <a:pt x="0" y="10"/>
                  </a:ln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5" name="Freeform 91"/>
            <p:cNvSpPr>
              <a:spLocks/>
            </p:cNvSpPr>
            <p:nvPr/>
          </p:nvSpPr>
          <p:spPr bwMode="auto">
            <a:xfrm>
              <a:off x="4268" y="2800"/>
              <a:ext cx="6" cy="4"/>
            </a:xfrm>
            <a:custGeom>
              <a:avLst/>
              <a:gdLst>
                <a:gd name="T0" fmla="*/ 0 w 30"/>
                <a:gd name="T1" fmla="*/ 0 h 24"/>
                <a:gd name="T2" fmla="*/ 0 w 30"/>
                <a:gd name="T3" fmla="*/ 0 h 24"/>
                <a:gd name="T4" fmla="*/ 0 w 30"/>
                <a:gd name="T5" fmla="*/ 0 h 24"/>
                <a:gd name="T6" fmla="*/ 0 w 30"/>
                <a:gd name="T7" fmla="*/ 0 h 24"/>
                <a:gd name="T8" fmla="*/ 0 w 30"/>
                <a:gd name="T9" fmla="*/ 0 h 24"/>
                <a:gd name="T10" fmla="*/ 0 w 30"/>
                <a:gd name="T11" fmla="*/ 0 h 24"/>
                <a:gd name="T12" fmla="*/ 0 w 30"/>
                <a:gd name="T13" fmla="*/ 0 h 24"/>
                <a:gd name="T14" fmla="*/ 0 w 30"/>
                <a:gd name="T15" fmla="*/ 0 h 24"/>
                <a:gd name="T16" fmla="*/ 0 w 30"/>
                <a:gd name="T17" fmla="*/ 0 h 24"/>
                <a:gd name="T18" fmla="*/ 0 w 30"/>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4">
                  <a:moveTo>
                    <a:pt x="8" y="24"/>
                  </a:moveTo>
                  <a:lnTo>
                    <a:pt x="7" y="24"/>
                  </a:lnTo>
                  <a:lnTo>
                    <a:pt x="30" y="13"/>
                  </a:lnTo>
                  <a:lnTo>
                    <a:pt x="24" y="0"/>
                  </a:lnTo>
                  <a:lnTo>
                    <a:pt x="1" y="11"/>
                  </a:lnTo>
                  <a:lnTo>
                    <a:pt x="0" y="11"/>
                  </a:lnTo>
                  <a:lnTo>
                    <a:pt x="1" y="11"/>
                  </a:lnTo>
                  <a:lnTo>
                    <a:pt x="0" y="11"/>
                  </a:ln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6" name="Freeform 92"/>
            <p:cNvSpPr>
              <a:spLocks/>
            </p:cNvSpPr>
            <p:nvPr/>
          </p:nvSpPr>
          <p:spPr bwMode="auto">
            <a:xfrm>
              <a:off x="4264" y="2802"/>
              <a:ext cx="6" cy="5"/>
            </a:xfrm>
            <a:custGeom>
              <a:avLst/>
              <a:gdLst>
                <a:gd name="T0" fmla="*/ 0 w 29"/>
                <a:gd name="T1" fmla="*/ 0 h 26"/>
                <a:gd name="T2" fmla="*/ 0 w 29"/>
                <a:gd name="T3" fmla="*/ 0 h 26"/>
                <a:gd name="T4" fmla="*/ 0 w 29"/>
                <a:gd name="T5" fmla="*/ 0 h 26"/>
                <a:gd name="T6" fmla="*/ 0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9" y="26"/>
                  </a:moveTo>
                  <a:lnTo>
                    <a:pt x="9" y="26"/>
                  </a:lnTo>
                  <a:lnTo>
                    <a:pt x="29" y="13"/>
                  </a:lnTo>
                  <a:lnTo>
                    <a:pt x="21" y="0"/>
                  </a:lnTo>
                  <a:lnTo>
                    <a:pt x="0" y="12"/>
                  </a:lnTo>
                  <a:lnTo>
                    <a:pt x="9"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7" name="Freeform 93"/>
            <p:cNvSpPr>
              <a:spLocks/>
            </p:cNvSpPr>
            <p:nvPr/>
          </p:nvSpPr>
          <p:spPr bwMode="auto">
            <a:xfrm>
              <a:off x="4260" y="2804"/>
              <a:ext cx="6" cy="6"/>
            </a:xfrm>
            <a:custGeom>
              <a:avLst/>
              <a:gdLst>
                <a:gd name="T0" fmla="*/ 0 w 29"/>
                <a:gd name="T1" fmla="*/ 0 h 28"/>
                <a:gd name="T2" fmla="*/ 0 w 29"/>
                <a:gd name="T3" fmla="*/ 0 h 28"/>
                <a:gd name="T4" fmla="*/ 0 w 29"/>
                <a:gd name="T5" fmla="*/ 0 h 28"/>
                <a:gd name="T6" fmla="*/ 0 w 29"/>
                <a:gd name="T7" fmla="*/ 0 h 28"/>
                <a:gd name="T8" fmla="*/ 0 w 29"/>
                <a:gd name="T9" fmla="*/ 0 h 28"/>
                <a:gd name="T10" fmla="*/ 0 w 29"/>
                <a:gd name="T11" fmla="*/ 0 h 28"/>
                <a:gd name="T12" fmla="*/ 0 w 29"/>
                <a:gd name="T13" fmla="*/ 0 h 28"/>
                <a:gd name="T14" fmla="*/ 0 w 29"/>
                <a:gd name="T15" fmla="*/ 0 h 28"/>
                <a:gd name="T16" fmla="*/ 0 w 29"/>
                <a:gd name="T17" fmla="*/ 0 h 28"/>
                <a:gd name="T18" fmla="*/ 0 w 29"/>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8">
                  <a:moveTo>
                    <a:pt x="9" y="27"/>
                  </a:moveTo>
                  <a:lnTo>
                    <a:pt x="9" y="28"/>
                  </a:lnTo>
                  <a:lnTo>
                    <a:pt x="29" y="14"/>
                  </a:lnTo>
                  <a:lnTo>
                    <a:pt x="20" y="0"/>
                  </a:lnTo>
                  <a:lnTo>
                    <a:pt x="0" y="15"/>
                  </a:lnTo>
                  <a:lnTo>
                    <a:pt x="0" y="16"/>
                  </a:lnTo>
                  <a:lnTo>
                    <a:pt x="0" y="15"/>
                  </a:lnTo>
                  <a:lnTo>
                    <a:pt x="0" y="16"/>
                  </a:lnTo>
                  <a:lnTo>
                    <a:pt x="9"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8" name="Freeform 94"/>
            <p:cNvSpPr>
              <a:spLocks/>
            </p:cNvSpPr>
            <p:nvPr/>
          </p:nvSpPr>
          <p:spPr bwMode="auto">
            <a:xfrm>
              <a:off x="4256" y="2807"/>
              <a:ext cx="6" cy="5"/>
            </a:xfrm>
            <a:custGeom>
              <a:avLst/>
              <a:gdLst>
                <a:gd name="T0" fmla="*/ 0 w 28"/>
                <a:gd name="T1" fmla="*/ 0 h 25"/>
                <a:gd name="T2" fmla="*/ 0 w 28"/>
                <a:gd name="T3" fmla="*/ 0 h 25"/>
                <a:gd name="T4" fmla="*/ 0 w 28"/>
                <a:gd name="T5" fmla="*/ 0 h 25"/>
                <a:gd name="T6" fmla="*/ 0 w 28"/>
                <a:gd name="T7" fmla="*/ 0 h 25"/>
                <a:gd name="T8" fmla="*/ 0 w 28"/>
                <a:gd name="T9" fmla="*/ 0 h 25"/>
                <a:gd name="T10" fmla="*/ 0 w 28"/>
                <a:gd name="T11" fmla="*/ 0 h 25"/>
                <a:gd name="T12" fmla="*/ 0 w 28"/>
                <a:gd name="T13" fmla="*/ 0 h 25"/>
                <a:gd name="T14" fmla="*/ 0 w 28"/>
                <a:gd name="T15" fmla="*/ 0 h 25"/>
                <a:gd name="T16" fmla="*/ 0 w 28"/>
                <a:gd name="T17" fmla="*/ 0 h 25"/>
                <a:gd name="T18" fmla="*/ 0 w 28"/>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25">
                  <a:moveTo>
                    <a:pt x="11" y="25"/>
                  </a:moveTo>
                  <a:lnTo>
                    <a:pt x="10" y="25"/>
                  </a:lnTo>
                  <a:lnTo>
                    <a:pt x="28" y="11"/>
                  </a:lnTo>
                  <a:lnTo>
                    <a:pt x="19" y="0"/>
                  </a:lnTo>
                  <a:lnTo>
                    <a:pt x="1" y="14"/>
                  </a:lnTo>
                  <a:lnTo>
                    <a:pt x="0" y="14"/>
                  </a:lnTo>
                  <a:lnTo>
                    <a:pt x="1" y="14"/>
                  </a:lnTo>
                  <a:lnTo>
                    <a:pt x="0" y="14"/>
                  </a:lnTo>
                  <a:lnTo>
                    <a:pt x="1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9" name="Freeform 95"/>
            <p:cNvSpPr>
              <a:spLocks/>
            </p:cNvSpPr>
            <p:nvPr/>
          </p:nvSpPr>
          <p:spPr bwMode="auto">
            <a:xfrm>
              <a:off x="4253" y="2810"/>
              <a:ext cx="5" cy="5"/>
            </a:xfrm>
            <a:custGeom>
              <a:avLst/>
              <a:gdLst>
                <a:gd name="T0" fmla="*/ 0 w 27"/>
                <a:gd name="T1" fmla="*/ 0 h 26"/>
                <a:gd name="T2" fmla="*/ 0 w 27"/>
                <a:gd name="T3" fmla="*/ 0 h 26"/>
                <a:gd name="T4" fmla="*/ 0 w 27"/>
                <a:gd name="T5" fmla="*/ 0 h 26"/>
                <a:gd name="T6" fmla="*/ 0 w 27"/>
                <a:gd name="T7" fmla="*/ 0 h 26"/>
                <a:gd name="T8" fmla="*/ 0 w 27"/>
                <a:gd name="T9" fmla="*/ 0 h 26"/>
                <a:gd name="T10" fmla="*/ 0 w 27"/>
                <a:gd name="T11" fmla="*/ 0 h 26"/>
                <a:gd name="T12" fmla="*/ 0 w 27"/>
                <a:gd name="T13" fmla="*/ 0 h 26"/>
                <a:gd name="T14" fmla="*/ 0 w 27"/>
                <a:gd name="T15" fmla="*/ 0 h 26"/>
                <a:gd name="T16" fmla="*/ 0 w 27"/>
                <a:gd name="T17" fmla="*/ 0 h 26"/>
                <a:gd name="T18" fmla="*/ 0 w 27"/>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13" y="25"/>
                  </a:moveTo>
                  <a:lnTo>
                    <a:pt x="12" y="26"/>
                  </a:lnTo>
                  <a:lnTo>
                    <a:pt x="27" y="11"/>
                  </a:lnTo>
                  <a:lnTo>
                    <a:pt x="16" y="0"/>
                  </a:lnTo>
                  <a:lnTo>
                    <a:pt x="1" y="15"/>
                  </a:lnTo>
                  <a:lnTo>
                    <a:pt x="0" y="17"/>
                  </a:lnTo>
                  <a:lnTo>
                    <a:pt x="1" y="15"/>
                  </a:lnTo>
                  <a:lnTo>
                    <a:pt x="0" y="17"/>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0" name="Freeform 96"/>
            <p:cNvSpPr>
              <a:spLocks/>
            </p:cNvSpPr>
            <p:nvPr/>
          </p:nvSpPr>
          <p:spPr bwMode="auto">
            <a:xfrm>
              <a:off x="4250" y="2814"/>
              <a:ext cx="5" cy="5"/>
            </a:xfrm>
            <a:custGeom>
              <a:avLst/>
              <a:gdLst>
                <a:gd name="T0" fmla="*/ 0 w 25"/>
                <a:gd name="T1" fmla="*/ 0 h 25"/>
                <a:gd name="T2" fmla="*/ 0 w 25"/>
                <a:gd name="T3" fmla="*/ 0 h 25"/>
                <a:gd name="T4" fmla="*/ 0 w 25"/>
                <a:gd name="T5" fmla="*/ 0 h 25"/>
                <a:gd name="T6" fmla="*/ 0 w 25"/>
                <a:gd name="T7" fmla="*/ 0 h 25"/>
                <a:gd name="T8" fmla="*/ 0 w 25"/>
                <a:gd name="T9" fmla="*/ 0 h 25"/>
                <a:gd name="T10" fmla="*/ 0 w 25"/>
                <a:gd name="T11" fmla="*/ 0 h 25"/>
                <a:gd name="T12" fmla="*/ 0 w 25"/>
                <a:gd name="T13" fmla="*/ 0 h 25"/>
                <a:gd name="T14" fmla="*/ 0 w 25"/>
                <a:gd name="T15" fmla="*/ 0 h 25"/>
                <a:gd name="T16" fmla="*/ 0 w 25"/>
                <a:gd name="T17" fmla="*/ 0 h 25"/>
                <a:gd name="T18" fmla="*/ 0 w 25"/>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5">
                  <a:moveTo>
                    <a:pt x="13" y="25"/>
                  </a:moveTo>
                  <a:lnTo>
                    <a:pt x="13" y="25"/>
                  </a:lnTo>
                  <a:lnTo>
                    <a:pt x="25" y="8"/>
                  </a:lnTo>
                  <a:lnTo>
                    <a:pt x="12" y="0"/>
                  </a:lnTo>
                  <a:lnTo>
                    <a:pt x="0" y="16"/>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1" name="Freeform 97"/>
            <p:cNvSpPr>
              <a:spLocks/>
            </p:cNvSpPr>
            <p:nvPr/>
          </p:nvSpPr>
          <p:spPr bwMode="auto">
            <a:xfrm>
              <a:off x="4248" y="2817"/>
              <a:ext cx="5" cy="5"/>
            </a:xfrm>
            <a:custGeom>
              <a:avLst/>
              <a:gdLst>
                <a:gd name="T0" fmla="*/ 0 w 25"/>
                <a:gd name="T1" fmla="*/ 0 h 26"/>
                <a:gd name="T2" fmla="*/ 0 w 25"/>
                <a:gd name="T3" fmla="*/ 0 h 26"/>
                <a:gd name="T4" fmla="*/ 0 w 25"/>
                <a:gd name="T5" fmla="*/ 0 h 26"/>
                <a:gd name="T6" fmla="*/ 0 w 25"/>
                <a:gd name="T7" fmla="*/ 0 h 26"/>
                <a:gd name="T8" fmla="*/ 0 w 25"/>
                <a:gd name="T9" fmla="*/ 0 h 26"/>
                <a:gd name="T10" fmla="*/ 0 w 25"/>
                <a:gd name="T11" fmla="*/ 0 h 26"/>
                <a:gd name="T12" fmla="*/ 0 w 25"/>
                <a:gd name="T13" fmla="*/ 0 h 26"/>
                <a:gd name="T14" fmla="*/ 0 w 25"/>
                <a:gd name="T15" fmla="*/ 0 h 26"/>
                <a:gd name="T16" fmla="*/ 0 w 25"/>
                <a:gd name="T17" fmla="*/ 0 h 26"/>
                <a:gd name="T18" fmla="*/ 0 w 2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15" y="24"/>
                  </a:moveTo>
                  <a:lnTo>
                    <a:pt x="14" y="26"/>
                  </a:lnTo>
                  <a:lnTo>
                    <a:pt x="25" y="9"/>
                  </a:lnTo>
                  <a:lnTo>
                    <a:pt x="12" y="0"/>
                  </a:lnTo>
                  <a:lnTo>
                    <a:pt x="1" y="18"/>
                  </a:lnTo>
                  <a:lnTo>
                    <a:pt x="0" y="20"/>
                  </a:lnTo>
                  <a:lnTo>
                    <a:pt x="1" y="18"/>
                  </a:lnTo>
                  <a:lnTo>
                    <a:pt x="1" y="19"/>
                  </a:lnTo>
                  <a:lnTo>
                    <a:pt x="0" y="20"/>
                  </a:lnTo>
                  <a:lnTo>
                    <a:pt x="15"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2" name="Freeform 98"/>
            <p:cNvSpPr>
              <a:spLocks/>
            </p:cNvSpPr>
            <p:nvPr/>
          </p:nvSpPr>
          <p:spPr bwMode="auto">
            <a:xfrm>
              <a:off x="4247" y="2821"/>
              <a:ext cx="4" cy="4"/>
            </a:xfrm>
            <a:custGeom>
              <a:avLst/>
              <a:gdLst>
                <a:gd name="T0" fmla="*/ 0 w 22"/>
                <a:gd name="T1" fmla="*/ 0 h 22"/>
                <a:gd name="T2" fmla="*/ 0 w 22"/>
                <a:gd name="T3" fmla="*/ 0 h 22"/>
                <a:gd name="T4" fmla="*/ 0 w 22"/>
                <a:gd name="T5" fmla="*/ 0 h 22"/>
                <a:gd name="T6" fmla="*/ 0 w 22"/>
                <a:gd name="T7" fmla="*/ 0 h 22"/>
                <a:gd name="T8" fmla="*/ 0 w 22"/>
                <a:gd name="T9" fmla="*/ 0 h 22"/>
                <a:gd name="T10" fmla="*/ 0 w 22"/>
                <a:gd name="T11" fmla="*/ 0 h 22"/>
                <a:gd name="T12" fmla="*/ 0 w 22"/>
                <a:gd name="T13" fmla="*/ 0 h 22"/>
                <a:gd name="T14" fmla="*/ 0 w 22"/>
                <a:gd name="T15" fmla="*/ 0 h 22"/>
                <a:gd name="T16" fmla="*/ 0 w 22"/>
                <a:gd name="T17" fmla="*/ 0 h 22"/>
                <a:gd name="T18" fmla="*/ 0 w 22"/>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2">
                  <a:moveTo>
                    <a:pt x="15" y="22"/>
                  </a:moveTo>
                  <a:lnTo>
                    <a:pt x="15" y="22"/>
                  </a:lnTo>
                  <a:lnTo>
                    <a:pt x="22" y="4"/>
                  </a:lnTo>
                  <a:lnTo>
                    <a:pt x="7" y="0"/>
                  </a:lnTo>
                  <a:lnTo>
                    <a:pt x="0" y="17"/>
                  </a:lnTo>
                  <a:lnTo>
                    <a:pt x="1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3" name="Freeform 99"/>
            <p:cNvSpPr>
              <a:spLocks/>
            </p:cNvSpPr>
            <p:nvPr/>
          </p:nvSpPr>
          <p:spPr bwMode="auto">
            <a:xfrm>
              <a:off x="4246" y="2824"/>
              <a:ext cx="4" cy="5"/>
            </a:xfrm>
            <a:custGeom>
              <a:avLst/>
              <a:gdLst>
                <a:gd name="T0" fmla="*/ 0 w 20"/>
                <a:gd name="T1" fmla="*/ 0 h 24"/>
                <a:gd name="T2" fmla="*/ 0 w 20"/>
                <a:gd name="T3" fmla="*/ 0 h 24"/>
                <a:gd name="T4" fmla="*/ 0 w 20"/>
                <a:gd name="T5" fmla="*/ 0 h 24"/>
                <a:gd name="T6" fmla="*/ 0 w 20"/>
                <a:gd name="T7" fmla="*/ 0 h 24"/>
                <a:gd name="T8" fmla="*/ 0 w 20"/>
                <a:gd name="T9" fmla="*/ 0 h 24"/>
                <a:gd name="T10" fmla="*/ 0 w 20"/>
                <a:gd name="T11" fmla="*/ 0 h 24"/>
                <a:gd name="T12" fmla="*/ 0 w 20"/>
                <a:gd name="T13" fmla="*/ 0 h 24"/>
                <a:gd name="T14" fmla="*/ 0 w 20"/>
                <a:gd name="T15" fmla="*/ 0 h 24"/>
                <a:gd name="T16" fmla="*/ 0 w 20"/>
                <a:gd name="T17" fmla="*/ 0 h 24"/>
                <a:gd name="T18" fmla="*/ 0 w 20"/>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4">
                  <a:moveTo>
                    <a:pt x="15" y="21"/>
                  </a:moveTo>
                  <a:lnTo>
                    <a:pt x="15" y="24"/>
                  </a:lnTo>
                  <a:lnTo>
                    <a:pt x="20" y="5"/>
                  </a:lnTo>
                  <a:lnTo>
                    <a:pt x="5" y="0"/>
                  </a:lnTo>
                  <a:lnTo>
                    <a:pt x="0" y="19"/>
                  </a:lnTo>
                  <a:lnTo>
                    <a:pt x="0" y="21"/>
                  </a:lnTo>
                  <a:lnTo>
                    <a:pt x="0" y="19"/>
                  </a:lnTo>
                  <a:lnTo>
                    <a:pt x="0" y="20"/>
                  </a:lnTo>
                  <a:lnTo>
                    <a:pt x="0" y="21"/>
                  </a:lnTo>
                  <a:lnTo>
                    <a:pt x="15"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4" name="Freeform 100"/>
            <p:cNvSpPr>
              <a:spLocks/>
            </p:cNvSpPr>
            <p:nvPr/>
          </p:nvSpPr>
          <p:spPr bwMode="auto">
            <a:xfrm>
              <a:off x="4245" y="2828"/>
              <a:ext cx="4" cy="4"/>
            </a:xfrm>
            <a:custGeom>
              <a:avLst/>
              <a:gdLst>
                <a:gd name="T0" fmla="*/ 0 w 17"/>
                <a:gd name="T1" fmla="*/ 0 h 20"/>
                <a:gd name="T2" fmla="*/ 0 w 17"/>
                <a:gd name="T3" fmla="*/ 0 h 20"/>
                <a:gd name="T4" fmla="*/ 0 w 17"/>
                <a:gd name="T5" fmla="*/ 0 h 20"/>
                <a:gd name="T6" fmla="*/ 0 w 17"/>
                <a:gd name="T7" fmla="*/ 0 h 20"/>
                <a:gd name="T8" fmla="*/ 0 w 17"/>
                <a:gd name="T9" fmla="*/ 0 h 20"/>
                <a:gd name="T10" fmla="*/ 0 w 17"/>
                <a:gd name="T11" fmla="*/ 0 h 20"/>
                <a:gd name="T12" fmla="*/ 0 w 17"/>
                <a:gd name="T13" fmla="*/ 0 h 20"/>
                <a:gd name="T14" fmla="*/ 0 w 17"/>
                <a:gd name="T15" fmla="*/ 0 h 20"/>
                <a:gd name="T16" fmla="*/ 0 w 17"/>
                <a:gd name="T17" fmla="*/ 0 h 20"/>
                <a:gd name="T18" fmla="*/ 0 w 17"/>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0">
                  <a:moveTo>
                    <a:pt x="16" y="20"/>
                  </a:moveTo>
                  <a:lnTo>
                    <a:pt x="16" y="20"/>
                  </a:lnTo>
                  <a:lnTo>
                    <a:pt x="17" y="0"/>
                  </a:lnTo>
                  <a:lnTo>
                    <a:pt x="2" y="0"/>
                  </a:lnTo>
                  <a:lnTo>
                    <a:pt x="0" y="20"/>
                  </a:lnTo>
                  <a:lnTo>
                    <a:pt x="1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5" name="Freeform 101"/>
            <p:cNvSpPr>
              <a:spLocks/>
            </p:cNvSpPr>
            <p:nvPr/>
          </p:nvSpPr>
          <p:spPr bwMode="auto">
            <a:xfrm>
              <a:off x="4245" y="2832"/>
              <a:ext cx="3" cy="51"/>
            </a:xfrm>
            <a:custGeom>
              <a:avLst/>
              <a:gdLst>
                <a:gd name="T0" fmla="*/ 0 w 16"/>
                <a:gd name="T1" fmla="*/ 0 h 255"/>
                <a:gd name="T2" fmla="*/ 0 w 16"/>
                <a:gd name="T3" fmla="*/ 0 h 255"/>
                <a:gd name="T4" fmla="*/ 0 w 16"/>
                <a:gd name="T5" fmla="*/ 0 h 255"/>
                <a:gd name="T6" fmla="*/ 0 w 16"/>
                <a:gd name="T7" fmla="*/ 0 h 255"/>
                <a:gd name="T8" fmla="*/ 0 w 16"/>
                <a:gd name="T9" fmla="*/ 0 h 255"/>
                <a:gd name="T10" fmla="*/ 0 w 16"/>
                <a:gd name="T11" fmla="*/ 0 h 255"/>
                <a:gd name="T12" fmla="*/ 0 w 16"/>
                <a:gd name="T13" fmla="*/ 0 h 255"/>
                <a:gd name="T14" fmla="*/ 0 w 16"/>
                <a:gd name="T15" fmla="*/ 0 h 255"/>
                <a:gd name="T16" fmla="*/ 0 w 16"/>
                <a:gd name="T17" fmla="*/ 0 h 255"/>
                <a:gd name="T18" fmla="*/ 0 w 16"/>
                <a:gd name="T19" fmla="*/ 0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255">
                  <a:moveTo>
                    <a:pt x="16" y="255"/>
                  </a:moveTo>
                  <a:lnTo>
                    <a:pt x="16" y="255"/>
                  </a:lnTo>
                  <a:lnTo>
                    <a:pt x="16" y="0"/>
                  </a:lnTo>
                  <a:lnTo>
                    <a:pt x="0" y="0"/>
                  </a:lnTo>
                  <a:lnTo>
                    <a:pt x="0" y="255"/>
                  </a:lnTo>
                  <a:lnTo>
                    <a:pt x="16"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6" name="Freeform 102"/>
            <p:cNvSpPr>
              <a:spLocks/>
            </p:cNvSpPr>
            <p:nvPr/>
          </p:nvSpPr>
          <p:spPr bwMode="auto">
            <a:xfrm>
              <a:off x="4245" y="2883"/>
              <a:ext cx="4" cy="5"/>
            </a:xfrm>
            <a:custGeom>
              <a:avLst/>
              <a:gdLst>
                <a:gd name="T0" fmla="*/ 0 w 17"/>
                <a:gd name="T1" fmla="*/ 0 h 22"/>
                <a:gd name="T2" fmla="*/ 0 w 17"/>
                <a:gd name="T3" fmla="*/ 0 h 22"/>
                <a:gd name="T4" fmla="*/ 0 w 17"/>
                <a:gd name="T5" fmla="*/ 0 h 22"/>
                <a:gd name="T6" fmla="*/ 0 w 17"/>
                <a:gd name="T7" fmla="*/ 0 h 22"/>
                <a:gd name="T8" fmla="*/ 0 w 17"/>
                <a:gd name="T9" fmla="*/ 0 h 22"/>
                <a:gd name="T10" fmla="*/ 0 w 17"/>
                <a:gd name="T11" fmla="*/ 0 h 22"/>
                <a:gd name="T12" fmla="*/ 0 w 17"/>
                <a:gd name="T13" fmla="*/ 0 h 22"/>
                <a:gd name="T14" fmla="*/ 0 w 17"/>
                <a:gd name="T15" fmla="*/ 0 h 22"/>
                <a:gd name="T16" fmla="*/ 0 w 17"/>
                <a:gd name="T17" fmla="*/ 0 h 22"/>
                <a:gd name="T18" fmla="*/ 0 w 17"/>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2">
                  <a:moveTo>
                    <a:pt x="17" y="17"/>
                  </a:moveTo>
                  <a:lnTo>
                    <a:pt x="17" y="19"/>
                  </a:lnTo>
                  <a:lnTo>
                    <a:pt x="16" y="0"/>
                  </a:lnTo>
                  <a:lnTo>
                    <a:pt x="0" y="0"/>
                  </a:lnTo>
                  <a:lnTo>
                    <a:pt x="2" y="19"/>
                  </a:lnTo>
                  <a:lnTo>
                    <a:pt x="2" y="22"/>
                  </a:lnTo>
                  <a:lnTo>
                    <a:pt x="2" y="19"/>
                  </a:lnTo>
                  <a:lnTo>
                    <a:pt x="2" y="20"/>
                  </a:lnTo>
                  <a:lnTo>
                    <a:pt x="2" y="22"/>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7" name="Freeform 103"/>
            <p:cNvSpPr>
              <a:spLocks/>
            </p:cNvSpPr>
            <p:nvPr/>
          </p:nvSpPr>
          <p:spPr bwMode="auto">
            <a:xfrm>
              <a:off x="4246" y="2887"/>
              <a:ext cx="4" cy="4"/>
            </a:xfrm>
            <a:custGeom>
              <a:avLst/>
              <a:gdLst>
                <a:gd name="T0" fmla="*/ 0 w 20"/>
                <a:gd name="T1" fmla="*/ 0 h 23"/>
                <a:gd name="T2" fmla="*/ 0 w 20"/>
                <a:gd name="T3" fmla="*/ 0 h 23"/>
                <a:gd name="T4" fmla="*/ 0 w 20"/>
                <a:gd name="T5" fmla="*/ 0 h 23"/>
                <a:gd name="T6" fmla="*/ 0 w 20"/>
                <a:gd name="T7" fmla="*/ 0 h 23"/>
                <a:gd name="T8" fmla="*/ 0 w 20"/>
                <a:gd name="T9" fmla="*/ 0 h 23"/>
                <a:gd name="T10" fmla="*/ 0 w 20"/>
                <a:gd name="T11" fmla="*/ 0 h 23"/>
                <a:gd name="T12" fmla="*/ 0 w 20"/>
                <a:gd name="T13" fmla="*/ 0 h 23"/>
                <a:gd name="T14" fmla="*/ 0 w 20"/>
                <a:gd name="T15" fmla="*/ 0 h 23"/>
                <a:gd name="T16" fmla="*/ 0 w 20"/>
                <a:gd name="T17" fmla="*/ 0 h 23"/>
                <a:gd name="T18" fmla="*/ 0 w 20"/>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3">
                  <a:moveTo>
                    <a:pt x="20" y="19"/>
                  </a:moveTo>
                  <a:lnTo>
                    <a:pt x="20" y="19"/>
                  </a:lnTo>
                  <a:lnTo>
                    <a:pt x="15" y="0"/>
                  </a:lnTo>
                  <a:lnTo>
                    <a:pt x="0" y="5"/>
                  </a:lnTo>
                  <a:lnTo>
                    <a:pt x="5" y="23"/>
                  </a:ln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8" name="Freeform 104"/>
            <p:cNvSpPr>
              <a:spLocks/>
            </p:cNvSpPr>
            <p:nvPr/>
          </p:nvSpPr>
          <p:spPr bwMode="auto">
            <a:xfrm>
              <a:off x="4247" y="2891"/>
              <a:ext cx="4" cy="5"/>
            </a:xfrm>
            <a:custGeom>
              <a:avLst/>
              <a:gdLst>
                <a:gd name="T0" fmla="*/ 0 w 22"/>
                <a:gd name="T1" fmla="*/ 0 h 25"/>
                <a:gd name="T2" fmla="*/ 0 w 22"/>
                <a:gd name="T3" fmla="*/ 0 h 25"/>
                <a:gd name="T4" fmla="*/ 0 w 22"/>
                <a:gd name="T5" fmla="*/ 0 h 25"/>
                <a:gd name="T6" fmla="*/ 0 w 22"/>
                <a:gd name="T7" fmla="*/ 0 h 25"/>
                <a:gd name="T8" fmla="*/ 0 w 22"/>
                <a:gd name="T9" fmla="*/ 0 h 25"/>
                <a:gd name="T10" fmla="*/ 0 w 22"/>
                <a:gd name="T11" fmla="*/ 0 h 25"/>
                <a:gd name="T12" fmla="*/ 0 w 22"/>
                <a:gd name="T13" fmla="*/ 0 h 25"/>
                <a:gd name="T14" fmla="*/ 0 w 22"/>
                <a:gd name="T15" fmla="*/ 0 h 25"/>
                <a:gd name="T16" fmla="*/ 0 w 22"/>
                <a:gd name="T17" fmla="*/ 0 h 25"/>
                <a:gd name="T18" fmla="*/ 0 w 22"/>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5">
                  <a:moveTo>
                    <a:pt x="21" y="16"/>
                  </a:moveTo>
                  <a:lnTo>
                    <a:pt x="22" y="19"/>
                  </a:lnTo>
                  <a:lnTo>
                    <a:pt x="15" y="0"/>
                  </a:lnTo>
                  <a:lnTo>
                    <a:pt x="0" y="4"/>
                  </a:lnTo>
                  <a:lnTo>
                    <a:pt x="7" y="23"/>
                  </a:lnTo>
                  <a:lnTo>
                    <a:pt x="8" y="25"/>
                  </a:lnTo>
                  <a:lnTo>
                    <a:pt x="7" y="23"/>
                  </a:lnTo>
                  <a:lnTo>
                    <a:pt x="8" y="24"/>
                  </a:lnTo>
                  <a:lnTo>
                    <a:pt x="8" y="25"/>
                  </a:lnTo>
                  <a:lnTo>
                    <a:pt x="21"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9" name="Freeform 105"/>
            <p:cNvSpPr>
              <a:spLocks/>
            </p:cNvSpPr>
            <p:nvPr/>
          </p:nvSpPr>
          <p:spPr bwMode="auto">
            <a:xfrm>
              <a:off x="4248" y="2894"/>
              <a:ext cx="5" cy="5"/>
            </a:xfrm>
            <a:custGeom>
              <a:avLst/>
              <a:gdLst>
                <a:gd name="T0" fmla="*/ 0 w 24"/>
                <a:gd name="T1" fmla="*/ 0 h 27"/>
                <a:gd name="T2" fmla="*/ 0 w 24"/>
                <a:gd name="T3" fmla="*/ 0 h 27"/>
                <a:gd name="T4" fmla="*/ 0 w 24"/>
                <a:gd name="T5" fmla="*/ 0 h 27"/>
                <a:gd name="T6" fmla="*/ 0 w 24"/>
                <a:gd name="T7" fmla="*/ 0 h 27"/>
                <a:gd name="T8" fmla="*/ 0 w 24"/>
                <a:gd name="T9" fmla="*/ 0 h 27"/>
                <a:gd name="T10" fmla="*/ 0 w 24"/>
                <a:gd name="T11" fmla="*/ 0 h 27"/>
                <a:gd name="T12" fmla="*/ 0 w 24"/>
                <a:gd name="T13" fmla="*/ 0 h 27"/>
                <a:gd name="T14" fmla="*/ 0 w 24"/>
                <a:gd name="T15" fmla="*/ 0 h 27"/>
                <a:gd name="T16" fmla="*/ 0 w 24"/>
                <a:gd name="T17" fmla="*/ 0 h 27"/>
                <a:gd name="T18" fmla="*/ 0 w 24"/>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27">
                  <a:moveTo>
                    <a:pt x="24" y="18"/>
                  </a:moveTo>
                  <a:lnTo>
                    <a:pt x="24" y="18"/>
                  </a:lnTo>
                  <a:lnTo>
                    <a:pt x="13" y="0"/>
                  </a:lnTo>
                  <a:lnTo>
                    <a:pt x="0" y="9"/>
                  </a:lnTo>
                  <a:lnTo>
                    <a:pt x="11" y="27"/>
                  </a:lnTo>
                  <a:lnTo>
                    <a:pt x="24"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0" name="Freeform 106"/>
            <p:cNvSpPr>
              <a:spLocks/>
            </p:cNvSpPr>
            <p:nvPr/>
          </p:nvSpPr>
          <p:spPr bwMode="auto">
            <a:xfrm>
              <a:off x="4250" y="2897"/>
              <a:ext cx="5" cy="6"/>
            </a:xfrm>
            <a:custGeom>
              <a:avLst/>
              <a:gdLst>
                <a:gd name="T0" fmla="*/ 0 w 25"/>
                <a:gd name="T1" fmla="*/ 0 h 26"/>
                <a:gd name="T2" fmla="*/ 0 w 25"/>
                <a:gd name="T3" fmla="*/ 0 h 26"/>
                <a:gd name="T4" fmla="*/ 0 w 25"/>
                <a:gd name="T5" fmla="*/ 0 h 26"/>
                <a:gd name="T6" fmla="*/ 0 w 25"/>
                <a:gd name="T7" fmla="*/ 0 h 26"/>
                <a:gd name="T8" fmla="*/ 0 w 25"/>
                <a:gd name="T9" fmla="*/ 0 h 26"/>
                <a:gd name="T10" fmla="*/ 0 w 25"/>
                <a:gd name="T11" fmla="*/ 0 h 26"/>
                <a:gd name="T12" fmla="*/ 0 w 25"/>
                <a:gd name="T13" fmla="*/ 0 h 26"/>
                <a:gd name="T14" fmla="*/ 0 w 25"/>
                <a:gd name="T15" fmla="*/ 0 h 26"/>
                <a:gd name="T16" fmla="*/ 0 w 25"/>
                <a:gd name="T17" fmla="*/ 0 h 26"/>
                <a:gd name="T18" fmla="*/ 0 w 2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24" y="15"/>
                  </a:moveTo>
                  <a:lnTo>
                    <a:pt x="25" y="17"/>
                  </a:lnTo>
                  <a:lnTo>
                    <a:pt x="13" y="0"/>
                  </a:lnTo>
                  <a:lnTo>
                    <a:pt x="0" y="9"/>
                  </a:lnTo>
                  <a:lnTo>
                    <a:pt x="12" y="25"/>
                  </a:lnTo>
                  <a:lnTo>
                    <a:pt x="13" y="26"/>
                  </a:lnTo>
                  <a:lnTo>
                    <a:pt x="12" y="25"/>
                  </a:lnTo>
                  <a:lnTo>
                    <a:pt x="13" y="26"/>
                  </a:lnTo>
                  <a:lnTo>
                    <a:pt x="2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1" name="Freeform 107"/>
            <p:cNvSpPr>
              <a:spLocks/>
            </p:cNvSpPr>
            <p:nvPr/>
          </p:nvSpPr>
          <p:spPr bwMode="auto">
            <a:xfrm>
              <a:off x="4253" y="2900"/>
              <a:ext cx="5" cy="6"/>
            </a:xfrm>
            <a:custGeom>
              <a:avLst/>
              <a:gdLst>
                <a:gd name="T0" fmla="*/ 0 w 26"/>
                <a:gd name="T1" fmla="*/ 0 h 27"/>
                <a:gd name="T2" fmla="*/ 0 w 26"/>
                <a:gd name="T3" fmla="*/ 0 h 27"/>
                <a:gd name="T4" fmla="*/ 0 w 26"/>
                <a:gd name="T5" fmla="*/ 0 h 27"/>
                <a:gd name="T6" fmla="*/ 0 w 26"/>
                <a:gd name="T7" fmla="*/ 0 h 27"/>
                <a:gd name="T8" fmla="*/ 0 w 26"/>
                <a:gd name="T9" fmla="*/ 0 h 27"/>
                <a:gd name="T10" fmla="*/ 0 w 26"/>
                <a:gd name="T11" fmla="*/ 0 h 27"/>
                <a:gd name="T12" fmla="*/ 0 w 26"/>
                <a:gd name="T13" fmla="*/ 0 h 27"/>
                <a:gd name="T14" fmla="*/ 0 w 26"/>
                <a:gd name="T15" fmla="*/ 0 h 27"/>
                <a:gd name="T16" fmla="*/ 0 w 26"/>
                <a:gd name="T17" fmla="*/ 0 h 27"/>
                <a:gd name="T18" fmla="*/ 0 w 26"/>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7">
                  <a:moveTo>
                    <a:pt x="25" y="16"/>
                  </a:moveTo>
                  <a:lnTo>
                    <a:pt x="26" y="16"/>
                  </a:lnTo>
                  <a:lnTo>
                    <a:pt x="11" y="0"/>
                  </a:lnTo>
                  <a:lnTo>
                    <a:pt x="0" y="11"/>
                  </a:lnTo>
                  <a:lnTo>
                    <a:pt x="15" y="27"/>
                  </a:lnTo>
                  <a:lnTo>
                    <a:pt x="16" y="27"/>
                  </a:lnTo>
                  <a:lnTo>
                    <a:pt x="15" y="27"/>
                  </a:lnTo>
                  <a:lnTo>
                    <a:pt x="16" y="27"/>
                  </a:lnTo>
                  <a:lnTo>
                    <a:pt x="2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2" name="Freeform 108"/>
            <p:cNvSpPr>
              <a:spLocks/>
            </p:cNvSpPr>
            <p:nvPr/>
          </p:nvSpPr>
          <p:spPr bwMode="auto">
            <a:xfrm>
              <a:off x="4256" y="2904"/>
              <a:ext cx="6" cy="5"/>
            </a:xfrm>
            <a:custGeom>
              <a:avLst/>
              <a:gdLst>
                <a:gd name="T0" fmla="*/ 0 w 27"/>
                <a:gd name="T1" fmla="*/ 0 h 26"/>
                <a:gd name="T2" fmla="*/ 0 w 27"/>
                <a:gd name="T3" fmla="*/ 0 h 26"/>
                <a:gd name="T4" fmla="*/ 0 w 27"/>
                <a:gd name="T5" fmla="*/ 0 h 26"/>
                <a:gd name="T6" fmla="*/ 0 w 27"/>
                <a:gd name="T7" fmla="*/ 0 h 26"/>
                <a:gd name="T8" fmla="*/ 0 w 27"/>
                <a:gd name="T9" fmla="*/ 0 h 26"/>
                <a:gd name="T10" fmla="*/ 0 w 27"/>
                <a:gd name="T11" fmla="*/ 0 h 26"/>
                <a:gd name="T12" fmla="*/ 0 w 27"/>
                <a:gd name="T13" fmla="*/ 0 h 26"/>
                <a:gd name="T14" fmla="*/ 0 w 27"/>
                <a:gd name="T15" fmla="*/ 0 h 26"/>
                <a:gd name="T16" fmla="*/ 0 w 27"/>
                <a:gd name="T17" fmla="*/ 0 h 26"/>
                <a:gd name="T18" fmla="*/ 0 w 27"/>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27" y="13"/>
                  </a:moveTo>
                  <a:lnTo>
                    <a:pt x="27" y="14"/>
                  </a:lnTo>
                  <a:lnTo>
                    <a:pt x="9" y="0"/>
                  </a:lnTo>
                  <a:lnTo>
                    <a:pt x="0" y="11"/>
                  </a:lnTo>
                  <a:lnTo>
                    <a:pt x="18" y="25"/>
                  </a:lnTo>
                  <a:lnTo>
                    <a:pt x="18" y="26"/>
                  </a:lnTo>
                  <a:lnTo>
                    <a:pt x="18" y="25"/>
                  </a:lnTo>
                  <a:lnTo>
                    <a:pt x="18" y="26"/>
                  </a:lnTo>
                  <a:lnTo>
                    <a:pt x="27"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3" name="Freeform 109"/>
            <p:cNvSpPr>
              <a:spLocks/>
            </p:cNvSpPr>
            <p:nvPr/>
          </p:nvSpPr>
          <p:spPr bwMode="auto">
            <a:xfrm>
              <a:off x="4260" y="2906"/>
              <a:ext cx="6" cy="5"/>
            </a:xfrm>
            <a:custGeom>
              <a:avLst/>
              <a:gdLst>
                <a:gd name="T0" fmla="*/ 0 w 29"/>
                <a:gd name="T1" fmla="*/ 0 h 26"/>
                <a:gd name="T2" fmla="*/ 0 w 29"/>
                <a:gd name="T3" fmla="*/ 0 h 26"/>
                <a:gd name="T4" fmla="*/ 0 w 29"/>
                <a:gd name="T5" fmla="*/ 0 h 26"/>
                <a:gd name="T6" fmla="*/ 0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29" y="13"/>
                  </a:moveTo>
                  <a:lnTo>
                    <a:pt x="29" y="13"/>
                  </a:lnTo>
                  <a:lnTo>
                    <a:pt x="9" y="0"/>
                  </a:lnTo>
                  <a:lnTo>
                    <a:pt x="0" y="13"/>
                  </a:lnTo>
                  <a:lnTo>
                    <a:pt x="20" y="26"/>
                  </a:lnTo>
                  <a:lnTo>
                    <a:pt x="2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4" name="Freeform 110"/>
            <p:cNvSpPr>
              <a:spLocks/>
            </p:cNvSpPr>
            <p:nvPr/>
          </p:nvSpPr>
          <p:spPr bwMode="auto">
            <a:xfrm>
              <a:off x="4264" y="2909"/>
              <a:ext cx="6" cy="5"/>
            </a:xfrm>
            <a:custGeom>
              <a:avLst/>
              <a:gdLst>
                <a:gd name="T0" fmla="*/ 0 w 29"/>
                <a:gd name="T1" fmla="*/ 0 h 27"/>
                <a:gd name="T2" fmla="*/ 0 w 29"/>
                <a:gd name="T3" fmla="*/ 0 h 27"/>
                <a:gd name="T4" fmla="*/ 0 w 29"/>
                <a:gd name="T5" fmla="*/ 0 h 27"/>
                <a:gd name="T6" fmla="*/ 0 w 29"/>
                <a:gd name="T7" fmla="*/ 0 h 27"/>
                <a:gd name="T8" fmla="*/ 0 w 29"/>
                <a:gd name="T9" fmla="*/ 0 h 27"/>
                <a:gd name="T10" fmla="*/ 0 w 29"/>
                <a:gd name="T11" fmla="*/ 0 h 27"/>
                <a:gd name="T12" fmla="*/ 0 w 29"/>
                <a:gd name="T13" fmla="*/ 0 h 27"/>
                <a:gd name="T14" fmla="*/ 0 w 29"/>
                <a:gd name="T15" fmla="*/ 0 h 27"/>
                <a:gd name="T16" fmla="*/ 0 w 29"/>
                <a:gd name="T17" fmla="*/ 0 h 27"/>
                <a:gd name="T18" fmla="*/ 0 w 29"/>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7">
                  <a:moveTo>
                    <a:pt x="28" y="13"/>
                  </a:moveTo>
                  <a:lnTo>
                    <a:pt x="29" y="13"/>
                  </a:lnTo>
                  <a:lnTo>
                    <a:pt x="9" y="0"/>
                  </a:lnTo>
                  <a:lnTo>
                    <a:pt x="0" y="13"/>
                  </a:lnTo>
                  <a:lnTo>
                    <a:pt x="21" y="27"/>
                  </a:lnTo>
                  <a:lnTo>
                    <a:pt x="22" y="27"/>
                  </a:lnTo>
                  <a:lnTo>
                    <a:pt x="21" y="27"/>
                  </a:lnTo>
                  <a:lnTo>
                    <a:pt x="22" y="27"/>
                  </a:lnTo>
                  <a:lnTo>
                    <a:pt x="2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5" name="Freeform 111"/>
            <p:cNvSpPr>
              <a:spLocks/>
            </p:cNvSpPr>
            <p:nvPr/>
          </p:nvSpPr>
          <p:spPr bwMode="auto">
            <a:xfrm>
              <a:off x="4268" y="2911"/>
              <a:ext cx="6" cy="6"/>
            </a:xfrm>
            <a:custGeom>
              <a:avLst/>
              <a:gdLst>
                <a:gd name="T0" fmla="*/ 0 w 30"/>
                <a:gd name="T1" fmla="*/ 0 h 26"/>
                <a:gd name="T2" fmla="*/ 0 w 30"/>
                <a:gd name="T3" fmla="*/ 0 h 26"/>
                <a:gd name="T4" fmla="*/ 0 w 30"/>
                <a:gd name="T5" fmla="*/ 0 h 26"/>
                <a:gd name="T6" fmla="*/ 0 w 30"/>
                <a:gd name="T7" fmla="*/ 0 h 26"/>
                <a:gd name="T8" fmla="*/ 0 w 30"/>
                <a:gd name="T9" fmla="*/ 0 h 26"/>
                <a:gd name="T10" fmla="*/ 0 w 30"/>
                <a:gd name="T11" fmla="*/ 0 h 26"/>
                <a:gd name="T12" fmla="*/ 0 w 30"/>
                <a:gd name="T13" fmla="*/ 0 h 26"/>
                <a:gd name="T14" fmla="*/ 0 w 30"/>
                <a:gd name="T15" fmla="*/ 0 h 26"/>
                <a:gd name="T16" fmla="*/ 0 w 30"/>
                <a:gd name="T17" fmla="*/ 0 h 26"/>
                <a:gd name="T18" fmla="*/ 0 w 3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6">
                  <a:moveTo>
                    <a:pt x="29" y="10"/>
                  </a:moveTo>
                  <a:lnTo>
                    <a:pt x="30" y="11"/>
                  </a:lnTo>
                  <a:lnTo>
                    <a:pt x="6" y="0"/>
                  </a:lnTo>
                  <a:lnTo>
                    <a:pt x="0" y="14"/>
                  </a:lnTo>
                  <a:lnTo>
                    <a:pt x="24" y="25"/>
                  </a:lnTo>
                  <a:lnTo>
                    <a:pt x="25" y="26"/>
                  </a:lnTo>
                  <a:lnTo>
                    <a:pt x="24" y="25"/>
                  </a:lnTo>
                  <a:lnTo>
                    <a:pt x="25" y="26"/>
                  </a:lnTo>
                  <a:lnTo>
                    <a:pt x="2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6" name="Freeform 112"/>
            <p:cNvSpPr>
              <a:spLocks/>
            </p:cNvSpPr>
            <p:nvPr/>
          </p:nvSpPr>
          <p:spPr bwMode="auto">
            <a:xfrm>
              <a:off x="4273" y="2913"/>
              <a:ext cx="6" cy="5"/>
            </a:xfrm>
            <a:custGeom>
              <a:avLst/>
              <a:gdLst>
                <a:gd name="T0" fmla="*/ 0 w 29"/>
                <a:gd name="T1" fmla="*/ 0 h 25"/>
                <a:gd name="T2" fmla="*/ 0 w 29"/>
                <a:gd name="T3" fmla="*/ 0 h 25"/>
                <a:gd name="T4" fmla="*/ 0 w 29"/>
                <a:gd name="T5" fmla="*/ 0 h 25"/>
                <a:gd name="T6" fmla="*/ 0 w 29"/>
                <a:gd name="T7" fmla="*/ 0 h 25"/>
                <a:gd name="T8" fmla="*/ 0 w 29"/>
                <a:gd name="T9" fmla="*/ 0 h 25"/>
                <a:gd name="T10" fmla="*/ 0 w 29"/>
                <a:gd name="T11" fmla="*/ 0 h 25"/>
                <a:gd name="T12" fmla="*/ 0 w 29"/>
                <a:gd name="T13" fmla="*/ 0 h 25"/>
                <a:gd name="T14" fmla="*/ 0 w 29"/>
                <a:gd name="T15" fmla="*/ 0 h 25"/>
                <a:gd name="T16" fmla="*/ 0 w 29"/>
                <a:gd name="T17" fmla="*/ 0 h 25"/>
                <a:gd name="T18" fmla="*/ 0 w 2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5">
                  <a:moveTo>
                    <a:pt x="29" y="9"/>
                  </a:moveTo>
                  <a:lnTo>
                    <a:pt x="29" y="9"/>
                  </a:lnTo>
                  <a:lnTo>
                    <a:pt x="4" y="0"/>
                  </a:lnTo>
                  <a:lnTo>
                    <a:pt x="0" y="16"/>
                  </a:lnTo>
                  <a:lnTo>
                    <a:pt x="24" y="25"/>
                  </a:lnTo>
                  <a:lnTo>
                    <a:pt x="29"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7" name="Freeform 113"/>
            <p:cNvSpPr>
              <a:spLocks/>
            </p:cNvSpPr>
            <p:nvPr/>
          </p:nvSpPr>
          <p:spPr bwMode="auto">
            <a:xfrm>
              <a:off x="4278" y="2915"/>
              <a:ext cx="6" cy="5"/>
            </a:xfrm>
            <a:custGeom>
              <a:avLst/>
              <a:gdLst>
                <a:gd name="T0" fmla="*/ 0 w 31"/>
                <a:gd name="T1" fmla="*/ 0 h 23"/>
                <a:gd name="T2" fmla="*/ 0 w 31"/>
                <a:gd name="T3" fmla="*/ 0 h 23"/>
                <a:gd name="T4" fmla="*/ 0 w 31"/>
                <a:gd name="T5" fmla="*/ 0 h 23"/>
                <a:gd name="T6" fmla="*/ 0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31" y="8"/>
                  </a:moveTo>
                  <a:lnTo>
                    <a:pt x="31" y="8"/>
                  </a:lnTo>
                  <a:lnTo>
                    <a:pt x="5" y="0"/>
                  </a:lnTo>
                  <a:lnTo>
                    <a:pt x="0" y="16"/>
                  </a:lnTo>
                  <a:lnTo>
                    <a:pt x="27" y="23"/>
                  </a:lnTo>
                  <a:lnTo>
                    <a:pt x="31"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8" name="Freeform 114"/>
            <p:cNvSpPr>
              <a:spLocks/>
            </p:cNvSpPr>
            <p:nvPr/>
          </p:nvSpPr>
          <p:spPr bwMode="auto">
            <a:xfrm>
              <a:off x="4283" y="2917"/>
              <a:ext cx="7" cy="4"/>
            </a:xfrm>
            <a:custGeom>
              <a:avLst/>
              <a:gdLst>
                <a:gd name="T0" fmla="*/ 0 w 33"/>
                <a:gd name="T1" fmla="*/ 0 h 22"/>
                <a:gd name="T2" fmla="*/ 0 w 33"/>
                <a:gd name="T3" fmla="*/ 0 h 22"/>
                <a:gd name="T4" fmla="*/ 0 w 33"/>
                <a:gd name="T5" fmla="*/ 0 h 22"/>
                <a:gd name="T6" fmla="*/ 0 w 33"/>
                <a:gd name="T7" fmla="*/ 0 h 22"/>
                <a:gd name="T8" fmla="*/ 0 w 33"/>
                <a:gd name="T9" fmla="*/ 0 h 22"/>
                <a:gd name="T10" fmla="*/ 0 w 33"/>
                <a:gd name="T11" fmla="*/ 0 h 22"/>
                <a:gd name="T12" fmla="*/ 0 w 33"/>
                <a:gd name="T13" fmla="*/ 0 h 22"/>
                <a:gd name="T14" fmla="*/ 0 w 33"/>
                <a:gd name="T15" fmla="*/ 0 h 22"/>
                <a:gd name="T16" fmla="*/ 0 w 33"/>
                <a:gd name="T17" fmla="*/ 0 h 22"/>
                <a:gd name="T18" fmla="*/ 0 w 33"/>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2">
                  <a:moveTo>
                    <a:pt x="31" y="6"/>
                  </a:moveTo>
                  <a:lnTo>
                    <a:pt x="33" y="6"/>
                  </a:lnTo>
                  <a:lnTo>
                    <a:pt x="4" y="0"/>
                  </a:lnTo>
                  <a:lnTo>
                    <a:pt x="0" y="15"/>
                  </a:lnTo>
                  <a:lnTo>
                    <a:pt x="28" y="22"/>
                  </a:lnTo>
                  <a:lnTo>
                    <a:pt x="29" y="22"/>
                  </a:lnTo>
                  <a:lnTo>
                    <a:pt x="28" y="22"/>
                  </a:lnTo>
                  <a:lnTo>
                    <a:pt x="29" y="22"/>
                  </a:lnTo>
                  <a:lnTo>
                    <a:pt x="3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9" name="Freeform 115"/>
            <p:cNvSpPr>
              <a:spLocks/>
            </p:cNvSpPr>
            <p:nvPr/>
          </p:nvSpPr>
          <p:spPr bwMode="auto">
            <a:xfrm>
              <a:off x="4289" y="2918"/>
              <a:ext cx="6" cy="4"/>
            </a:xfrm>
            <a:custGeom>
              <a:avLst/>
              <a:gdLst>
                <a:gd name="T0" fmla="*/ 0 w 31"/>
                <a:gd name="T1" fmla="*/ 0 h 21"/>
                <a:gd name="T2" fmla="*/ 0 w 31"/>
                <a:gd name="T3" fmla="*/ 0 h 21"/>
                <a:gd name="T4" fmla="*/ 0 w 31"/>
                <a:gd name="T5" fmla="*/ 0 h 21"/>
                <a:gd name="T6" fmla="*/ 0 w 31"/>
                <a:gd name="T7" fmla="*/ 0 h 21"/>
                <a:gd name="T8" fmla="*/ 0 w 31"/>
                <a:gd name="T9" fmla="*/ 0 h 21"/>
                <a:gd name="T10" fmla="*/ 0 w 31"/>
                <a:gd name="T11" fmla="*/ 0 h 21"/>
                <a:gd name="T12" fmla="*/ 0 w 31"/>
                <a:gd name="T13" fmla="*/ 0 h 21"/>
                <a:gd name="T14" fmla="*/ 0 w 31"/>
                <a:gd name="T15" fmla="*/ 0 h 21"/>
                <a:gd name="T16" fmla="*/ 0 w 31"/>
                <a:gd name="T17" fmla="*/ 0 h 21"/>
                <a:gd name="T18" fmla="*/ 0 w 3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1">
                  <a:moveTo>
                    <a:pt x="30" y="6"/>
                  </a:moveTo>
                  <a:lnTo>
                    <a:pt x="31" y="6"/>
                  </a:lnTo>
                  <a:lnTo>
                    <a:pt x="2" y="0"/>
                  </a:lnTo>
                  <a:lnTo>
                    <a:pt x="0" y="16"/>
                  </a:lnTo>
                  <a:lnTo>
                    <a:pt x="29" y="21"/>
                  </a:lnTo>
                  <a:lnTo>
                    <a:pt x="30" y="21"/>
                  </a:lnTo>
                  <a:lnTo>
                    <a:pt x="29" y="21"/>
                  </a:lnTo>
                  <a:lnTo>
                    <a:pt x="30" y="21"/>
                  </a:lnTo>
                  <a:lnTo>
                    <a:pt x="3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0" name="Freeform 116"/>
            <p:cNvSpPr>
              <a:spLocks/>
            </p:cNvSpPr>
            <p:nvPr/>
          </p:nvSpPr>
          <p:spPr bwMode="auto">
            <a:xfrm>
              <a:off x="4295" y="2919"/>
              <a:ext cx="6" cy="4"/>
            </a:xfrm>
            <a:custGeom>
              <a:avLst/>
              <a:gdLst>
                <a:gd name="T0" fmla="*/ 0 w 30"/>
                <a:gd name="T1" fmla="*/ 0 h 18"/>
                <a:gd name="T2" fmla="*/ 0 w 30"/>
                <a:gd name="T3" fmla="*/ 0 h 18"/>
                <a:gd name="T4" fmla="*/ 0 w 30"/>
                <a:gd name="T5" fmla="*/ 0 h 18"/>
                <a:gd name="T6" fmla="*/ 0 w 30"/>
                <a:gd name="T7" fmla="*/ 0 h 18"/>
                <a:gd name="T8" fmla="*/ 0 w 30"/>
                <a:gd name="T9" fmla="*/ 0 h 18"/>
                <a:gd name="T10" fmla="*/ 0 w 30"/>
                <a:gd name="T11" fmla="*/ 0 h 18"/>
                <a:gd name="T12" fmla="*/ 0 w 30"/>
                <a:gd name="T13" fmla="*/ 0 h 18"/>
                <a:gd name="T14" fmla="*/ 0 w 30"/>
                <a:gd name="T15" fmla="*/ 0 h 18"/>
                <a:gd name="T16" fmla="*/ 0 w 30"/>
                <a:gd name="T17" fmla="*/ 0 h 18"/>
                <a:gd name="T18" fmla="*/ 0 w 30"/>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8">
                  <a:moveTo>
                    <a:pt x="30" y="2"/>
                  </a:moveTo>
                  <a:lnTo>
                    <a:pt x="30" y="2"/>
                  </a:lnTo>
                  <a:lnTo>
                    <a:pt x="0" y="0"/>
                  </a:lnTo>
                  <a:lnTo>
                    <a:pt x="0" y="15"/>
                  </a:lnTo>
                  <a:lnTo>
                    <a:pt x="30" y="18"/>
                  </a:lnTo>
                  <a:lnTo>
                    <a:pt x="3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1" name="Freeform 117"/>
            <p:cNvSpPr>
              <a:spLocks/>
            </p:cNvSpPr>
            <p:nvPr/>
          </p:nvSpPr>
          <p:spPr bwMode="auto">
            <a:xfrm>
              <a:off x="4301" y="2920"/>
              <a:ext cx="6" cy="3"/>
            </a:xfrm>
            <a:custGeom>
              <a:avLst/>
              <a:gdLst>
                <a:gd name="T0" fmla="*/ 0 w 30"/>
                <a:gd name="T1" fmla="*/ 0 h 17"/>
                <a:gd name="T2" fmla="*/ 0 w 30"/>
                <a:gd name="T3" fmla="*/ 0 h 17"/>
                <a:gd name="T4" fmla="*/ 0 w 30"/>
                <a:gd name="T5" fmla="*/ 0 h 17"/>
                <a:gd name="T6" fmla="*/ 0 w 30"/>
                <a:gd name="T7" fmla="*/ 0 h 17"/>
                <a:gd name="T8" fmla="*/ 0 w 30"/>
                <a:gd name="T9" fmla="*/ 0 h 17"/>
                <a:gd name="T10" fmla="*/ 0 w 30"/>
                <a:gd name="T11" fmla="*/ 0 h 17"/>
                <a:gd name="T12" fmla="*/ 0 w 30"/>
                <a:gd name="T13" fmla="*/ 0 h 17"/>
                <a:gd name="T14" fmla="*/ 0 w 30"/>
                <a:gd name="T15" fmla="*/ 0 h 17"/>
                <a:gd name="T16" fmla="*/ 0 w 30"/>
                <a:gd name="T17" fmla="*/ 0 h 17"/>
                <a:gd name="T18" fmla="*/ 0 w 3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30" y="1"/>
                  </a:moveTo>
                  <a:lnTo>
                    <a:pt x="30" y="1"/>
                  </a:lnTo>
                  <a:lnTo>
                    <a:pt x="0" y="0"/>
                  </a:lnTo>
                  <a:lnTo>
                    <a:pt x="0" y="16"/>
                  </a:lnTo>
                  <a:lnTo>
                    <a:pt x="30" y="17"/>
                  </a:lnTo>
                  <a:lnTo>
                    <a:pt x="3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2" name="Freeform 118"/>
            <p:cNvSpPr>
              <a:spLocks/>
            </p:cNvSpPr>
            <p:nvPr/>
          </p:nvSpPr>
          <p:spPr bwMode="auto">
            <a:xfrm>
              <a:off x="4307" y="2920"/>
              <a:ext cx="570" cy="3"/>
            </a:xfrm>
            <a:custGeom>
              <a:avLst/>
              <a:gdLst>
                <a:gd name="T0" fmla="*/ 0 w 2848"/>
                <a:gd name="T1" fmla="*/ 0 h 18"/>
                <a:gd name="T2" fmla="*/ 0 w 2848"/>
                <a:gd name="T3" fmla="*/ 0 h 18"/>
                <a:gd name="T4" fmla="*/ 0 w 2848"/>
                <a:gd name="T5" fmla="*/ 0 h 18"/>
                <a:gd name="T6" fmla="*/ 0 w 2848"/>
                <a:gd name="T7" fmla="*/ 0 h 18"/>
                <a:gd name="T8" fmla="*/ 0 w 2848"/>
                <a:gd name="T9" fmla="*/ 0 h 18"/>
                <a:gd name="T10" fmla="*/ 0 w 2848"/>
                <a:gd name="T11" fmla="*/ 0 h 18"/>
                <a:gd name="T12" fmla="*/ 0 w 2848"/>
                <a:gd name="T13" fmla="*/ 0 h 18"/>
                <a:gd name="T14" fmla="*/ 0 w 2848"/>
                <a:gd name="T15" fmla="*/ 0 h 18"/>
                <a:gd name="T16" fmla="*/ 0 w 2848"/>
                <a:gd name="T17" fmla="*/ 0 h 18"/>
                <a:gd name="T18" fmla="*/ 0 w 2848"/>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8" h="18">
                  <a:moveTo>
                    <a:pt x="2832" y="10"/>
                  </a:moveTo>
                  <a:lnTo>
                    <a:pt x="2840" y="2"/>
                  </a:lnTo>
                  <a:lnTo>
                    <a:pt x="0" y="0"/>
                  </a:lnTo>
                  <a:lnTo>
                    <a:pt x="0" y="16"/>
                  </a:lnTo>
                  <a:lnTo>
                    <a:pt x="2840" y="18"/>
                  </a:lnTo>
                  <a:lnTo>
                    <a:pt x="2848" y="10"/>
                  </a:lnTo>
                  <a:lnTo>
                    <a:pt x="2840" y="18"/>
                  </a:lnTo>
                  <a:lnTo>
                    <a:pt x="2848" y="18"/>
                  </a:lnTo>
                  <a:lnTo>
                    <a:pt x="2848" y="10"/>
                  </a:lnTo>
                  <a:lnTo>
                    <a:pt x="283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3" name="Freeform 119"/>
            <p:cNvSpPr>
              <a:spLocks/>
            </p:cNvSpPr>
            <p:nvPr/>
          </p:nvSpPr>
          <p:spPr bwMode="auto">
            <a:xfrm>
              <a:off x="4874" y="2793"/>
              <a:ext cx="3" cy="129"/>
            </a:xfrm>
            <a:custGeom>
              <a:avLst/>
              <a:gdLst>
                <a:gd name="T0" fmla="*/ 0 w 16"/>
                <a:gd name="T1" fmla="*/ 0 h 644"/>
                <a:gd name="T2" fmla="*/ 0 w 16"/>
                <a:gd name="T3" fmla="*/ 0 h 644"/>
                <a:gd name="T4" fmla="*/ 0 w 16"/>
                <a:gd name="T5" fmla="*/ 0 h 644"/>
                <a:gd name="T6" fmla="*/ 0 w 16"/>
                <a:gd name="T7" fmla="*/ 0 h 644"/>
                <a:gd name="T8" fmla="*/ 0 w 16"/>
                <a:gd name="T9" fmla="*/ 0 h 644"/>
                <a:gd name="T10" fmla="*/ 0 w 16"/>
                <a:gd name="T11" fmla="*/ 0 h 644"/>
                <a:gd name="T12" fmla="*/ 0 w 16"/>
                <a:gd name="T13" fmla="*/ 0 h 644"/>
                <a:gd name="T14" fmla="*/ 0 w 16"/>
                <a:gd name="T15" fmla="*/ 0 h 644"/>
                <a:gd name="T16" fmla="*/ 0 w 16"/>
                <a:gd name="T17" fmla="*/ 0 h 644"/>
                <a:gd name="T18" fmla="*/ 0 w 16"/>
                <a:gd name="T19" fmla="*/ 0 h 6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644">
                  <a:moveTo>
                    <a:pt x="8" y="16"/>
                  </a:moveTo>
                  <a:lnTo>
                    <a:pt x="0" y="8"/>
                  </a:lnTo>
                  <a:lnTo>
                    <a:pt x="0" y="644"/>
                  </a:lnTo>
                  <a:lnTo>
                    <a:pt x="16" y="644"/>
                  </a:lnTo>
                  <a:lnTo>
                    <a:pt x="16" y="8"/>
                  </a:lnTo>
                  <a:lnTo>
                    <a:pt x="8" y="0"/>
                  </a:lnTo>
                  <a:lnTo>
                    <a:pt x="16" y="8"/>
                  </a:lnTo>
                  <a:lnTo>
                    <a:pt x="16" y="0"/>
                  </a:lnTo>
                  <a:lnTo>
                    <a:pt x="8" y="0"/>
                  </a:ln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4" name="Freeform 120"/>
            <p:cNvSpPr>
              <a:spLocks/>
            </p:cNvSpPr>
            <p:nvPr/>
          </p:nvSpPr>
          <p:spPr bwMode="auto">
            <a:xfrm>
              <a:off x="4846"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5" name="Freeform 121"/>
            <p:cNvSpPr>
              <a:spLocks/>
            </p:cNvSpPr>
            <p:nvPr/>
          </p:nvSpPr>
          <p:spPr bwMode="auto">
            <a:xfrm>
              <a:off x="4817"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6" name="Freeform 122"/>
            <p:cNvSpPr>
              <a:spLocks/>
            </p:cNvSpPr>
            <p:nvPr/>
          </p:nvSpPr>
          <p:spPr bwMode="auto">
            <a:xfrm>
              <a:off x="4788"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7" name="Freeform 123"/>
            <p:cNvSpPr>
              <a:spLocks/>
            </p:cNvSpPr>
            <p:nvPr/>
          </p:nvSpPr>
          <p:spPr bwMode="auto">
            <a:xfrm>
              <a:off x="4760"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8" name="Freeform 124"/>
            <p:cNvSpPr>
              <a:spLocks/>
            </p:cNvSpPr>
            <p:nvPr/>
          </p:nvSpPr>
          <p:spPr bwMode="auto">
            <a:xfrm>
              <a:off x="4731"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9" name="Freeform 125"/>
            <p:cNvSpPr>
              <a:spLocks/>
            </p:cNvSpPr>
            <p:nvPr/>
          </p:nvSpPr>
          <p:spPr bwMode="auto">
            <a:xfrm>
              <a:off x="4702"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0" name="Freeform 126"/>
            <p:cNvSpPr>
              <a:spLocks/>
            </p:cNvSpPr>
            <p:nvPr/>
          </p:nvSpPr>
          <p:spPr bwMode="auto">
            <a:xfrm>
              <a:off x="4673"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1" name="Freeform 127"/>
            <p:cNvSpPr>
              <a:spLocks/>
            </p:cNvSpPr>
            <p:nvPr/>
          </p:nvSpPr>
          <p:spPr bwMode="auto">
            <a:xfrm>
              <a:off x="4644"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2" name="Freeform 128"/>
            <p:cNvSpPr>
              <a:spLocks/>
            </p:cNvSpPr>
            <p:nvPr/>
          </p:nvSpPr>
          <p:spPr bwMode="auto">
            <a:xfrm>
              <a:off x="4615"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3" name="Freeform 129"/>
            <p:cNvSpPr>
              <a:spLocks/>
            </p:cNvSpPr>
            <p:nvPr/>
          </p:nvSpPr>
          <p:spPr bwMode="auto">
            <a:xfrm>
              <a:off x="4587"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4" name="Freeform 130"/>
            <p:cNvSpPr>
              <a:spLocks/>
            </p:cNvSpPr>
            <p:nvPr/>
          </p:nvSpPr>
          <p:spPr bwMode="auto">
            <a:xfrm>
              <a:off x="4558"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5" name="Freeform 131"/>
            <p:cNvSpPr>
              <a:spLocks/>
            </p:cNvSpPr>
            <p:nvPr/>
          </p:nvSpPr>
          <p:spPr bwMode="auto">
            <a:xfrm>
              <a:off x="4529"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6" name="Freeform 132"/>
            <p:cNvSpPr>
              <a:spLocks/>
            </p:cNvSpPr>
            <p:nvPr/>
          </p:nvSpPr>
          <p:spPr bwMode="auto">
            <a:xfrm>
              <a:off x="4500"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7" name="Freeform 133"/>
            <p:cNvSpPr>
              <a:spLocks/>
            </p:cNvSpPr>
            <p:nvPr/>
          </p:nvSpPr>
          <p:spPr bwMode="auto">
            <a:xfrm>
              <a:off x="4471"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8" name="Freeform 134"/>
            <p:cNvSpPr>
              <a:spLocks/>
            </p:cNvSpPr>
            <p:nvPr/>
          </p:nvSpPr>
          <p:spPr bwMode="auto">
            <a:xfrm>
              <a:off x="4442"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9" name="Freeform 135"/>
            <p:cNvSpPr>
              <a:spLocks/>
            </p:cNvSpPr>
            <p:nvPr/>
          </p:nvSpPr>
          <p:spPr bwMode="auto">
            <a:xfrm>
              <a:off x="4414"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0" name="Freeform 136"/>
            <p:cNvSpPr>
              <a:spLocks/>
            </p:cNvSpPr>
            <p:nvPr/>
          </p:nvSpPr>
          <p:spPr bwMode="auto">
            <a:xfrm>
              <a:off x="4385"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1" name="Freeform 137"/>
            <p:cNvSpPr>
              <a:spLocks/>
            </p:cNvSpPr>
            <p:nvPr/>
          </p:nvSpPr>
          <p:spPr bwMode="auto">
            <a:xfrm>
              <a:off x="4356" y="2794"/>
              <a:ext cx="2"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2" name="Freeform 138"/>
            <p:cNvSpPr>
              <a:spLocks/>
            </p:cNvSpPr>
            <p:nvPr/>
          </p:nvSpPr>
          <p:spPr bwMode="auto">
            <a:xfrm>
              <a:off x="4327" y="2794"/>
              <a:ext cx="3" cy="127"/>
            </a:xfrm>
            <a:custGeom>
              <a:avLst/>
              <a:gdLst>
                <a:gd name="T0" fmla="*/ 0 w 13"/>
                <a:gd name="T1" fmla="*/ 0 h 633"/>
                <a:gd name="T2" fmla="*/ 0 w 13"/>
                <a:gd name="T3" fmla="*/ 0 h 633"/>
                <a:gd name="T4" fmla="*/ 0 w 13"/>
                <a:gd name="T5" fmla="*/ 0 h 633"/>
                <a:gd name="T6" fmla="*/ 0 w 13"/>
                <a:gd name="T7" fmla="*/ 0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3" name="Rectangle 139"/>
            <p:cNvSpPr>
              <a:spLocks noChangeArrowheads="1"/>
            </p:cNvSpPr>
            <p:nvPr/>
          </p:nvSpPr>
          <p:spPr bwMode="auto">
            <a:xfrm>
              <a:off x="4876" y="2736"/>
              <a:ext cx="15" cy="2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13454" name="Freeform 140"/>
            <p:cNvSpPr>
              <a:spLocks/>
            </p:cNvSpPr>
            <p:nvPr/>
          </p:nvSpPr>
          <p:spPr bwMode="auto">
            <a:xfrm>
              <a:off x="4873" y="3010"/>
              <a:ext cx="18" cy="6"/>
            </a:xfrm>
            <a:custGeom>
              <a:avLst/>
              <a:gdLst>
                <a:gd name="T0" fmla="*/ 0 w 93"/>
                <a:gd name="T1" fmla="*/ 0 h 30"/>
                <a:gd name="T2" fmla="*/ 0 w 93"/>
                <a:gd name="T3" fmla="*/ 0 h 30"/>
                <a:gd name="T4" fmla="*/ 0 w 93"/>
                <a:gd name="T5" fmla="*/ 0 h 30"/>
                <a:gd name="T6" fmla="*/ 0 w 93"/>
                <a:gd name="T7" fmla="*/ 0 h 30"/>
                <a:gd name="T8" fmla="*/ 0 w 93"/>
                <a:gd name="T9" fmla="*/ 0 h 30"/>
                <a:gd name="T10" fmla="*/ 0 w 93"/>
                <a:gd name="T11" fmla="*/ 0 h 30"/>
                <a:gd name="T12" fmla="*/ 0 w 93"/>
                <a:gd name="T13" fmla="*/ 0 h 30"/>
                <a:gd name="T14" fmla="*/ 0 w 93"/>
                <a:gd name="T15" fmla="*/ 0 h 30"/>
                <a:gd name="T16" fmla="*/ 0 w 93"/>
                <a:gd name="T17" fmla="*/ 0 h 30"/>
                <a:gd name="T18" fmla="*/ 0 w 93"/>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 h="30">
                  <a:moveTo>
                    <a:pt x="0" y="15"/>
                  </a:moveTo>
                  <a:lnTo>
                    <a:pt x="15" y="30"/>
                  </a:lnTo>
                  <a:lnTo>
                    <a:pt x="93" y="30"/>
                  </a:lnTo>
                  <a:lnTo>
                    <a:pt x="93" y="0"/>
                  </a:lnTo>
                  <a:lnTo>
                    <a:pt x="15" y="0"/>
                  </a:lnTo>
                  <a:lnTo>
                    <a:pt x="31" y="15"/>
                  </a:lnTo>
                  <a:lnTo>
                    <a:pt x="0" y="15"/>
                  </a:lnTo>
                  <a:lnTo>
                    <a:pt x="0" y="30"/>
                  </a:lnTo>
                  <a:lnTo>
                    <a:pt x="15" y="3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5" name="Freeform 141"/>
            <p:cNvSpPr>
              <a:spLocks/>
            </p:cNvSpPr>
            <p:nvPr/>
          </p:nvSpPr>
          <p:spPr bwMode="auto">
            <a:xfrm>
              <a:off x="4873" y="2733"/>
              <a:ext cx="6" cy="280"/>
            </a:xfrm>
            <a:custGeom>
              <a:avLst/>
              <a:gdLst>
                <a:gd name="T0" fmla="*/ 0 w 31"/>
                <a:gd name="T1" fmla="*/ 0 h 1400"/>
                <a:gd name="T2" fmla="*/ 0 w 31"/>
                <a:gd name="T3" fmla="*/ 0 h 1400"/>
                <a:gd name="T4" fmla="*/ 0 w 31"/>
                <a:gd name="T5" fmla="*/ 0 h 1400"/>
                <a:gd name="T6" fmla="*/ 0 w 31"/>
                <a:gd name="T7" fmla="*/ 0 h 1400"/>
                <a:gd name="T8" fmla="*/ 0 w 31"/>
                <a:gd name="T9" fmla="*/ 0 h 1400"/>
                <a:gd name="T10" fmla="*/ 0 w 31"/>
                <a:gd name="T11" fmla="*/ 0 h 1400"/>
                <a:gd name="T12" fmla="*/ 0 w 31"/>
                <a:gd name="T13" fmla="*/ 0 h 1400"/>
                <a:gd name="T14" fmla="*/ 0 w 31"/>
                <a:gd name="T15" fmla="*/ 0 h 1400"/>
                <a:gd name="T16" fmla="*/ 0 w 31"/>
                <a:gd name="T17" fmla="*/ 0 h 1400"/>
                <a:gd name="T18" fmla="*/ 0 w 31"/>
                <a:gd name="T19" fmla="*/ 0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0"/>
                  </a:moveTo>
                  <a:lnTo>
                    <a:pt x="0" y="15"/>
                  </a:lnTo>
                  <a:lnTo>
                    <a:pt x="0" y="1400"/>
                  </a:lnTo>
                  <a:lnTo>
                    <a:pt x="31" y="1400"/>
                  </a:lnTo>
                  <a:lnTo>
                    <a:pt x="31" y="15"/>
                  </a:lnTo>
                  <a:lnTo>
                    <a:pt x="15" y="30"/>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6" name="Freeform 142"/>
            <p:cNvSpPr>
              <a:spLocks/>
            </p:cNvSpPr>
            <p:nvPr/>
          </p:nvSpPr>
          <p:spPr bwMode="auto">
            <a:xfrm>
              <a:off x="4876" y="2733"/>
              <a:ext cx="19" cy="6"/>
            </a:xfrm>
            <a:custGeom>
              <a:avLst/>
              <a:gdLst>
                <a:gd name="T0" fmla="*/ 0 w 94"/>
                <a:gd name="T1" fmla="*/ 0 h 30"/>
                <a:gd name="T2" fmla="*/ 0 w 94"/>
                <a:gd name="T3" fmla="*/ 0 h 30"/>
                <a:gd name="T4" fmla="*/ 0 w 94"/>
                <a:gd name="T5" fmla="*/ 0 h 30"/>
                <a:gd name="T6" fmla="*/ 0 w 94"/>
                <a:gd name="T7" fmla="*/ 0 h 30"/>
                <a:gd name="T8" fmla="*/ 0 w 94"/>
                <a:gd name="T9" fmla="*/ 0 h 30"/>
                <a:gd name="T10" fmla="*/ 0 w 94"/>
                <a:gd name="T11" fmla="*/ 0 h 30"/>
                <a:gd name="T12" fmla="*/ 0 w 94"/>
                <a:gd name="T13" fmla="*/ 0 h 30"/>
                <a:gd name="T14" fmla="*/ 0 w 94"/>
                <a:gd name="T15" fmla="*/ 0 h 30"/>
                <a:gd name="T16" fmla="*/ 0 w 94"/>
                <a:gd name="T17" fmla="*/ 0 h 30"/>
                <a:gd name="T18" fmla="*/ 0 w 94"/>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4" h="30">
                  <a:moveTo>
                    <a:pt x="94" y="15"/>
                  </a:moveTo>
                  <a:lnTo>
                    <a:pt x="78" y="0"/>
                  </a:lnTo>
                  <a:lnTo>
                    <a:pt x="0" y="0"/>
                  </a:lnTo>
                  <a:lnTo>
                    <a:pt x="0" y="30"/>
                  </a:lnTo>
                  <a:lnTo>
                    <a:pt x="78" y="30"/>
                  </a:lnTo>
                  <a:lnTo>
                    <a:pt x="63" y="15"/>
                  </a:lnTo>
                  <a:lnTo>
                    <a:pt x="94" y="15"/>
                  </a:lnTo>
                  <a:lnTo>
                    <a:pt x="94" y="0"/>
                  </a:lnTo>
                  <a:lnTo>
                    <a:pt x="78" y="0"/>
                  </a:lnTo>
                  <a:lnTo>
                    <a:pt x="9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7" name="Freeform 143"/>
            <p:cNvSpPr>
              <a:spLocks/>
            </p:cNvSpPr>
            <p:nvPr/>
          </p:nvSpPr>
          <p:spPr bwMode="auto">
            <a:xfrm>
              <a:off x="4888" y="2736"/>
              <a:ext cx="7" cy="280"/>
            </a:xfrm>
            <a:custGeom>
              <a:avLst/>
              <a:gdLst>
                <a:gd name="T0" fmla="*/ 0 w 31"/>
                <a:gd name="T1" fmla="*/ 0 h 1400"/>
                <a:gd name="T2" fmla="*/ 0 w 31"/>
                <a:gd name="T3" fmla="*/ 0 h 1400"/>
                <a:gd name="T4" fmla="*/ 0 w 31"/>
                <a:gd name="T5" fmla="*/ 0 h 1400"/>
                <a:gd name="T6" fmla="*/ 0 w 31"/>
                <a:gd name="T7" fmla="*/ 0 h 1400"/>
                <a:gd name="T8" fmla="*/ 0 w 31"/>
                <a:gd name="T9" fmla="*/ 0 h 1400"/>
                <a:gd name="T10" fmla="*/ 0 w 31"/>
                <a:gd name="T11" fmla="*/ 0 h 1400"/>
                <a:gd name="T12" fmla="*/ 0 w 31"/>
                <a:gd name="T13" fmla="*/ 0 h 1400"/>
                <a:gd name="T14" fmla="*/ 0 w 31"/>
                <a:gd name="T15" fmla="*/ 0 h 1400"/>
                <a:gd name="T16" fmla="*/ 0 w 31"/>
                <a:gd name="T17" fmla="*/ 0 h 1400"/>
                <a:gd name="T18" fmla="*/ 0 w 31"/>
                <a:gd name="T19" fmla="*/ 0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1400"/>
                  </a:moveTo>
                  <a:lnTo>
                    <a:pt x="31" y="1385"/>
                  </a:lnTo>
                  <a:lnTo>
                    <a:pt x="31" y="0"/>
                  </a:lnTo>
                  <a:lnTo>
                    <a:pt x="0" y="0"/>
                  </a:lnTo>
                  <a:lnTo>
                    <a:pt x="0" y="1385"/>
                  </a:lnTo>
                  <a:lnTo>
                    <a:pt x="15" y="1370"/>
                  </a:lnTo>
                  <a:lnTo>
                    <a:pt x="15" y="1400"/>
                  </a:lnTo>
                  <a:lnTo>
                    <a:pt x="31" y="1400"/>
                  </a:lnTo>
                  <a:lnTo>
                    <a:pt x="31" y="1385"/>
                  </a:lnTo>
                  <a:lnTo>
                    <a:pt x="15" y="1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sp>
        <p:nvSpPr>
          <p:cNvPr id="51344" name="Rectangle 144"/>
          <p:cNvSpPr>
            <a:spLocks noChangeArrowheads="1"/>
          </p:cNvSpPr>
          <p:nvPr/>
        </p:nvSpPr>
        <p:spPr bwMode="auto">
          <a:xfrm>
            <a:off x="2306638" y="3138488"/>
            <a:ext cx="6602412" cy="277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Tx/>
              <a:buNone/>
            </a:pPr>
            <a:r>
              <a:rPr lang="de-DE" altLang="de-DE" sz="1600" b="1">
                <a:solidFill>
                  <a:schemeClr val="accent2"/>
                </a:solidFill>
                <a:latin typeface="Arial" charset="0"/>
                <a:sym typeface="Wingdings" pitchFamily="2" charset="2"/>
              </a:rPr>
              <a:t>Aktive Impfung:</a:t>
            </a:r>
          </a:p>
          <a:p>
            <a:pPr>
              <a:spcBef>
                <a:spcPct val="0"/>
              </a:spcBef>
              <a:spcAft>
                <a:spcPts val="600"/>
              </a:spcAft>
              <a:buSzPct val="120000"/>
            </a:pPr>
            <a:r>
              <a:rPr lang="de-DE" altLang="de-DE" sz="1600">
                <a:latin typeface="Arial" charset="0"/>
                <a:sym typeface="Wingdings" pitchFamily="2" charset="2"/>
              </a:rPr>
              <a:t>Gabe von Virushüllen, welche zur Bildung von Abwehrstoffen führen.</a:t>
            </a:r>
          </a:p>
          <a:p>
            <a:pPr>
              <a:spcBef>
                <a:spcPct val="0"/>
              </a:spcBef>
              <a:spcAft>
                <a:spcPts val="600"/>
              </a:spcAft>
              <a:buSzPct val="120000"/>
            </a:pPr>
            <a:r>
              <a:rPr lang="de-DE" altLang="de-DE" sz="1600">
                <a:latin typeface="Arial" charset="0"/>
                <a:sym typeface="Wingdings" pitchFamily="2" charset="2"/>
              </a:rPr>
              <a:t>Dadurch Erzeugung eines dauerhaften, vorbeugenden Schutzes.</a:t>
            </a:r>
          </a:p>
          <a:p>
            <a:pPr>
              <a:spcBef>
                <a:spcPct val="0"/>
              </a:spcBef>
              <a:spcAft>
                <a:spcPts val="600"/>
              </a:spcAft>
              <a:buSzPct val="120000"/>
            </a:pPr>
            <a:r>
              <a:rPr lang="de-DE" altLang="de-DE" sz="1600">
                <a:latin typeface="Arial" charset="0"/>
                <a:sym typeface="Wingdings" pitchFamily="2" charset="2"/>
              </a:rPr>
              <a:t>Alle medizinisch-pflegerisch tätigen Beschäftigten sollten einen</a:t>
            </a:r>
            <a:br>
              <a:rPr lang="de-DE" altLang="de-DE" sz="1600">
                <a:latin typeface="Arial" charset="0"/>
                <a:sym typeface="Wingdings" pitchFamily="2" charset="2"/>
              </a:rPr>
            </a:br>
            <a:r>
              <a:rPr lang="de-DE" altLang="de-DE" sz="1600">
                <a:latin typeface="Arial" charset="0"/>
                <a:sym typeface="Wingdings" pitchFamily="2" charset="2"/>
              </a:rPr>
              <a:t>HBV-Impfschutz haben. </a:t>
            </a:r>
          </a:p>
          <a:p>
            <a:pPr>
              <a:spcBef>
                <a:spcPct val="0"/>
              </a:spcBef>
              <a:spcAft>
                <a:spcPts val="600"/>
              </a:spcAft>
              <a:buSzPct val="120000"/>
            </a:pPr>
            <a:r>
              <a:rPr lang="de-DE" altLang="de-DE" sz="1600">
                <a:latin typeface="Arial" charset="0"/>
                <a:sym typeface="Wingdings" pitchFamily="2" charset="2"/>
              </a:rPr>
              <a:t>Muss vom Arbeitgeber kostenlos angeboten werden.</a:t>
            </a:r>
          </a:p>
          <a:p>
            <a:pPr>
              <a:spcBef>
                <a:spcPct val="0"/>
              </a:spcBef>
              <a:spcAft>
                <a:spcPts val="600"/>
              </a:spcAft>
              <a:buSzPct val="120000"/>
            </a:pPr>
            <a:r>
              <a:rPr lang="de-DE" altLang="de-DE" sz="1600">
                <a:latin typeface="Arial" charset="0"/>
                <a:sym typeface="Wingdings" pitchFamily="2" charset="2"/>
              </a:rPr>
              <a:t>Impfschema: 0, 1, 6 Monate, Auffrischung alle 10 Jahre.</a:t>
            </a:r>
          </a:p>
          <a:p>
            <a:pPr>
              <a:spcBef>
                <a:spcPct val="0"/>
              </a:spcBef>
              <a:spcAft>
                <a:spcPts val="600"/>
              </a:spcAft>
              <a:buSzPct val="120000"/>
            </a:pPr>
            <a:r>
              <a:rPr lang="de-DE" altLang="de-DE" sz="1600">
                <a:latin typeface="Arial" charset="0"/>
                <a:sym typeface="Wingdings" pitchFamily="2" charset="2"/>
              </a:rPr>
              <a:t>Reaktionen an der Einstichstelle (z.B. Druckschmerz) sind häufig,</a:t>
            </a:r>
            <a:br>
              <a:rPr lang="de-DE" altLang="de-DE" sz="1600">
                <a:latin typeface="Arial" charset="0"/>
                <a:sym typeface="Wingdings" pitchFamily="2" charset="2"/>
              </a:rPr>
            </a:br>
            <a:r>
              <a:rPr lang="de-DE" altLang="de-DE" sz="1600">
                <a:latin typeface="Arial" charset="0"/>
                <a:sym typeface="Wingdings" pitchFamily="2" charset="2"/>
              </a:rPr>
              <a:t>ernste Nebenwirkungen (z.B. grippeähnliche Symptome) selten.</a:t>
            </a:r>
          </a:p>
        </p:txBody>
      </p:sp>
      <p:pic>
        <p:nvPicPr>
          <p:cNvPr id="51345" name="Picture 145" descr="C:\Dokumente und Einstellungen\peter.bergen.NLGA\Desktop\impfpa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76600"/>
            <a:ext cx="15049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Hepatitis-B-Impfung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51344"/>
                                        </p:tgtEl>
                                        <p:attrNameLst>
                                          <p:attrName>style.visibility</p:attrName>
                                        </p:attrNameLst>
                                      </p:cBhvr>
                                      <p:to>
                                        <p:strVal val="visible"/>
                                      </p:to>
                                    </p:set>
                                    <p:animEffect transition="in" filter="blinds(vertical)">
                                      <p:cBhvr>
                                        <p:cTn id="7" dur="500"/>
                                        <p:tgtEl>
                                          <p:spTgt spid="513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nodeType="clickEffect">
                                  <p:stCondLst>
                                    <p:cond delay="0"/>
                                  </p:stCondLst>
                                  <p:childTnLst>
                                    <p:set>
                                      <p:cBhvr>
                                        <p:cTn id="11" dur="1" fill="hold">
                                          <p:stCondLst>
                                            <p:cond delay="0"/>
                                          </p:stCondLst>
                                        </p:cTn>
                                        <p:tgtEl>
                                          <p:spTgt spid="51345"/>
                                        </p:tgtEl>
                                        <p:attrNameLst>
                                          <p:attrName>style.visibility</p:attrName>
                                        </p:attrNameLst>
                                      </p:cBhvr>
                                      <p:to>
                                        <p:strVal val="visible"/>
                                      </p:to>
                                    </p:set>
                                    <p:animEffect transition="in" filter="blinds(vertical)">
                                      <p:cBhvr>
                                        <p:cTn id="12" dur="500"/>
                                        <p:tgtEl>
                                          <p:spTgt spid="51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4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14339"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Begriff und Elemente</a:t>
            </a:r>
          </a:p>
        </p:txBody>
      </p:sp>
      <p:sp>
        <p:nvSpPr>
          <p:cNvPr id="14340" name="Text Box 20"/>
          <p:cNvSpPr txBox="1">
            <a:spLocks noChangeArrowheads="1"/>
          </p:cNvSpPr>
          <p:nvPr/>
        </p:nvSpPr>
        <p:spPr bwMode="auto">
          <a:xfrm>
            <a:off x="479425" y="908050"/>
            <a:ext cx="8580438" cy="531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800">
                <a:latin typeface="Arial" charset="0"/>
              </a:rPr>
              <a:t>Die Hände des Personals gelten in allen Einrichtungen des Gesundheitswesens</a:t>
            </a:r>
            <a:br>
              <a:rPr lang="de-DE" altLang="de-DE" sz="1800">
                <a:latin typeface="Arial" charset="0"/>
              </a:rPr>
            </a:br>
            <a:r>
              <a:rPr lang="de-DE" altLang="de-DE" sz="1800">
                <a:latin typeface="Arial" charset="0"/>
              </a:rPr>
              <a:t>als die wichtigsten Keimüberträger. </a:t>
            </a:r>
          </a:p>
          <a:p>
            <a:pPr>
              <a:spcBef>
                <a:spcPct val="0"/>
              </a:spcBef>
              <a:spcAft>
                <a:spcPts val="300"/>
              </a:spcAft>
              <a:buSzPct val="120000"/>
            </a:pPr>
            <a:r>
              <a:rPr lang="de-DE" altLang="de-DE" sz="1800">
                <a:latin typeface="Arial" charset="0"/>
              </a:rPr>
              <a:t>Die durch die Hände erzeugten direkten und indirekten Kontaktübertragungen</a:t>
            </a:r>
            <a:br>
              <a:rPr lang="de-DE" altLang="de-DE" sz="1800">
                <a:latin typeface="Arial" charset="0"/>
              </a:rPr>
            </a:br>
            <a:r>
              <a:rPr lang="de-DE" altLang="de-DE" sz="1800">
                <a:latin typeface="Arial" charset="0"/>
              </a:rPr>
              <a:t>gefährden sowohl die Patienten, als auch das Personal, so dass die Regelwerke</a:t>
            </a:r>
            <a:br>
              <a:rPr lang="de-DE" altLang="de-DE" sz="1800">
                <a:latin typeface="Arial" charset="0"/>
              </a:rPr>
            </a:br>
            <a:r>
              <a:rPr lang="de-DE" altLang="de-DE" sz="1800">
                <a:latin typeface="Arial" charset="0"/>
              </a:rPr>
              <a:t>des Arbeits- und Patientenschutzes auf die Händehygiene Bezug nehmen:</a:t>
            </a:r>
          </a:p>
          <a:p>
            <a:pPr lvl="1">
              <a:spcBef>
                <a:spcPct val="0"/>
              </a:spcBef>
              <a:spcAft>
                <a:spcPts val="300"/>
              </a:spcAft>
              <a:buSzPct val="120000"/>
            </a:pPr>
            <a:r>
              <a:rPr lang="de-DE" altLang="de-DE" sz="1600">
                <a:latin typeface="Arial" charset="0"/>
              </a:rPr>
              <a:t>TRBA250</a:t>
            </a:r>
          </a:p>
          <a:p>
            <a:pPr lvl="1">
              <a:spcBef>
                <a:spcPct val="0"/>
              </a:spcBef>
              <a:spcAft>
                <a:spcPts val="300"/>
              </a:spcAft>
              <a:buSzPct val="120000"/>
            </a:pPr>
            <a:r>
              <a:rPr lang="de-DE" altLang="de-DE" sz="1600">
                <a:latin typeface="Arial" charset="0"/>
              </a:rPr>
              <a:t>KRINKO: „Händehygiene in Einrichtungen des Gesundheitswesens“ (2015)</a:t>
            </a:r>
          </a:p>
          <a:p>
            <a:pPr lvl="1">
              <a:spcBef>
                <a:spcPct val="0"/>
              </a:spcBef>
              <a:spcAft>
                <a:spcPts val="600"/>
              </a:spcAft>
              <a:buSzPct val="120000"/>
            </a:pPr>
            <a:r>
              <a:rPr lang="de-DE" altLang="de-DE" sz="1600">
                <a:latin typeface="Arial" charset="0"/>
              </a:rPr>
              <a:t>KRINKO: „Infektionsprävention in Heimen“ (2005)</a:t>
            </a:r>
            <a:r>
              <a:rPr lang="de-DE" altLang="de-DE" sz="1400">
                <a:latin typeface="Arial" charset="0"/>
              </a:rPr>
              <a:t> </a:t>
            </a:r>
          </a:p>
          <a:p>
            <a:pPr>
              <a:spcBef>
                <a:spcPct val="0"/>
              </a:spcBef>
              <a:spcAft>
                <a:spcPts val="300"/>
              </a:spcAft>
              <a:buSzPct val="120000"/>
            </a:pPr>
            <a:r>
              <a:rPr lang="de-DE" altLang="de-DE" sz="1800">
                <a:latin typeface="Arial" charset="0"/>
              </a:rPr>
              <a:t>Das Thema „Händehygiene“ umfasst die </a:t>
            </a:r>
            <a:r>
              <a:rPr lang="de-DE" altLang="de-DE" sz="1800">
                <a:solidFill>
                  <a:srgbClr val="FF0000"/>
                </a:solidFill>
                <a:latin typeface="Arial" charset="0"/>
              </a:rPr>
              <a:t>Elemente</a:t>
            </a:r>
            <a:r>
              <a:rPr lang="de-DE" altLang="de-DE" sz="1800">
                <a:latin typeface="Arial" charset="0"/>
              </a:rPr>
              <a:t>:</a:t>
            </a:r>
          </a:p>
          <a:p>
            <a:pPr lvl="1">
              <a:spcBef>
                <a:spcPct val="0"/>
              </a:spcBef>
              <a:spcAft>
                <a:spcPts val="300"/>
              </a:spcAft>
              <a:buSzPct val="120000"/>
            </a:pPr>
            <a:r>
              <a:rPr lang="de-DE" altLang="de-DE" sz="1600">
                <a:latin typeface="Arial" charset="0"/>
              </a:rPr>
              <a:t>Hautschutz und –pflege</a:t>
            </a:r>
          </a:p>
          <a:p>
            <a:pPr lvl="1">
              <a:spcBef>
                <a:spcPct val="0"/>
              </a:spcBef>
              <a:spcAft>
                <a:spcPts val="300"/>
              </a:spcAft>
              <a:buSzPct val="120000"/>
            </a:pPr>
            <a:r>
              <a:rPr lang="de-DE" altLang="de-DE" sz="1600">
                <a:latin typeface="Arial" charset="0"/>
              </a:rPr>
              <a:t>Handschmuckverzicht</a:t>
            </a:r>
          </a:p>
          <a:p>
            <a:pPr lvl="1">
              <a:spcBef>
                <a:spcPct val="0"/>
              </a:spcBef>
              <a:spcAft>
                <a:spcPts val="300"/>
              </a:spcAft>
              <a:buSzPct val="120000"/>
            </a:pPr>
            <a:r>
              <a:rPr lang="de-DE" altLang="de-DE" sz="1600">
                <a:latin typeface="Arial" charset="0"/>
              </a:rPr>
              <a:t>Händewaschung</a:t>
            </a:r>
          </a:p>
          <a:p>
            <a:pPr lvl="1">
              <a:spcBef>
                <a:spcPct val="0"/>
              </a:spcBef>
              <a:spcAft>
                <a:spcPts val="300"/>
              </a:spcAft>
              <a:buSzPct val="120000"/>
            </a:pPr>
            <a:r>
              <a:rPr lang="de-DE" altLang="de-DE" sz="1600">
                <a:latin typeface="Arial" charset="0"/>
              </a:rPr>
              <a:t>Händedesinfektion</a:t>
            </a:r>
          </a:p>
          <a:p>
            <a:pPr>
              <a:spcBef>
                <a:spcPct val="0"/>
              </a:spcBef>
              <a:spcAft>
                <a:spcPts val="300"/>
              </a:spcAft>
              <a:buSzPct val="120000"/>
            </a:pPr>
            <a:r>
              <a:rPr lang="de-DE" altLang="de-DE" sz="1800">
                <a:latin typeface="Arial" charset="0"/>
              </a:rPr>
              <a:t>Das wichtigste Element hiervon ist die indikations- und sachgerechte Hände-</a:t>
            </a:r>
            <a:br>
              <a:rPr lang="de-DE" altLang="de-DE" sz="1800">
                <a:latin typeface="Arial" charset="0"/>
              </a:rPr>
            </a:br>
            <a:r>
              <a:rPr lang="de-DE" altLang="de-DE" sz="1800">
                <a:latin typeface="Arial" charset="0"/>
              </a:rPr>
              <a:t>desinfektion, wobei innerhalb der außerklinischen Intensivpflege stets die</a:t>
            </a:r>
            <a:br>
              <a:rPr lang="de-DE" altLang="de-DE" sz="1800">
                <a:latin typeface="Arial" charset="0"/>
              </a:rPr>
            </a:br>
            <a:r>
              <a:rPr lang="de-DE" altLang="de-DE" sz="1800">
                <a:latin typeface="Arial" charset="0"/>
              </a:rPr>
              <a:t>Hygienische Händedesinfektion gemeint ist.</a:t>
            </a:r>
          </a:p>
          <a:p>
            <a:pPr lvl="1">
              <a:spcBef>
                <a:spcPct val="0"/>
              </a:spcBef>
              <a:spcAft>
                <a:spcPts val="300"/>
              </a:spcAft>
              <a:buSzPct val="120000"/>
            </a:pPr>
            <a:endParaRPr lang="de-DE" altLang="de-DE" sz="1600">
              <a:latin typeface="Arial" charset="0"/>
            </a:endParaRPr>
          </a:p>
          <a:p>
            <a:pPr lvl="1">
              <a:spcBef>
                <a:spcPct val="0"/>
              </a:spcBef>
              <a:spcAft>
                <a:spcPts val="300"/>
              </a:spcAft>
              <a:buSzPct val="120000"/>
            </a:pPr>
            <a:endParaRPr lang="de-DE" altLang="de-DE" sz="1400">
              <a:latin typeface="Arial"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15363" name="Text Box 11"/>
          <p:cNvSpPr txBox="1">
            <a:spLocks noChangeArrowheads="1"/>
          </p:cNvSpPr>
          <p:nvPr/>
        </p:nvSpPr>
        <p:spPr bwMode="auto">
          <a:xfrm>
            <a:off x="2317750" y="952500"/>
            <a:ext cx="31210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Gefährdung des Personals</a:t>
            </a:r>
          </a:p>
        </p:txBody>
      </p:sp>
      <p:sp>
        <p:nvSpPr>
          <p:cNvPr id="15364" name="Text Box 12"/>
          <p:cNvSpPr txBox="1">
            <a:spLocks noChangeArrowheads="1"/>
          </p:cNvSpPr>
          <p:nvPr/>
        </p:nvSpPr>
        <p:spPr bwMode="auto">
          <a:xfrm>
            <a:off x="5638800" y="1447800"/>
            <a:ext cx="3568700"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Die Hände des Personals sind</a:t>
            </a:r>
            <a:br>
              <a:rPr lang="de-DE" altLang="de-DE" sz="1600">
                <a:latin typeface="Arial" charset="0"/>
                <a:sym typeface="Wingdings" pitchFamily="2" charset="2"/>
              </a:rPr>
            </a:br>
            <a:r>
              <a:rPr lang="de-DE" altLang="de-DE" sz="1600">
                <a:latin typeface="Arial" charset="0"/>
                <a:sym typeface="Wingdings" pitchFamily="2" charset="2"/>
              </a:rPr>
              <a:t>naturgemäß mit Keimen besiedelt,</a:t>
            </a:r>
            <a:br>
              <a:rPr lang="de-DE" altLang="de-DE" sz="1600">
                <a:latin typeface="Arial" charset="0"/>
                <a:sym typeface="Wingdings" pitchFamily="2" charset="2"/>
              </a:rPr>
            </a:br>
            <a:r>
              <a:rPr lang="de-DE" altLang="de-DE" sz="1600">
                <a:latin typeface="Arial" charset="0"/>
                <a:sym typeface="Wingdings" pitchFamily="2" charset="2"/>
              </a:rPr>
              <a:t>die u.U. krank machen können.</a:t>
            </a:r>
          </a:p>
          <a:p>
            <a:pPr>
              <a:spcBef>
                <a:spcPct val="0"/>
              </a:spcBef>
              <a:spcAft>
                <a:spcPts val="600"/>
              </a:spcAft>
              <a:buSzPct val="120000"/>
            </a:pPr>
            <a:r>
              <a:rPr lang="de-DE" altLang="de-DE" sz="1600">
                <a:latin typeface="Arial" charset="0"/>
              </a:rPr>
              <a:t>Die Hände des Personals können</a:t>
            </a:r>
            <a:br>
              <a:rPr lang="de-DE" altLang="de-DE" sz="1600">
                <a:latin typeface="Arial" charset="0"/>
              </a:rPr>
            </a:br>
            <a:r>
              <a:rPr lang="de-DE" altLang="de-DE" sz="1600">
                <a:latin typeface="Arial" charset="0"/>
              </a:rPr>
              <a:t>im Zuge med.-pflegerischer Maß-</a:t>
            </a:r>
            <a:br>
              <a:rPr lang="de-DE" altLang="de-DE" sz="1600">
                <a:latin typeface="Arial" charset="0"/>
              </a:rPr>
            </a:br>
            <a:r>
              <a:rPr lang="de-DE" altLang="de-DE" sz="1600">
                <a:latin typeface="Arial" charset="0"/>
              </a:rPr>
              <a:t>nahmen mit Keimen unterschiedli-</a:t>
            </a:r>
            <a:br>
              <a:rPr lang="de-DE" altLang="de-DE" sz="1600">
                <a:latin typeface="Arial" charset="0"/>
              </a:rPr>
            </a:br>
            <a:r>
              <a:rPr lang="de-DE" altLang="de-DE" sz="1600">
                <a:latin typeface="Arial" charset="0"/>
              </a:rPr>
              <a:t>cher Herkunft kontaminiert werden.</a:t>
            </a:r>
          </a:p>
        </p:txBody>
      </p:sp>
      <p:sp>
        <p:nvSpPr>
          <p:cNvPr id="12294" name="Text Box 13"/>
          <p:cNvSpPr txBox="1">
            <a:spLocks noChangeArrowheads="1"/>
          </p:cNvSpPr>
          <p:nvPr/>
        </p:nvSpPr>
        <p:spPr bwMode="auto">
          <a:xfrm>
            <a:off x="5638800" y="952500"/>
            <a:ext cx="30194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r>
              <a:rPr lang="de-DE" altLang="de-DE" sz="1800" b="1" smtClean="0">
                <a:solidFill>
                  <a:schemeClr val="accent6"/>
                </a:solidFill>
                <a:latin typeface="Arial" charset="0"/>
              </a:rPr>
              <a:t>Gefährdung der Patienten</a:t>
            </a:r>
          </a:p>
        </p:txBody>
      </p:sp>
      <p:sp>
        <p:nvSpPr>
          <p:cNvPr id="15366" name="Line 14"/>
          <p:cNvSpPr>
            <a:spLocks noChangeShapeType="1"/>
          </p:cNvSpPr>
          <p:nvPr/>
        </p:nvSpPr>
        <p:spPr bwMode="auto">
          <a:xfrm>
            <a:off x="5562600" y="762000"/>
            <a:ext cx="0" cy="3429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5367" name="Line 15"/>
          <p:cNvSpPr>
            <a:spLocks noChangeShapeType="1"/>
          </p:cNvSpPr>
          <p:nvPr/>
        </p:nvSpPr>
        <p:spPr bwMode="auto">
          <a:xfrm>
            <a:off x="2286000" y="1371600"/>
            <a:ext cx="6858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5368" name="Picture 18" descr="D:\Eigene Dateien\Hände-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838200"/>
            <a:ext cx="172878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9" name="Text Box 19"/>
          <p:cNvSpPr txBox="1">
            <a:spLocks noChangeArrowheads="1"/>
          </p:cNvSpPr>
          <p:nvPr/>
        </p:nvSpPr>
        <p:spPr bwMode="auto">
          <a:xfrm>
            <a:off x="2209800" y="1447800"/>
            <a:ext cx="3332163" cy="270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Hände können im Zuge med.-</a:t>
            </a:r>
            <a:br>
              <a:rPr lang="de-DE" altLang="de-DE" sz="1600">
                <a:latin typeface="Arial" charset="0"/>
              </a:rPr>
            </a:br>
            <a:r>
              <a:rPr lang="de-DE" altLang="de-DE" sz="1600">
                <a:latin typeface="Arial" charset="0"/>
              </a:rPr>
              <a:t>pflegerischer Maßnahmen mit</a:t>
            </a:r>
            <a:br>
              <a:rPr lang="de-DE" altLang="de-DE" sz="1600">
                <a:latin typeface="Arial" charset="0"/>
              </a:rPr>
            </a:br>
            <a:r>
              <a:rPr lang="de-DE" altLang="de-DE" sz="1600">
                <a:latin typeface="Arial" charset="0"/>
              </a:rPr>
              <a:t>Keimen unterschiedlicher Her-</a:t>
            </a:r>
            <a:br>
              <a:rPr lang="de-DE" altLang="de-DE" sz="1600">
                <a:latin typeface="Arial" charset="0"/>
              </a:rPr>
            </a:br>
            <a:r>
              <a:rPr lang="de-DE" altLang="de-DE" sz="1600">
                <a:latin typeface="Arial" charset="0"/>
              </a:rPr>
              <a:t>kunft kontaminiert werden.</a:t>
            </a:r>
          </a:p>
          <a:p>
            <a:pPr>
              <a:spcBef>
                <a:spcPct val="0"/>
              </a:spcBef>
              <a:spcAft>
                <a:spcPts val="600"/>
              </a:spcAft>
              <a:buSzPct val="120000"/>
            </a:pPr>
            <a:r>
              <a:rPr lang="de-DE" altLang="de-DE" sz="1600">
                <a:latin typeface="Arial" charset="0"/>
                <a:sym typeface="Wingdings" pitchFamily="2" charset="2"/>
              </a:rPr>
              <a:t>Hände können Eintrittspforten</a:t>
            </a:r>
            <a:br>
              <a:rPr lang="de-DE" altLang="de-DE" sz="1600">
                <a:latin typeface="Arial" charset="0"/>
                <a:sym typeface="Wingdings" pitchFamily="2" charset="2"/>
              </a:rPr>
            </a:br>
            <a:r>
              <a:rPr lang="de-DE" altLang="de-DE" sz="1600">
                <a:latin typeface="Arial" charset="0"/>
                <a:sym typeface="Wingdings" pitchFamily="2" charset="2"/>
              </a:rPr>
              <a:t>für Infektionen aufweisen oder</a:t>
            </a:r>
            <a:br>
              <a:rPr lang="de-DE" altLang="de-DE" sz="1600">
                <a:latin typeface="Arial" charset="0"/>
                <a:sym typeface="Wingdings" pitchFamily="2" charset="2"/>
              </a:rPr>
            </a:br>
            <a:r>
              <a:rPr lang="de-DE" altLang="de-DE" sz="1600">
                <a:latin typeface="Arial" charset="0"/>
                <a:sym typeface="Wingdings" pitchFamily="2" charset="2"/>
              </a:rPr>
              <a:t>bei der Arbeit verletzt werden.</a:t>
            </a:r>
          </a:p>
          <a:p>
            <a:pPr>
              <a:spcBef>
                <a:spcPct val="0"/>
              </a:spcBef>
              <a:spcAft>
                <a:spcPts val="600"/>
              </a:spcAft>
              <a:buSzPct val="120000"/>
            </a:pPr>
            <a:r>
              <a:rPr lang="de-DE" altLang="de-DE" sz="1600">
                <a:latin typeface="Arial" charset="0"/>
              </a:rPr>
              <a:t>Hände können schädigenden</a:t>
            </a:r>
            <a:br>
              <a:rPr lang="de-DE" altLang="de-DE" sz="1600">
                <a:latin typeface="Arial" charset="0"/>
              </a:rPr>
            </a:br>
            <a:r>
              <a:rPr lang="de-DE" altLang="de-DE" sz="1600">
                <a:latin typeface="Arial" charset="0"/>
              </a:rPr>
              <a:t>Einflüssen wie Chemikalien oder</a:t>
            </a:r>
            <a:br>
              <a:rPr lang="de-DE" altLang="de-DE" sz="1600">
                <a:latin typeface="Arial" charset="0"/>
              </a:rPr>
            </a:br>
            <a:r>
              <a:rPr lang="de-DE" altLang="de-DE" sz="1600">
                <a:latin typeface="Arial" charset="0"/>
              </a:rPr>
              <a:t>Feuchtigkeit ausgesetzt sein.</a:t>
            </a:r>
          </a:p>
        </p:txBody>
      </p:sp>
      <p:grpSp>
        <p:nvGrpSpPr>
          <p:cNvPr id="58393" name="Group 25"/>
          <p:cNvGrpSpPr>
            <a:grpSpLocks/>
          </p:cNvGrpSpPr>
          <p:nvPr/>
        </p:nvGrpSpPr>
        <p:grpSpPr bwMode="auto">
          <a:xfrm>
            <a:off x="2209800" y="4291013"/>
            <a:ext cx="6934200" cy="2295525"/>
            <a:chOff x="1392" y="2703"/>
            <a:chExt cx="4368" cy="1446"/>
          </a:xfrm>
        </p:grpSpPr>
        <p:sp>
          <p:nvSpPr>
            <p:cNvPr id="15373" name="Rectangle 20"/>
            <p:cNvSpPr>
              <a:spLocks noChangeArrowheads="1"/>
            </p:cNvSpPr>
            <p:nvPr/>
          </p:nvSpPr>
          <p:spPr bwMode="auto">
            <a:xfrm>
              <a:off x="1392" y="3015"/>
              <a:ext cx="2077"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Lokale Infektionen</a:t>
              </a:r>
            </a:p>
            <a:p>
              <a:pPr>
                <a:spcBef>
                  <a:spcPct val="0"/>
                </a:spcBef>
                <a:spcAft>
                  <a:spcPts val="600"/>
                </a:spcAft>
                <a:buSzPct val="120000"/>
              </a:pPr>
              <a:r>
                <a:rPr lang="de-DE" altLang="de-DE" sz="1600">
                  <a:latin typeface="Arial" charset="0"/>
                </a:rPr>
                <a:t>Hautschädigung, Allergiebildung</a:t>
              </a:r>
            </a:p>
            <a:p>
              <a:pPr>
                <a:spcBef>
                  <a:spcPct val="0"/>
                </a:spcBef>
                <a:spcAft>
                  <a:spcPts val="600"/>
                </a:spcAft>
                <a:buSzPct val="120000"/>
              </a:pPr>
              <a:r>
                <a:rPr lang="de-DE" altLang="de-DE" sz="1600">
                  <a:latin typeface="Arial" charset="0"/>
                  <a:sym typeface="Wingdings" pitchFamily="2" charset="2"/>
                </a:rPr>
                <a:t>Hämatogen übertragene</a:t>
              </a:r>
              <a:br>
                <a:rPr lang="de-DE" altLang="de-DE" sz="1600">
                  <a:latin typeface="Arial" charset="0"/>
                  <a:sym typeface="Wingdings" pitchFamily="2" charset="2"/>
                </a:rPr>
              </a:br>
              <a:r>
                <a:rPr lang="de-DE" altLang="de-DE" sz="1600">
                  <a:latin typeface="Arial" charset="0"/>
                  <a:sym typeface="Wingdings" pitchFamily="2" charset="2"/>
                </a:rPr>
                <a:t>Infektionen (HIV, HBV, HCV)</a:t>
              </a:r>
            </a:p>
            <a:p>
              <a:pPr>
                <a:spcBef>
                  <a:spcPct val="0"/>
                </a:spcBef>
                <a:spcAft>
                  <a:spcPts val="600"/>
                </a:spcAft>
                <a:buSzPct val="120000"/>
              </a:pPr>
              <a:r>
                <a:rPr lang="de-DE" altLang="de-DE" sz="1600">
                  <a:latin typeface="Arial" charset="0"/>
                  <a:sym typeface="Wingdings" pitchFamily="2" charset="2"/>
                </a:rPr>
                <a:t>Fäkal-oral übertragene Infek-</a:t>
              </a:r>
              <a:br>
                <a:rPr lang="de-DE" altLang="de-DE" sz="1600">
                  <a:latin typeface="Arial" charset="0"/>
                  <a:sym typeface="Wingdings" pitchFamily="2" charset="2"/>
                </a:rPr>
              </a:br>
              <a:r>
                <a:rPr lang="de-DE" altLang="de-DE" sz="1600">
                  <a:latin typeface="Arial" charset="0"/>
                  <a:sym typeface="Wingdings" pitchFamily="2" charset="2"/>
                </a:rPr>
                <a:t>tionen (Salmonellen, Noro, etc.)</a:t>
              </a:r>
            </a:p>
          </p:txBody>
        </p:sp>
        <p:sp>
          <p:nvSpPr>
            <p:cNvPr id="15374" name="Rectangle 21"/>
            <p:cNvSpPr>
              <a:spLocks noChangeArrowheads="1"/>
            </p:cNvSpPr>
            <p:nvPr/>
          </p:nvSpPr>
          <p:spPr bwMode="auto">
            <a:xfrm>
              <a:off x="3557" y="3015"/>
              <a:ext cx="2161" cy="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Übertragung bei med.-pflegeri-</a:t>
              </a:r>
              <a:br>
                <a:rPr lang="de-DE" altLang="de-DE" sz="1600">
                  <a:latin typeface="Arial" charset="0"/>
                </a:rPr>
              </a:br>
              <a:r>
                <a:rPr lang="de-DE" altLang="de-DE" sz="1600">
                  <a:latin typeface="Arial" charset="0"/>
                </a:rPr>
                <a:t>schen Maßnahmen / unterschied-</a:t>
              </a:r>
              <a:br>
                <a:rPr lang="de-DE" altLang="de-DE" sz="1600">
                  <a:latin typeface="Arial" charset="0"/>
                </a:rPr>
              </a:br>
              <a:r>
                <a:rPr lang="de-DE" altLang="de-DE" sz="1600">
                  <a:latin typeface="Arial" charset="0"/>
                </a:rPr>
                <a:t>liche Infektionen möglich</a:t>
              </a:r>
            </a:p>
            <a:p>
              <a:pPr>
                <a:spcBef>
                  <a:spcPct val="0"/>
                </a:spcBef>
                <a:spcAft>
                  <a:spcPts val="600"/>
                </a:spcAft>
                <a:buSzPct val="120000"/>
              </a:pPr>
              <a:r>
                <a:rPr lang="de-DE" altLang="de-DE" sz="1600">
                  <a:latin typeface="Arial" charset="0"/>
                </a:rPr>
                <a:t>Übertragung auf Lebensmitteln /</a:t>
              </a:r>
              <a:br>
                <a:rPr lang="de-DE" altLang="de-DE" sz="1600">
                  <a:latin typeface="Arial" charset="0"/>
                </a:rPr>
              </a:br>
              <a:r>
                <a:rPr lang="de-DE" altLang="de-DE" sz="1600">
                  <a:latin typeface="Arial" charset="0"/>
                </a:rPr>
                <a:t>Lebensmittelverderbnis bzw. </a:t>
              </a:r>
              <a:br>
                <a:rPr lang="de-DE" altLang="de-DE" sz="1600">
                  <a:latin typeface="Arial" charset="0"/>
                </a:rPr>
              </a:br>
              <a:r>
                <a:rPr lang="de-DE" altLang="de-DE" sz="1600">
                  <a:latin typeface="Arial" charset="0"/>
                </a:rPr>
                <a:t>- vergiftung</a:t>
              </a:r>
            </a:p>
          </p:txBody>
        </p:sp>
        <p:sp>
          <p:nvSpPr>
            <p:cNvPr id="15375" name="Line 22"/>
            <p:cNvSpPr>
              <a:spLocks noChangeShapeType="1"/>
            </p:cNvSpPr>
            <p:nvPr/>
          </p:nvSpPr>
          <p:spPr bwMode="auto">
            <a:xfrm>
              <a:off x="1440" y="2967"/>
              <a:ext cx="432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5376" name="Text Box 23"/>
            <p:cNvSpPr txBox="1">
              <a:spLocks noChangeArrowheads="1"/>
            </p:cNvSpPr>
            <p:nvPr/>
          </p:nvSpPr>
          <p:spPr bwMode="auto">
            <a:xfrm>
              <a:off x="1440" y="2703"/>
              <a:ext cx="131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Mögliche Folgen:</a:t>
              </a:r>
            </a:p>
          </p:txBody>
        </p:sp>
        <p:sp>
          <p:nvSpPr>
            <p:cNvPr id="15377" name="Line 24"/>
            <p:cNvSpPr>
              <a:spLocks noChangeShapeType="1"/>
            </p:cNvSpPr>
            <p:nvPr/>
          </p:nvSpPr>
          <p:spPr bwMode="auto">
            <a:xfrm>
              <a:off x="3504" y="2967"/>
              <a:ext cx="0" cy="10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15371" name="Textfeld 1"/>
          <p:cNvSpPr txBox="1">
            <a:spLocks noChangeArrowheads="1"/>
          </p:cNvSpPr>
          <p:nvPr/>
        </p:nvSpPr>
        <p:spPr bwMode="auto">
          <a:xfrm>
            <a:off x="179388" y="6597650"/>
            <a:ext cx="15176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000">
                <a:latin typeface="Arial" charset="0"/>
              </a:rPr>
              <a:t>Abb.: Fa. Bode-Chemie</a:t>
            </a:r>
          </a:p>
        </p:txBody>
      </p:sp>
      <p:sp>
        <p:nvSpPr>
          <p:cNvPr id="15372"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Gefährdung durch Handkontakte und deren Folgen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58393"/>
                                        </p:tgtEl>
                                        <p:attrNameLst>
                                          <p:attrName>style.visibility</p:attrName>
                                        </p:attrNameLst>
                                      </p:cBhvr>
                                      <p:to>
                                        <p:strVal val="visible"/>
                                      </p:to>
                                    </p:set>
                                    <p:animEffect transition="in" filter="blinds(vertical)">
                                      <p:cBhvr>
                                        <p:cTn id="7" dur="500"/>
                                        <p:tgtEl>
                                          <p:spTgt spid="58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pic>
        <p:nvPicPr>
          <p:cNvPr id="16387" name="Picture 9" descr="D:\Eigene Dateien\Hände-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838200"/>
            <a:ext cx="172878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14"/>
          <p:cNvSpPr txBox="1">
            <a:spLocks noChangeArrowheads="1"/>
          </p:cNvSpPr>
          <p:nvPr/>
        </p:nvSpPr>
        <p:spPr bwMode="auto">
          <a:xfrm>
            <a:off x="2286000" y="4291013"/>
            <a:ext cx="21590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Prävention durch:</a:t>
            </a:r>
          </a:p>
        </p:txBody>
      </p:sp>
      <p:sp>
        <p:nvSpPr>
          <p:cNvPr id="16389" name="Rectangle 16"/>
          <p:cNvSpPr>
            <a:spLocks noChangeArrowheads="1"/>
          </p:cNvSpPr>
          <p:nvPr/>
        </p:nvSpPr>
        <p:spPr bwMode="auto">
          <a:xfrm>
            <a:off x="2209800" y="4786313"/>
            <a:ext cx="2857500"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Hände pflegen</a:t>
            </a:r>
          </a:p>
          <a:p>
            <a:pPr>
              <a:spcBef>
                <a:spcPct val="0"/>
              </a:spcBef>
              <a:spcAft>
                <a:spcPts val="600"/>
              </a:spcAft>
              <a:buSzPct val="120000"/>
            </a:pPr>
            <a:r>
              <a:rPr lang="de-DE" altLang="de-DE" sz="1600">
                <a:latin typeface="Arial" charset="0"/>
              </a:rPr>
              <a:t>Hände waschen</a:t>
            </a:r>
          </a:p>
          <a:p>
            <a:pPr>
              <a:spcBef>
                <a:spcPct val="0"/>
              </a:spcBef>
              <a:spcAft>
                <a:spcPts val="600"/>
              </a:spcAft>
              <a:buSzPct val="120000"/>
            </a:pPr>
            <a:r>
              <a:rPr lang="de-DE" altLang="de-DE" sz="1600">
                <a:latin typeface="Arial" charset="0"/>
                <a:sym typeface="Wingdings" pitchFamily="2" charset="2"/>
              </a:rPr>
              <a:t>Hände desinfizieren</a:t>
            </a:r>
          </a:p>
          <a:p>
            <a:pPr>
              <a:spcBef>
                <a:spcPct val="0"/>
              </a:spcBef>
              <a:spcAft>
                <a:spcPts val="600"/>
              </a:spcAft>
              <a:buSzPct val="120000"/>
            </a:pPr>
            <a:r>
              <a:rPr lang="de-DE" altLang="de-DE" sz="1600">
                <a:latin typeface="Arial" charset="0"/>
                <a:sym typeface="Wingdings" pitchFamily="2" charset="2"/>
              </a:rPr>
              <a:t>Kontaminationsvermeidung</a:t>
            </a:r>
          </a:p>
        </p:txBody>
      </p:sp>
      <p:pic>
        <p:nvPicPr>
          <p:cNvPr id="16390" name="Picture 20" descr="C:\Bilder\Piktogramme\003.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953000"/>
            <a:ext cx="1220788" cy="9001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391" name="Picture 23" descr="C:\Bilder\Piktogramme\093.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4953000"/>
            <a:ext cx="1220788"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Line 24"/>
          <p:cNvSpPr>
            <a:spLocks noChangeShapeType="1"/>
          </p:cNvSpPr>
          <p:nvPr/>
        </p:nvSpPr>
        <p:spPr bwMode="auto">
          <a:xfrm>
            <a:off x="2286000" y="4724400"/>
            <a:ext cx="6858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6393" name="Picture 26" descr="C:\Bilder\Piktogramme\Handschuhe_frei.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72400" y="4876800"/>
            <a:ext cx="13573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21" descr="C:\Bilder\Piktogramme\002.t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953000"/>
            <a:ext cx="1220788"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Text Box 11"/>
          <p:cNvSpPr txBox="1">
            <a:spLocks noChangeArrowheads="1"/>
          </p:cNvSpPr>
          <p:nvPr/>
        </p:nvSpPr>
        <p:spPr bwMode="auto">
          <a:xfrm>
            <a:off x="2317750" y="952500"/>
            <a:ext cx="31210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Gefährdung des Personals</a:t>
            </a:r>
          </a:p>
        </p:txBody>
      </p:sp>
      <p:sp>
        <p:nvSpPr>
          <p:cNvPr id="16396" name="Text Box 12"/>
          <p:cNvSpPr txBox="1">
            <a:spLocks noChangeArrowheads="1"/>
          </p:cNvSpPr>
          <p:nvPr/>
        </p:nvSpPr>
        <p:spPr bwMode="auto">
          <a:xfrm>
            <a:off x="5638800" y="1447800"/>
            <a:ext cx="3568700"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Die Hände des Personals sind</a:t>
            </a:r>
            <a:br>
              <a:rPr lang="de-DE" altLang="de-DE" sz="1600">
                <a:latin typeface="Arial" charset="0"/>
                <a:sym typeface="Wingdings" pitchFamily="2" charset="2"/>
              </a:rPr>
            </a:br>
            <a:r>
              <a:rPr lang="de-DE" altLang="de-DE" sz="1600">
                <a:latin typeface="Arial" charset="0"/>
                <a:sym typeface="Wingdings" pitchFamily="2" charset="2"/>
              </a:rPr>
              <a:t>naturgemäß mit Keimen besiedelt,</a:t>
            </a:r>
            <a:br>
              <a:rPr lang="de-DE" altLang="de-DE" sz="1600">
                <a:latin typeface="Arial" charset="0"/>
                <a:sym typeface="Wingdings" pitchFamily="2" charset="2"/>
              </a:rPr>
            </a:br>
            <a:r>
              <a:rPr lang="de-DE" altLang="de-DE" sz="1600">
                <a:latin typeface="Arial" charset="0"/>
                <a:sym typeface="Wingdings" pitchFamily="2" charset="2"/>
              </a:rPr>
              <a:t>die u.U. krank machen können.</a:t>
            </a:r>
          </a:p>
          <a:p>
            <a:pPr>
              <a:spcBef>
                <a:spcPct val="0"/>
              </a:spcBef>
              <a:spcAft>
                <a:spcPts val="600"/>
              </a:spcAft>
              <a:buSzPct val="120000"/>
            </a:pPr>
            <a:r>
              <a:rPr lang="de-DE" altLang="de-DE" sz="1600">
                <a:latin typeface="Arial" charset="0"/>
              </a:rPr>
              <a:t>Die Hände des Personals können</a:t>
            </a:r>
            <a:br>
              <a:rPr lang="de-DE" altLang="de-DE" sz="1600">
                <a:latin typeface="Arial" charset="0"/>
              </a:rPr>
            </a:br>
            <a:r>
              <a:rPr lang="de-DE" altLang="de-DE" sz="1600">
                <a:latin typeface="Arial" charset="0"/>
              </a:rPr>
              <a:t>im Zuge med.-pflegerischer Maß-</a:t>
            </a:r>
            <a:br>
              <a:rPr lang="de-DE" altLang="de-DE" sz="1600">
                <a:latin typeface="Arial" charset="0"/>
              </a:rPr>
            </a:br>
            <a:r>
              <a:rPr lang="de-DE" altLang="de-DE" sz="1600">
                <a:latin typeface="Arial" charset="0"/>
              </a:rPr>
              <a:t>nahmen mit Keimen unterschiedli-</a:t>
            </a:r>
            <a:br>
              <a:rPr lang="de-DE" altLang="de-DE" sz="1600">
                <a:latin typeface="Arial" charset="0"/>
              </a:rPr>
            </a:br>
            <a:r>
              <a:rPr lang="de-DE" altLang="de-DE" sz="1600">
                <a:latin typeface="Arial" charset="0"/>
              </a:rPr>
              <a:t>cher Herkunft kontaminiert werden.</a:t>
            </a:r>
          </a:p>
        </p:txBody>
      </p:sp>
      <p:sp>
        <p:nvSpPr>
          <p:cNvPr id="20" name="Text Box 13"/>
          <p:cNvSpPr txBox="1">
            <a:spLocks noChangeArrowheads="1"/>
          </p:cNvSpPr>
          <p:nvPr/>
        </p:nvSpPr>
        <p:spPr bwMode="auto">
          <a:xfrm>
            <a:off x="5638800" y="952500"/>
            <a:ext cx="30194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r>
              <a:rPr lang="de-DE" altLang="de-DE" sz="1800" b="1" smtClean="0">
                <a:solidFill>
                  <a:schemeClr val="accent6"/>
                </a:solidFill>
                <a:latin typeface="Arial" charset="0"/>
              </a:rPr>
              <a:t>Gefährdung der Patienten</a:t>
            </a:r>
          </a:p>
        </p:txBody>
      </p:sp>
      <p:sp>
        <p:nvSpPr>
          <p:cNvPr id="16398" name="Line 14"/>
          <p:cNvSpPr>
            <a:spLocks noChangeShapeType="1"/>
          </p:cNvSpPr>
          <p:nvPr/>
        </p:nvSpPr>
        <p:spPr bwMode="auto">
          <a:xfrm>
            <a:off x="5562600" y="762000"/>
            <a:ext cx="0" cy="3429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6399" name="Line 15"/>
          <p:cNvSpPr>
            <a:spLocks noChangeShapeType="1"/>
          </p:cNvSpPr>
          <p:nvPr/>
        </p:nvSpPr>
        <p:spPr bwMode="auto">
          <a:xfrm>
            <a:off x="2286000" y="1371600"/>
            <a:ext cx="6858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6400" name="Text Box 19"/>
          <p:cNvSpPr txBox="1">
            <a:spLocks noChangeArrowheads="1"/>
          </p:cNvSpPr>
          <p:nvPr/>
        </p:nvSpPr>
        <p:spPr bwMode="auto">
          <a:xfrm>
            <a:off x="2209800" y="1447800"/>
            <a:ext cx="3332163" cy="270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Hände können im Zuge med.-</a:t>
            </a:r>
            <a:br>
              <a:rPr lang="de-DE" altLang="de-DE" sz="1600">
                <a:latin typeface="Arial" charset="0"/>
              </a:rPr>
            </a:br>
            <a:r>
              <a:rPr lang="de-DE" altLang="de-DE" sz="1600">
                <a:latin typeface="Arial" charset="0"/>
              </a:rPr>
              <a:t>pflegerischer Maßnahmen mit</a:t>
            </a:r>
            <a:br>
              <a:rPr lang="de-DE" altLang="de-DE" sz="1600">
                <a:latin typeface="Arial" charset="0"/>
              </a:rPr>
            </a:br>
            <a:r>
              <a:rPr lang="de-DE" altLang="de-DE" sz="1600">
                <a:latin typeface="Arial" charset="0"/>
              </a:rPr>
              <a:t>Keimen unterschiedlicher Her-</a:t>
            </a:r>
            <a:br>
              <a:rPr lang="de-DE" altLang="de-DE" sz="1600">
                <a:latin typeface="Arial" charset="0"/>
              </a:rPr>
            </a:br>
            <a:r>
              <a:rPr lang="de-DE" altLang="de-DE" sz="1600">
                <a:latin typeface="Arial" charset="0"/>
              </a:rPr>
              <a:t>kunft kontaminiert werden.</a:t>
            </a:r>
          </a:p>
          <a:p>
            <a:pPr>
              <a:spcBef>
                <a:spcPct val="0"/>
              </a:spcBef>
              <a:spcAft>
                <a:spcPts val="600"/>
              </a:spcAft>
              <a:buSzPct val="120000"/>
            </a:pPr>
            <a:r>
              <a:rPr lang="de-DE" altLang="de-DE" sz="1600">
                <a:latin typeface="Arial" charset="0"/>
                <a:sym typeface="Wingdings" pitchFamily="2" charset="2"/>
              </a:rPr>
              <a:t>Hände können Eintrittspforten</a:t>
            </a:r>
            <a:br>
              <a:rPr lang="de-DE" altLang="de-DE" sz="1600">
                <a:latin typeface="Arial" charset="0"/>
                <a:sym typeface="Wingdings" pitchFamily="2" charset="2"/>
              </a:rPr>
            </a:br>
            <a:r>
              <a:rPr lang="de-DE" altLang="de-DE" sz="1600">
                <a:latin typeface="Arial" charset="0"/>
                <a:sym typeface="Wingdings" pitchFamily="2" charset="2"/>
              </a:rPr>
              <a:t>für Infektionen aufweisen oder</a:t>
            </a:r>
            <a:br>
              <a:rPr lang="de-DE" altLang="de-DE" sz="1600">
                <a:latin typeface="Arial" charset="0"/>
                <a:sym typeface="Wingdings" pitchFamily="2" charset="2"/>
              </a:rPr>
            </a:br>
            <a:r>
              <a:rPr lang="de-DE" altLang="de-DE" sz="1600">
                <a:latin typeface="Arial" charset="0"/>
                <a:sym typeface="Wingdings" pitchFamily="2" charset="2"/>
              </a:rPr>
              <a:t>bei der Arbeit verletzt werden.</a:t>
            </a:r>
          </a:p>
          <a:p>
            <a:pPr>
              <a:spcBef>
                <a:spcPct val="0"/>
              </a:spcBef>
              <a:spcAft>
                <a:spcPts val="600"/>
              </a:spcAft>
              <a:buSzPct val="120000"/>
            </a:pPr>
            <a:r>
              <a:rPr lang="de-DE" altLang="de-DE" sz="1600">
                <a:latin typeface="Arial" charset="0"/>
              </a:rPr>
              <a:t>Hände können schädigenden</a:t>
            </a:r>
            <a:br>
              <a:rPr lang="de-DE" altLang="de-DE" sz="1600">
                <a:latin typeface="Arial" charset="0"/>
              </a:rPr>
            </a:br>
            <a:r>
              <a:rPr lang="de-DE" altLang="de-DE" sz="1600">
                <a:latin typeface="Arial" charset="0"/>
              </a:rPr>
              <a:t>Einflüssen wie Chemikalien oder</a:t>
            </a:r>
            <a:br>
              <a:rPr lang="de-DE" altLang="de-DE" sz="1600">
                <a:latin typeface="Arial" charset="0"/>
              </a:rPr>
            </a:br>
            <a:r>
              <a:rPr lang="de-DE" altLang="de-DE" sz="1600">
                <a:latin typeface="Arial" charset="0"/>
              </a:rPr>
              <a:t>Feuchtigkeit ausgesetzt sein.</a:t>
            </a:r>
          </a:p>
        </p:txBody>
      </p:sp>
      <p:sp>
        <p:nvSpPr>
          <p:cNvPr id="16401" name="Textfeld 23"/>
          <p:cNvSpPr txBox="1">
            <a:spLocks noChangeArrowheads="1"/>
          </p:cNvSpPr>
          <p:nvPr/>
        </p:nvSpPr>
        <p:spPr bwMode="auto">
          <a:xfrm>
            <a:off x="179388" y="6597650"/>
            <a:ext cx="15176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000">
                <a:latin typeface="Arial" charset="0"/>
              </a:rPr>
              <a:t>Abb.: Fa. Bode-Chemie</a:t>
            </a:r>
          </a:p>
        </p:txBody>
      </p:sp>
      <p:sp>
        <p:nvSpPr>
          <p:cNvPr id="16402"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Prävention zur Gefährdung durch Handkontakte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pic>
        <p:nvPicPr>
          <p:cNvPr id="17411" name="Picture 18" descr="C:\Bilder\Piktogramme\00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85800"/>
            <a:ext cx="1800225" cy="1327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12" name="Text Box 19"/>
          <p:cNvSpPr txBox="1">
            <a:spLocks noChangeArrowheads="1"/>
          </p:cNvSpPr>
          <p:nvPr/>
        </p:nvSpPr>
        <p:spPr bwMode="auto">
          <a:xfrm>
            <a:off x="2216150" y="914400"/>
            <a:ext cx="58610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rgbClr val="FF0000"/>
                </a:solidFill>
                <a:latin typeface="Arial" charset="0"/>
              </a:rPr>
              <a:t>Die Hände sind Visitenkarte und Werkzeug zugleich.</a:t>
            </a:r>
          </a:p>
          <a:p>
            <a:pPr>
              <a:spcBef>
                <a:spcPct val="0"/>
              </a:spcBef>
              <a:buFontTx/>
              <a:buNone/>
            </a:pPr>
            <a:r>
              <a:rPr lang="de-DE" altLang="de-DE" sz="1800" b="1">
                <a:solidFill>
                  <a:srgbClr val="FF0000"/>
                </a:solidFill>
                <a:latin typeface="Arial" charset="0"/>
              </a:rPr>
              <a:t>Sie haben es verdient, gut behandelt zu werden!</a:t>
            </a:r>
          </a:p>
        </p:txBody>
      </p:sp>
      <p:sp>
        <p:nvSpPr>
          <p:cNvPr id="17413" name="Text Box 20"/>
          <p:cNvSpPr txBox="1">
            <a:spLocks noChangeArrowheads="1"/>
          </p:cNvSpPr>
          <p:nvPr/>
        </p:nvSpPr>
        <p:spPr bwMode="auto">
          <a:xfrm>
            <a:off x="2209800" y="2051050"/>
            <a:ext cx="6900863"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pPr>
            <a:r>
              <a:rPr lang="de-DE" altLang="de-DE" sz="1600">
                <a:latin typeface="Arial" charset="0"/>
              </a:rPr>
              <a:t>konsequenten Verzicht auf jeglichen Schmuck an Händen und Unter-</a:t>
            </a:r>
            <a:br>
              <a:rPr lang="de-DE" altLang="de-DE" sz="1600">
                <a:latin typeface="Arial" charset="0"/>
              </a:rPr>
            </a:br>
            <a:r>
              <a:rPr lang="de-DE" altLang="de-DE" sz="1600">
                <a:latin typeface="Arial" charset="0"/>
              </a:rPr>
              <a:t>armen bei Tätigkeiten, die ein hygienische Händedesinfektion erfordern.</a:t>
            </a:r>
          </a:p>
          <a:p>
            <a:pPr>
              <a:spcBef>
                <a:spcPct val="0"/>
              </a:spcBef>
              <a:spcAft>
                <a:spcPts val="300"/>
              </a:spcAft>
              <a:buSzPct val="120000"/>
            </a:pPr>
            <a:r>
              <a:rPr lang="de-DE" altLang="de-DE" sz="1600">
                <a:latin typeface="Arial" charset="0"/>
              </a:rPr>
              <a:t>Verzicht auf künstliche und/oder lackierte Fingernägel.</a:t>
            </a:r>
          </a:p>
          <a:p>
            <a:pPr>
              <a:spcBef>
                <a:spcPct val="0"/>
              </a:spcBef>
              <a:spcAft>
                <a:spcPts val="300"/>
              </a:spcAft>
              <a:buSzPct val="120000"/>
            </a:pPr>
            <a:r>
              <a:rPr lang="de-DE" altLang="de-DE" sz="1600">
                <a:latin typeface="Arial" charset="0"/>
                <a:sym typeface="Wingdings" pitchFamily="2" charset="2"/>
              </a:rPr>
              <a:t>Gebrauch von Öl-in-Wasser-Handcremes</a:t>
            </a:r>
            <a:br>
              <a:rPr lang="de-DE" altLang="de-DE" sz="1600">
                <a:latin typeface="Arial" charset="0"/>
                <a:sym typeface="Wingdings" pitchFamily="2" charset="2"/>
              </a:rPr>
            </a:br>
            <a:r>
              <a:rPr lang="de-DE" altLang="de-DE" sz="1600">
                <a:latin typeface="Arial" charset="0"/>
                <a:sym typeface="Wingdings" pitchFamily="2" charset="2"/>
              </a:rPr>
              <a:t>zur Hautpflege immer wieder mal zwischendurch</a:t>
            </a:r>
          </a:p>
          <a:p>
            <a:pPr>
              <a:spcBef>
                <a:spcPct val="0"/>
              </a:spcBef>
              <a:spcAft>
                <a:spcPts val="300"/>
              </a:spcAft>
              <a:buSzPct val="120000"/>
            </a:pPr>
            <a:r>
              <a:rPr lang="de-DE" altLang="de-DE" sz="1600">
                <a:latin typeface="Arial" charset="0"/>
              </a:rPr>
              <a:t>Gebrauch von Wasser-in-Öl-Handcremes</a:t>
            </a:r>
            <a:br>
              <a:rPr lang="de-DE" altLang="de-DE" sz="1600">
                <a:latin typeface="Arial" charset="0"/>
              </a:rPr>
            </a:br>
            <a:r>
              <a:rPr lang="de-DE" altLang="de-DE" sz="1600">
                <a:latin typeface="Arial" charset="0"/>
              </a:rPr>
              <a:t>zum Schutz der Haut vor Wasserkontakt</a:t>
            </a:r>
          </a:p>
          <a:p>
            <a:pPr>
              <a:spcBef>
                <a:spcPct val="0"/>
              </a:spcBef>
              <a:spcAft>
                <a:spcPts val="300"/>
              </a:spcAft>
              <a:buSzPct val="120000"/>
            </a:pPr>
            <a:r>
              <a:rPr lang="de-DE" altLang="de-DE" sz="1600">
                <a:latin typeface="Arial" charset="0"/>
              </a:rPr>
              <a:t>Gebrauch von Kombi-Cremes,</a:t>
            </a:r>
            <a:br>
              <a:rPr lang="de-DE" altLang="de-DE" sz="1600">
                <a:latin typeface="Arial" charset="0"/>
              </a:rPr>
            </a:br>
            <a:r>
              <a:rPr lang="de-DE" altLang="de-DE" sz="1600">
                <a:latin typeface="Arial" charset="0"/>
              </a:rPr>
              <a:t>die sowohl Pflege, als auch Schutz bieten</a:t>
            </a:r>
          </a:p>
        </p:txBody>
      </p:sp>
      <p:sp>
        <p:nvSpPr>
          <p:cNvPr id="17414" name="Text Box 21"/>
          <p:cNvSpPr txBox="1">
            <a:spLocks noChangeArrowheads="1"/>
          </p:cNvSpPr>
          <p:nvPr/>
        </p:nvSpPr>
        <p:spPr bwMode="auto">
          <a:xfrm>
            <a:off x="2209800" y="1676400"/>
            <a:ext cx="410845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Hände pflegen und schützen durch:</a:t>
            </a:r>
          </a:p>
        </p:txBody>
      </p:sp>
      <p:sp>
        <p:nvSpPr>
          <p:cNvPr id="65558" name="Rectangle 22"/>
          <p:cNvSpPr>
            <a:spLocks noChangeArrowheads="1"/>
          </p:cNvSpPr>
          <p:nvPr/>
        </p:nvSpPr>
        <p:spPr bwMode="auto">
          <a:xfrm>
            <a:off x="1905000" y="4437063"/>
            <a:ext cx="7086600" cy="217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0708" tIns="152352" bIns="76176">
            <a:spAutoFit/>
          </a:bodyPr>
          <a:lstStyle>
            <a:lvl1pPr marL="187325" indent="-187325">
              <a:spcBef>
                <a:spcPct val="20000"/>
              </a:spcBef>
              <a:buChar char="•"/>
              <a:tabLst>
                <a:tab pos="228600" algn="l"/>
              </a:tabLst>
              <a:defRPr sz="3200">
                <a:solidFill>
                  <a:schemeClr val="tx1"/>
                </a:solidFill>
                <a:latin typeface="Times New Roman" charset="0"/>
              </a:defRPr>
            </a:lvl1pPr>
            <a:lvl2pPr marL="742950" indent="-285750">
              <a:spcBef>
                <a:spcPct val="20000"/>
              </a:spcBef>
              <a:buChar char="–"/>
              <a:tabLst>
                <a:tab pos="228600" algn="l"/>
              </a:tabLst>
              <a:defRPr sz="2800">
                <a:solidFill>
                  <a:schemeClr val="tx1"/>
                </a:solidFill>
                <a:latin typeface="Times New Roman" charset="0"/>
              </a:defRPr>
            </a:lvl2pPr>
            <a:lvl3pPr marL="1143000" indent="-228600">
              <a:spcBef>
                <a:spcPct val="20000"/>
              </a:spcBef>
              <a:buChar char="•"/>
              <a:tabLst>
                <a:tab pos="228600" algn="l"/>
              </a:tabLst>
              <a:defRPr sz="2400">
                <a:solidFill>
                  <a:schemeClr val="tx1"/>
                </a:solidFill>
                <a:latin typeface="Times New Roman" charset="0"/>
              </a:defRPr>
            </a:lvl3pPr>
            <a:lvl4pPr marL="1600200" indent="-228600">
              <a:spcBef>
                <a:spcPct val="20000"/>
              </a:spcBef>
              <a:buChar char="–"/>
              <a:tabLst>
                <a:tab pos="228600" algn="l"/>
              </a:tabLst>
              <a:defRPr sz="2000">
                <a:solidFill>
                  <a:schemeClr val="tx1"/>
                </a:solidFill>
                <a:latin typeface="Times New Roman" charset="0"/>
              </a:defRPr>
            </a:lvl4pPr>
            <a:lvl5pPr marL="2057400" indent="-228600">
              <a:spcBef>
                <a:spcPct val="20000"/>
              </a:spcBef>
              <a:buChar char="»"/>
              <a:tabLst>
                <a:tab pos="228600" algn="l"/>
              </a:tabLst>
              <a:defRPr sz="2000">
                <a:solidFill>
                  <a:schemeClr val="tx1"/>
                </a:solidFill>
                <a:latin typeface="Times New Roman" charset="0"/>
              </a:defRPr>
            </a:lvl5pPr>
            <a:lvl6pPr marL="2514600" indent="-228600" eaLnBrk="0" fontAlgn="base" hangingPunct="0">
              <a:spcBef>
                <a:spcPct val="20000"/>
              </a:spcBef>
              <a:spcAft>
                <a:spcPct val="0"/>
              </a:spcAft>
              <a:buChar char="»"/>
              <a:tabLst>
                <a:tab pos="228600" algn="l"/>
              </a:tabLst>
              <a:defRPr sz="2000">
                <a:solidFill>
                  <a:schemeClr val="tx1"/>
                </a:solidFill>
                <a:latin typeface="Times New Roman" charset="0"/>
              </a:defRPr>
            </a:lvl6pPr>
            <a:lvl7pPr marL="2971800" indent="-228600" eaLnBrk="0" fontAlgn="base" hangingPunct="0">
              <a:spcBef>
                <a:spcPct val="20000"/>
              </a:spcBef>
              <a:spcAft>
                <a:spcPct val="0"/>
              </a:spcAft>
              <a:buChar char="»"/>
              <a:tabLst>
                <a:tab pos="228600" algn="l"/>
              </a:tabLst>
              <a:defRPr sz="2000">
                <a:solidFill>
                  <a:schemeClr val="tx1"/>
                </a:solidFill>
                <a:latin typeface="Times New Roman" charset="0"/>
              </a:defRPr>
            </a:lvl7pPr>
            <a:lvl8pPr marL="3429000" indent="-228600" eaLnBrk="0" fontAlgn="base" hangingPunct="0">
              <a:spcBef>
                <a:spcPct val="20000"/>
              </a:spcBef>
              <a:spcAft>
                <a:spcPct val="0"/>
              </a:spcAft>
              <a:buChar char="»"/>
              <a:tabLst>
                <a:tab pos="228600" algn="l"/>
              </a:tabLst>
              <a:defRPr sz="2000">
                <a:solidFill>
                  <a:schemeClr val="tx1"/>
                </a:solidFill>
                <a:latin typeface="Times New Roman" charset="0"/>
              </a:defRPr>
            </a:lvl8pPr>
            <a:lvl9pPr marL="3886200" indent="-228600" eaLnBrk="0" fontAlgn="base" hangingPunct="0">
              <a:spcBef>
                <a:spcPct val="20000"/>
              </a:spcBef>
              <a:spcAft>
                <a:spcPct val="0"/>
              </a:spcAft>
              <a:buChar char="»"/>
              <a:tabLst>
                <a:tab pos="228600" algn="l"/>
              </a:tabLst>
              <a:defRPr sz="2000">
                <a:solidFill>
                  <a:schemeClr val="tx1"/>
                </a:solidFill>
                <a:latin typeface="Times New Roman" charset="0"/>
              </a:defRPr>
            </a:lvl9pPr>
          </a:lstStyle>
          <a:p>
            <a:pPr>
              <a:spcBef>
                <a:spcPct val="0"/>
              </a:spcBef>
              <a:spcAft>
                <a:spcPts val="600"/>
              </a:spcAft>
              <a:buFontTx/>
              <a:buNone/>
            </a:pPr>
            <a:r>
              <a:rPr lang="de-DE" altLang="de-DE" sz="1800" b="1">
                <a:solidFill>
                  <a:schemeClr val="accent2"/>
                </a:solidFill>
                <a:latin typeface="Arial" charset="0"/>
                <a:cs typeface="Times New Roman" charset="0"/>
              </a:rPr>
              <a:t>Bitte beachten:</a:t>
            </a:r>
          </a:p>
          <a:p>
            <a:pPr>
              <a:spcBef>
                <a:spcPct val="0"/>
              </a:spcBef>
              <a:spcAft>
                <a:spcPts val="300"/>
              </a:spcAft>
              <a:buSzPct val="120000"/>
            </a:pPr>
            <a:r>
              <a:rPr lang="de-DE" altLang="de-DE" sz="1600">
                <a:latin typeface="Arial" charset="0"/>
                <a:cs typeface="Times New Roman" charset="0"/>
              </a:rPr>
              <a:t>Schutz- und Pflegecremes müssen den Beschäftigten kostenfrei zur Verfügung gestellt werden (vergleichbar mit PSA)</a:t>
            </a:r>
          </a:p>
          <a:p>
            <a:pPr>
              <a:spcBef>
                <a:spcPct val="0"/>
              </a:spcBef>
              <a:spcAft>
                <a:spcPts val="300"/>
              </a:spcAft>
              <a:buSzPct val="120000"/>
            </a:pPr>
            <a:r>
              <a:rPr lang="de-DE" altLang="de-DE" sz="1600">
                <a:latin typeface="Arial" charset="0"/>
                <a:cs typeface="Times New Roman" charset="0"/>
              </a:rPr>
              <a:t>Handcremes können verkeimen, daher keine Dosen verwenden.</a:t>
            </a:r>
          </a:p>
          <a:p>
            <a:pPr>
              <a:spcBef>
                <a:spcPct val="0"/>
              </a:spcBef>
              <a:spcAft>
                <a:spcPts val="300"/>
              </a:spcAft>
              <a:buSzPct val="120000"/>
            </a:pPr>
            <a:r>
              <a:rPr lang="de-DE" altLang="de-DE" sz="1600">
                <a:latin typeface="Arial" charset="0"/>
                <a:cs typeface="Times New Roman" charset="0"/>
              </a:rPr>
              <a:t>Tuben müssen von jedem Benutzer sauber gehalten werden.</a:t>
            </a:r>
          </a:p>
          <a:p>
            <a:pPr>
              <a:spcBef>
                <a:spcPct val="0"/>
              </a:spcBef>
              <a:spcAft>
                <a:spcPts val="600"/>
              </a:spcAft>
              <a:buSzPct val="120000"/>
            </a:pPr>
            <a:r>
              <a:rPr lang="de-DE" altLang="de-DE" sz="1600">
                <a:latin typeface="Arial" charset="0"/>
                <a:cs typeface="Times New Roman" charset="0"/>
              </a:rPr>
              <a:t>Hände nicht unmittelbar vor oder nach einer Händedesinfektion einkremen.</a:t>
            </a:r>
            <a:r>
              <a:rPr lang="de-DE" altLang="de-DE" sz="1600">
                <a:latin typeface="Arial" charset="0"/>
              </a:rPr>
              <a:t> </a:t>
            </a:r>
          </a:p>
        </p:txBody>
      </p:sp>
      <p:sp>
        <p:nvSpPr>
          <p:cNvPr id="17416"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Pflege der Hände und Handschmuckverbot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65558"/>
                                        </p:tgtEl>
                                        <p:attrNameLst>
                                          <p:attrName>style.visibility</p:attrName>
                                        </p:attrNameLst>
                                      </p:cBhvr>
                                      <p:to>
                                        <p:strVal val="visible"/>
                                      </p:to>
                                    </p:set>
                                    <p:animEffect transition="in" filter="blinds(vertical)">
                                      <p:cBhvr>
                                        <p:cTn id="7" dur="500"/>
                                        <p:tgtEl>
                                          <p:spTgt spid="65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9" name="Rectangle 14"/>
          <p:cNvSpPr txBox="1">
            <a:spLocks noChangeArrowheads="1"/>
          </p:cNvSpPr>
          <p:nvPr/>
        </p:nvSpPr>
        <p:spPr>
          <a:xfrm>
            <a:off x="1654175" y="1257300"/>
            <a:ext cx="7239000" cy="2819400"/>
          </a:xfrm>
          <a:prstGeom prst="rect">
            <a:avLst/>
          </a:prstGeom>
          <a:solidFill>
            <a:schemeClr val="bg1"/>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SzPct val="120000"/>
              <a:defRPr/>
            </a:pPr>
            <a:r>
              <a:rPr lang="de-DE" altLang="de-DE" sz="1800" kern="0" dirty="0" smtClean="0">
                <a:latin typeface="Arial" panose="020B0604020202020204" pitchFamily="34" charset="0"/>
                <a:cs typeface="Arial" panose="020B0604020202020204" pitchFamily="34" charset="0"/>
              </a:rPr>
              <a:t>Das Waschen der Hände beseitigt Schmutz und Rückstände</a:t>
            </a:r>
            <a:br>
              <a:rPr lang="de-DE" altLang="de-DE" sz="1800" kern="0" dirty="0" smtClean="0">
                <a:latin typeface="Arial" panose="020B0604020202020204" pitchFamily="34" charset="0"/>
                <a:cs typeface="Arial" panose="020B0604020202020204" pitchFamily="34" charset="0"/>
              </a:rPr>
            </a:br>
            <a:r>
              <a:rPr lang="de-DE" altLang="de-DE" sz="1800" kern="0" dirty="0" smtClean="0">
                <a:latin typeface="Arial" panose="020B0604020202020204" pitchFamily="34" charset="0"/>
                <a:cs typeface="Arial" panose="020B0604020202020204" pitchFamily="34" charset="0"/>
              </a:rPr>
              <a:t>und sollte nur dann Anwendung finden, wenn die Hände verschmutzt sind.</a:t>
            </a:r>
          </a:p>
          <a:p>
            <a:pPr eaLnBrk="1" hangingPunct="1">
              <a:buSzPct val="120000"/>
              <a:defRPr/>
            </a:pPr>
            <a:r>
              <a:rPr lang="de-DE" altLang="de-DE" sz="1800" kern="0" dirty="0" smtClean="0">
                <a:latin typeface="Arial" panose="020B0604020202020204" pitchFamily="34" charset="0"/>
                <a:cs typeface="Arial" panose="020B0604020202020204" pitchFamily="34" charset="0"/>
              </a:rPr>
              <a:t>Bei allen anderen Indikationen sollte die </a:t>
            </a:r>
            <a:br>
              <a:rPr lang="de-DE" altLang="de-DE" sz="1800" kern="0" dirty="0" smtClean="0">
                <a:latin typeface="Arial" panose="020B0604020202020204" pitchFamily="34" charset="0"/>
                <a:cs typeface="Arial" panose="020B0604020202020204" pitchFamily="34" charset="0"/>
              </a:rPr>
            </a:br>
            <a:r>
              <a:rPr lang="de-DE" altLang="de-DE" sz="1800" kern="0" dirty="0" smtClean="0">
                <a:latin typeface="Arial" panose="020B0604020202020204" pitchFamily="34" charset="0"/>
                <a:cs typeface="Arial" panose="020B0604020202020204" pitchFamily="34" charset="0"/>
              </a:rPr>
              <a:t>Händedesinfektion bevorzugt werden.</a:t>
            </a:r>
          </a:p>
          <a:p>
            <a:pPr eaLnBrk="1" hangingPunct="1">
              <a:buSzPct val="120000"/>
              <a:defRPr/>
            </a:pPr>
            <a:r>
              <a:rPr lang="de-DE" altLang="de-DE" sz="1800" kern="0" dirty="0" smtClean="0">
                <a:latin typeface="Arial" panose="020B0604020202020204" pitchFamily="34" charset="0"/>
                <a:cs typeface="Arial" panose="020B0604020202020204" pitchFamily="34" charset="0"/>
              </a:rPr>
              <a:t>Keine Gemeinschaftshandtücher und</a:t>
            </a:r>
            <a:br>
              <a:rPr lang="de-DE" altLang="de-DE" sz="1800" kern="0" dirty="0" smtClean="0">
                <a:latin typeface="Arial" panose="020B0604020202020204" pitchFamily="34" charset="0"/>
                <a:cs typeface="Arial" panose="020B0604020202020204" pitchFamily="34" charset="0"/>
              </a:rPr>
            </a:br>
            <a:r>
              <a:rPr lang="de-DE" altLang="de-DE" sz="1800" kern="0" dirty="0" smtClean="0">
                <a:latin typeface="Arial" panose="020B0604020202020204" pitchFamily="34" charset="0"/>
                <a:cs typeface="Arial" panose="020B0604020202020204" pitchFamily="34" charset="0"/>
              </a:rPr>
              <a:t>keine Stückseife verwenden.</a:t>
            </a:r>
          </a:p>
        </p:txBody>
      </p:sp>
      <p:pic>
        <p:nvPicPr>
          <p:cNvPr id="18436" name="Picture 15" descr="IMG_09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133600"/>
            <a:ext cx="2592388"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6" descr="IMG_09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4196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7" descr="IMG_09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0" y="3860800"/>
            <a:ext cx="15430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Rectangle 18"/>
          <p:cNvSpPr>
            <a:spLocks noChangeArrowheads="1"/>
          </p:cNvSpPr>
          <p:nvPr/>
        </p:nvSpPr>
        <p:spPr bwMode="auto">
          <a:xfrm>
            <a:off x="2438400" y="5181600"/>
            <a:ext cx="381000" cy="152400"/>
          </a:xfrm>
          <a:prstGeom prst="rect">
            <a:avLst/>
          </a:prstGeom>
          <a:solidFill>
            <a:srgbClr val="0033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de-DE" altLang="de-DE" sz="2400"/>
          </a:p>
        </p:txBody>
      </p:sp>
      <p:pic>
        <p:nvPicPr>
          <p:cNvPr id="18440" name="Picture 21" descr="C:\Bilder\Piktogramme\00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 y="765175"/>
            <a:ext cx="16605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Händewaschung</a:t>
            </a:r>
          </a:p>
        </p:txBody>
      </p:sp>
      <p:sp>
        <p:nvSpPr>
          <p:cNvPr id="10" name="Textfeld 9"/>
          <p:cNvSpPr txBox="1"/>
          <p:nvPr/>
        </p:nvSpPr>
        <p:spPr>
          <a:xfrm>
            <a:off x="7740352" y="6536377"/>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19459" name="Text Box 6"/>
          <p:cNvSpPr txBox="1">
            <a:spLocks noChangeArrowheads="1"/>
          </p:cNvSpPr>
          <p:nvPr/>
        </p:nvSpPr>
        <p:spPr bwMode="auto">
          <a:xfrm>
            <a:off x="228600" y="1295400"/>
            <a:ext cx="3962400"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Bewirkt Entfernung von Schmutz und</a:t>
            </a:r>
            <a:br>
              <a:rPr lang="de-DE" altLang="de-DE" sz="1600">
                <a:latin typeface="Arial" charset="0"/>
              </a:rPr>
            </a:br>
            <a:r>
              <a:rPr lang="de-DE" altLang="de-DE" sz="1600">
                <a:latin typeface="Arial" charset="0"/>
              </a:rPr>
              <a:t>damit auch von Keimen.</a:t>
            </a:r>
          </a:p>
          <a:p>
            <a:pPr>
              <a:spcBef>
                <a:spcPct val="0"/>
              </a:spcBef>
              <a:spcAft>
                <a:spcPts val="600"/>
              </a:spcAft>
              <a:buSzPct val="120000"/>
            </a:pPr>
            <a:r>
              <a:rPr lang="de-DE" altLang="de-DE" sz="1600">
                <a:latin typeface="Arial" charset="0"/>
              </a:rPr>
              <a:t>Ist relativ aufwändig und  zeitraubend.</a:t>
            </a:r>
          </a:p>
          <a:p>
            <a:pPr>
              <a:spcBef>
                <a:spcPct val="0"/>
              </a:spcBef>
              <a:spcAft>
                <a:spcPts val="600"/>
              </a:spcAft>
              <a:buSzPct val="120000"/>
            </a:pPr>
            <a:r>
              <a:rPr lang="de-DE" altLang="de-DE" sz="1600">
                <a:latin typeface="Arial" charset="0"/>
              </a:rPr>
              <a:t>Strapaziert die Haut.</a:t>
            </a:r>
          </a:p>
        </p:txBody>
      </p:sp>
      <p:sp>
        <p:nvSpPr>
          <p:cNvPr id="19460" name="Text Box 7"/>
          <p:cNvSpPr txBox="1">
            <a:spLocks noChangeArrowheads="1"/>
          </p:cNvSpPr>
          <p:nvPr/>
        </p:nvSpPr>
        <p:spPr bwMode="auto">
          <a:xfrm>
            <a:off x="1371600" y="838200"/>
            <a:ext cx="191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Hände waschen</a:t>
            </a:r>
          </a:p>
        </p:txBody>
      </p:sp>
      <p:sp>
        <p:nvSpPr>
          <p:cNvPr id="19461" name="Text Box 13"/>
          <p:cNvSpPr txBox="1">
            <a:spLocks noChangeArrowheads="1"/>
          </p:cNvSpPr>
          <p:nvPr/>
        </p:nvSpPr>
        <p:spPr bwMode="auto">
          <a:xfrm>
            <a:off x="5734050" y="838200"/>
            <a:ext cx="2343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Hände desinfizieren</a:t>
            </a:r>
          </a:p>
        </p:txBody>
      </p:sp>
      <p:grpSp>
        <p:nvGrpSpPr>
          <p:cNvPr id="19462" name="Group 22"/>
          <p:cNvGrpSpPr>
            <a:grpSpLocks/>
          </p:cNvGrpSpPr>
          <p:nvPr/>
        </p:nvGrpSpPr>
        <p:grpSpPr bwMode="auto">
          <a:xfrm>
            <a:off x="685800" y="3717032"/>
            <a:ext cx="1828800" cy="2860675"/>
            <a:chOff x="432" y="2451"/>
            <a:chExt cx="1152" cy="1802"/>
          </a:xfrm>
        </p:grpSpPr>
        <p:graphicFrame>
          <p:nvGraphicFramePr>
            <p:cNvPr id="19473" name="Object 16"/>
            <p:cNvGraphicFramePr>
              <a:graphicFrameLocks noChangeAspect="1"/>
            </p:cNvGraphicFramePr>
            <p:nvPr/>
          </p:nvGraphicFramePr>
          <p:xfrm>
            <a:off x="432" y="3120"/>
            <a:ext cx="1152" cy="1133"/>
          </p:xfrm>
          <a:graphic>
            <a:graphicData uri="http://schemas.openxmlformats.org/presentationml/2006/ole">
              <mc:AlternateContent xmlns:mc="http://schemas.openxmlformats.org/markup-compatibility/2006">
                <mc:Choice xmlns:v="urn:schemas-microsoft-com:vml" Requires="v">
                  <p:oleObj spid="_x0000_s19478" name="Photo Editor-Foto" r:id="rId4" imgW="2314286" imgH="2276793" progId="MSPhotoEd.3">
                    <p:embed/>
                  </p:oleObj>
                </mc:Choice>
                <mc:Fallback>
                  <p:oleObj name="Photo Editor-Foto" r:id="rId4" imgW="2314286" imgH="2276793" progId="MSPhotoEd.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3120"/>
                          <a:ext cx="1152" cy="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474" name="Picture 15" descr="C:\Bilder\Piktogramme\001.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 y="2451"/>
              <a:ext cx="907"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3" name="Group 20"/>
          <p:cNvGrpSpPr>
            <a:grpSpLocks/>
          </p:cNvGrpSpPr>
          <p:nvPr/>
        </p:nvGrpSpPr>
        <p:grpSpPr bwMode="auto">
          <a:xfrm>
            <a:off x="3663950" y="3717032"/>
            <a:ext cx="1814513" cy="2862262"/>
            <a:chOff x="1843" y="2451"/>
            <a:chExt cx="1143" cy="1803"/>
          </a:xfrm>
        </p:grpSpPr>
        <p:pic>
          <p:nvPicPr>
            <p:cNvPr id="19471" name="Picture 9" descr="C:\Bilder\Piktogramme\002.t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1" y="2451"/>
              <a:ext cx="907"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472" name="Object 17"/>
            <p:cNvGraphicFramePr>
              <a:graphicFrameLocks noChangeAspect="1"/>
            </p:cNvGraphicFramePr>
            <p:nvPr/>
          </p:nvGraphicFramePr>
          <p:xfrm>
            <a:off x="1843" y="3120"/>
            <a:ext cx="1143" cy="1134"/>
          </p:xfrm>
          <a:graphic>
            <a:graphicData uri="http://schemas.openxmlformats.org/presentationml/2006/ole">
              <mc:AlternateContent xmlns:mc="http://schemas.openxmlformats.org/markup-compatibility/2006">
                <mc:Choice xmlns:v="urn:schemas-microsoft-com:vml" Requires="v">
                  <p:oleObj spid="_x0000_s19479" name="Photo Editor-Foto" r:id="rId8" imgW="2266667" imgH="2247619" progId="MSPhotoEd.3">
                    <p:embed/>
                  </p:oleObj>
                </mc:Choice>
                <mc:Fallback>
                  <p:oleObj name="Photo Editor-Foto" r:id="rId8" imgW="2266667" imgH="2247619" progId="MSPhotoEd.3">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3" y="3120"/>
                          <a:ext cx="1143"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9464" name="Group 21"/>
          <p:cNvGrpSpPr>
            <a:grpSpLocks/>
          </p:cNvGrpSpPr>
          <p:nvPr/>
        </p:nvGrpSpPr>
        <p:grpSpPr bwMode="auto">
          <a:xfrm>
            <a:off x="6629400" y="3717032"/>
            <a:ext cx="1792288" cy="2860675"/>
            <a:chOff x="3456" y="2451"/>
            <a:chExt cx="1129" cy="1802"/>
          </a:xfrm>
        </p:grpSpPr>
        <p:pic>
          <p:nvPicPr>
            <p:cNvPr id="19469" name="Picture 11" descr="C:\Bilder\Piktogramme\093.t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7" y="2451"/>
              <a:ext cx="907"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470" name="Object 18"/>
            <p:cNvGraphicFramePr>
              <a:graphicFrameLocks noChangeAspect="1"/>
            </p:cNvGraphicFramePr>
            <p:nvPr/>
          </p:nvGraphicFramePr>
          <p:xfrm>
            <a:off x="3456" y="3120"/>
            <a:ext cx="1129" cy="1133"/>
          </p:xfrm>
          <a:graphic>
            <a:graphicData uri="http://schemas.openxmlformats.org/presentationml/2006/ole">
              <mc:AlternateContent xmlns:mc="http://schemas.openxmlformats.org/markup-compatibility/2006">
                <mc:Choice xmlns:v="urn:schemas-microsoft-com:vml" Requires="v">
                  <p:oleObj spid="_x0000_s19480" name="Photo Editor-Foto" r:id="rId11" imgW="2886478" imgH="2895238" progId="MSPhotoEd.3">
                    <p:embed/>
                  </p:oleObj>
                </mc:Choice>
                <mc:Fallback>
                  <p:oleObj name="Photo Editor-Foto" r:id="rId11" imgW="2886478" imgH="2895238" progId="MSPhotoEd.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56" y="3120"/>
                          <a:ext cx="1129" cy="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9465" name="Text Box 23"/>
          <p:cNvSpPr txBox="1">
            <a:spLocks noChangeArrowheads="1"/>
          </p:cNvSpPr>
          <p:nvPr/>
        </p:nvSpPr>
        <p:spPr bwMode="auto">
          <a:xfrm>
            <a:off x="4876800" y="1295400"/>
            <a:ext cx="4191000"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Bewirkt drastische Abtötung von Keimen.</a:t>
            </a:r>
          </a:p>
          <a:p>
            <a:pPr>
              <a:spcBef>
                <a:spcPct val="0"/>
              </a:spcBef>
              <a:spcAft>
                <a:spcPts val="600"/>
              </a:spcAft>
              <a:buSzPct val="120000"/>
            </a:pPr>
            <a:r>
              <a:rPr lang="de-DE" altLang="de-DE" sz="1600">
                <a:latin typeface="Arial" charset="0"/>
              </a:rPr>
              <a:t>Kann schnell und einfach vor Ort durch-</a:t>
            </a:r>
            <a:br>
              <a:rPr lang="de-DE" altLang="de-DE" sz="1600">
                <a:latin typeface="Arial" charset="0"/>
              </a:rPr>
            </a:br>
            <a:r>
              <a:rPr lang="de-DE" altLang="de-DE" sz="1600">
                <a:latin typeface="Arial" charset="0"/>
              </a:rPr>
              <a:t>geführt werden.</a:t>
            </a:r>
          </a:p>
          <a:p>
            <a:pPr>
              <a:spcBef>
                <a:spcPct val="0"/>
              </a:spcBef>
              <a:spcAft>
                <a:spcPts val="600"/>
              </a:spcAft>
              <a:buSzPct val="120000"/>
            </a:pPr>
            <a:r>
              <a:rPr lang="de-DE" altLang="de-DE" sz="1600">
                <a:latin typeface="Arial" charset="0"/>
              </a:rPr>
              <a:t>Präparate enthalten Alkohol als Wirkstoff</a:t>
            </a:r>
            <a:br>
              <a:rPr lang="de-DE" altLang="de-DE" sz="1600">
                <a:latin typeface="Arial" charset="0"/>
              </a:rPr>
            </a:br>
            <a:r>
              <a:rPr lang="de-DE" altLang="de-DE" sz="1600">
                <a:latin typeface="Arial" charset="0"/>
              </a:rPr>
              <a:t>und rückfettende Substanzen zur Haut-</a:t>
            </a:r>
            <a:br>
              <a:rPr lang="de-DE" altLang="de-DE" sz="1600">
                <a:latin typeface="Arial" charset="0"/>
              </a:rPr>
            </a:br>
            <a:r>
              <a:rPr lang="de-DE" altLang="de-DE" sz="1600">
                <a:latin typeface="Arial" charset="0"/>
              </a:rPr>
              <a:t>pflege; dadurch weniger Hautschäden.</a:t>
            </a:r>
          </a:p>
        </p:txBody>
      </p:sp>
      <p:sp>
        <p:nvSpPr>
          <p:cNvPr id="19466" name="Line 24"/>
          <p:cNvSpPr>
            <a:spLocks noChangeShapeType="1"/>
          </p:cNvSpPr>
          <p:nvPr/>
        </p:nvSpPr>
        <p:spPr bwMode="auto">
          <a:xfrm>
            <a:off x="4572000" y="762000"/>
            <a:ext cx="0" cy="2971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7" name="Line 25"/>
          <p:cNvSpPr>
            <a:spLocks noChangeShapeType="1"/>
          </p:cNvSpPr>
          <p:nvPr/>
        </p:nvSpPr>
        <p:spPr bwMode="auto">
          <a:xfrm>
            <a:off x="0" y="12192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8"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Vergleich Händewaschung vs. Händedesinfektion</a:t>
            </a:r>
          </a:p>
        </p:txBody>
      </p:sp>
      <p:sp>
        <p:nvSpPr>
          <p:cNvPr id="19" name="Textfeld 18"/>
          <p:cNvSpPr txBox="1"/>
          <p:nvPr/>
        </p:nvSpPr>
        <p:spPr>
          <a:xfrm>
            <a:off x="7812360" y="6597352"/>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pic>
        <p:nvPicPr>
          <p:cNvPr id="204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908050"/>
            <a:ext cx="6237288" cy="5316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Textfeld 3"/>
          <p:cNvSpPr txBox="1">
            <a:spLocks noChangeArrowheads="1"/>
          </p:cNvSpPr>
          <p:nvPr/>
        </p:nvSpPr>
        <p:spPr bwMode="auto">
          <a:xfrm>
            <a:off x="1331913" y="6308725"/>
            <a:ext cx="18748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200">
                <a:latin typeface="Arial" charset="0"/>
              </a:rPr>
              <a:t>© Aktion Saubere Hände</a:t>
            </a:r>
          </a:p>
        </p:txBody>
      </p:sp>
      <p:sp>
        <p:nvSpPr>
          <p:cNvPr id="20485"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Indikationen zur Händedesinfektion (Immobile Pat. Bzw. Bewohner)</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21507" name="Textfeld 3"/>
          <p:cNvSpPr txBox="1">
            <a:spLocks noChangeArrowheads="1"/>
          </p:cNvSpPr>
          <p:nvPr/>
        </p:nvSpPr>
        <p:spPr bwMode="auto">
          <a:xfrm>
            <a:off x="1331913" y="6308725"/>
            <a:ext cx="18748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200">
                <a:latin typeface="Arial" charset="0"/>
              </a:rPr>
              <a:t>© Aktion Saubere Hände</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922338"/>
            <a:ext cx="6264275"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9"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Indikationen zur Händedesinfektion (mobile Pat. Bzw. Bewohner)</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22531" name="Textfeld 3"/>
          <p:cNvSpPr txBox="1">
            <a:spLocks noChangeArrowheads="1"/>
          </p:cNvSpPr>
          <p:nvPr/>
        </p:nvSpPr>
        <p:spPr bwMode="auto">
          <a:xfrm>
            <a:off x="1331913" y="6308725"/>
            <a:ext cx="18748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200">
                <a:latin typeface="Arial" charset="0"/>
              </a:rPr>
              <a:t>© Aktion Saubere Hände</a:t>
            </a: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908050"/>
            <a:ext cx="6264275" cy="532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3"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Indikationen zur Händedesinfektion im Detail</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grpSp>
        <p:nvGrpSpPr>
          <p:cNvPr id="23555" name="Group 35"/>
          <p:cNvGrpSpPr>
            <a:grpSpLocks/>
          </p:cNvGrpSpPr>
          <p:nvPr/>
        </p:nvGrpSpPr>
        <p:grpSpPr bwMode="auto">
          <a:xfrm>
            <a:off x="1981200" y="838200"/>
            <a:ext cx="7162800" cy="2181225"/>
            <a:chOff x="1248" y="528"/>
            <a:chExt cx="4512" cy="1374"/>
          </a:xfrm>
        </p:grpSpPr>
        <p:sp>
          <p:nvSpPr>
            <p:cNvPr id="23562" name="Text Box 15"/>
            <p:cNvSpPr txBox="1">
              <a:spLocks noChangeArrowheads="1"/>
            </p:cNvSpPr>
            <p:nvPr/>
          </p:nvSpPr>
          <p:spPr bwMode="auto">
            <a:xfrm>
              <a:off x="1248" y="768"/>
              <a:ext cx="4512"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cs typeface="Times New Roman" charset="0"/>
                </a:rPr>
                <a:t>Wirkstoff = Alkohol in Form von Ethanol, Isopropanol und nPropanol.</a:t>
              </a:r>
            </a:p>
            <a:p>
              <a:pPr>
                <a:spcBef>
                  <a:spcPct val="0"/>
                </a:spcBef>
                <a:spcAft>
                  <a:spcPts val="600"/>
                </a:spcAft>
                <a:buSzPct val="120000"/>
              </a:pPr>
              <a:r>
                <a:rPr lang="de-DE" altLang="de-DE" sz="1600">
                  <a:latin typeface="Arial" charset="0"/>
                  <a:cs typeface="Times New Roman" charset="0"/>
                </a:rPr>
                <a:t>Alkohol gewährleistet eine umfassende und schnelle Wirkung (30 Sek. EWZ) gegenüber vegetativen Bakterien und behüllten Viren.</a:t>
              </a:r>
            </a:p>
            <a:p>
              <a:pPr>
                <a:spcBef>
                  <a:spcPct val="0"/>
                </a:spcBef>
                <a:spcAft>
                  <a:spcPts val="600"/>
                </a:spcAft>
                <a:buSzPct val="120000"/>
              </a:pPr>
              <a:r>
                <a:rPr lang="de-DE" altLang="de-DE" sz="1600">
                  <a:latin typeface="Arial" charset="0"/>
                  <a:cs typeface="Times New Roman" charset="0"/>
                </a:rPr>
                <a:t>Alkohol hat grundsätzlich keine sporizide Wirkung.</a:t>
              </a:r>
            </a:p>
            <a:p>
              <a:pPr>
                <a:spcBef>
                  <a:spcPct val="0"/>
                </a:spcBef>
                <a:spcAft>
                  <a:spcPts val="600"/>
                </a:spcAft>
                <a:buSzPct val="120000"/>
              </a:pPr>
              <a:r>
                <a:rPr lang="de-DE" altLang="de-DE" sz="1600">
                  <a:latin typeface="Arial" charset="0"/>
                  <a:cs typeface="Times New Roman" charset="0"/>
                </a:rPr>
                <a:t>Alkohol ist hypoallergen. Allergisieren können jedoch die ggf. in HDM enthaltenen  Rückfetter, Parfümstoffe und Farbstoffe.</a:t>
              </a:r>
            </a:p>
          </p:txBody>
        </p:sp>
        <p:sp>
          <p:nvSpPr>
            <p:cNvPr id="23563" name="Text Box 16"/>
            <p:cNvSpPr txBox="1">
              <a:spLocks noChangeArrowheads="1"/>
            </p:cNvSpPr>
            <p:nvPr/>
          </p:nvSpPr>
          <p:spPr bwMode="auto">
            <a:xfrm>
              <a:off x="1248" y="528"/>
              <a:ext cx="23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Händedesinfektionsmittel (HDM)</a:t>
              </a:r>
            </a:p>
          </p:txBody>
        </p:sp>
      </p:grpSp>
      <p:pic>
        <p:nvPicPr>
          <p:cNvPr id="23556" name="Picture 25"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0"/>
            <a:ext cx="180022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10" name="Group 30"/>
          <p:cNvGrpSpPr>
            <a:grpSpLocks/>
          </p:cNvGrpSpPr>
          <p:nvPr/>
        </p:nvGrpSpPr>
        <p:grpSpPr bwMode="auto">
          <a:xfrm>
            <a:off x="1981200" y="3095625"/>
            <a:ext cx="7086600" cy="3273425"/>
            <a:chOff x="1248" y="1929"/>
            <a:chExt cx="4464" cy="2062"/>
          </a:xfrm>
        </p:grpSpPr>
        <p:sp>
          <p:nvSpPr>
            <p:cNvPr id="20488" name="Text Box 27"/>
            <p:cNvSpPr txBox="1">
              <a:spLocks noChangeArrowheads="1"/>
            </p:cNvSpPr>
            <p:nvPr/>
          </p:nvSpPr>
          <p:spPr bwMode="auto">
            <a:xfrm>
              <a:off x="1248" y="2139"/>
              <a:ext cx="4464" cy="1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SzPct val="120000"/>
                <a:defRPr/>
              </a:pPr>
              <a:r>
                <a:rPr lang="de-DE" altLang="de-DE" sz="1600" smtClean="0">
                  <a:latin typeface="Arial" charset="0"/>
                  <a:cs typeface="Times New Roman" pitchFamily="18" charset="0"/>
                </a:rPr>
                <a:t>Je nach Art des Alkohols und der Begleitsubstanzen besteht eine unterschiedliche </a:t>
              </a:r>
              <a:r>
                <a:rPr lang="de-DE" altLang="de-DE" sz="1600" smtClean="0">
                  <a:solidFill>
                    <a:schemeClr val="accent6"/>
                  </a:solidFill>
                  <a:latin typeface="Arial" charset="0"/>
                  <a:cs typeface="Times New Roman" pitchFamily="18" charset="0"/>
                </a:rPr>
                <a:t>Virus-Wirksamkeit</a:t>
              </a:r>
              <a:r>
                <a:rPr lang="de-DE" altLang="de-DE" sz="1600" smtClean="0">
                  <a:latin typeface="Arial" charset="0"/>
                  <a:cs typeface="Times New Roman" pitchFamily="18" charset="0"/>
                </a:rPr>
                <a:t>:</a:t>
              </a:r>
            </a:p>
            <a:p>
              <a:pPr lvl="1">
                <a:spcBef>
                  <a:spcPct val="0"/>
                </a:spcBef>
                <a:spcAft>
                  <a:spcPts val="600"/>
                </a:spcAft>
                <a:buSzPct val="120000"/>
                <a:defRPr/>
              </a:pPr>
              <a:r>
                <a:rPr lang="de-DE" altLang="de-DE" sz="1600" smtClean="0">
                  <a:latin typeface="Arial" charset="0"/>
                  <a:cs typeface="Times New Roman" pitchFamily="18" charset="0"/>
                </a:rPr>
                <a:t>„begrenzt viruzid“ &gt; nur behüllte Viren (z. B. Infuenza)</a:t>
              </a:r>
            </a:p>
            <a:p>
              <a:pPr lvl="1">
                <a:spcBef>
                  <a:spcPct val="0"/>
                </a:spcBef>
                <a:spcAft>
                  <a:spcPts val="600"/>
                </a:spcAft>
                <a:buSzPct val="120000"/>
                <a:defRPr/>
              </a:pPr>
              <a:r>
                <a:rPr lang="de-DE" altLang="de-DE" sz="1600" smtClean="0">
                  <a:latin typeface="Arial" charset="0"/>
                  <a:cs typeface="Times New Roman" pitchFamily="18" charset="0"/>
                </a:rPr>
                <a:t>„begrenzt viruzid Plus“ &gt; behüllte Viren und Erreger viraler Gastroenteritiden</a:t>
              </a:r>
            </a:p>
            <a:p>
              <a:pPr lvl="1">
                <a:spcBef>
                  <a:spcPct val="0"/>
                </a:spcBef>
                <a:spcAft>
                  <a:spcPts val="600"/>
                </a:spcAft>
                <a:buSzPct val="120000"/>
                <a:defRPr/>
              </a:pPr>
              <a:r>
                <a:rPr lang="de-DE" altLang="de-DE" sz="1600" smtClean="0">
                  <a:latin typeface="Arial" charset="0"/>
                  <a:cs typeface="Times New Roman" pitchFamily="18" charset="0"/>
                </a:rPr>
                <a:t>„viruzid“ &gt; umfassende virale Wirksamkeit</a:t>
              </a:r>
            </a:p>
            <a:p>
              <a:pPr>
                <a:spcBef>
                  <a:spcPct val="0"/>
                </a:spcBef>
                <a:spcAft>
                  <a:spcPts val="600"/>
                </a:spcAft>
                <a:buSzPct val="120000"/>
                <a:defRPr/>
              </a:pPr>
              <a:r>
                <a:rPr lang="de-DE" altLang="de-DE" sz="1600" smtClean="0">
                  <a:latin typeface="Arial" charset="0"/>
                  <a:cs typeface="Times New Roman" pitchFamily="18" charset="0"/>
                </a:rPr>
                <a:t>Je nach Art und Menge des Rückfetters besteht eine unterschiedliche Pflegewirkung.</a:t>
              </a:r>
            </a:p>
            <a:p>
              <a:pPr>
                <a:spcBef>
                  <a:spcPct val="0"/>
                </a:spcBef>
                <a:spcAft>
                  <a:spcPts val="600"/>
                </a:spcAft>
                <a:buSzPct val="120000"/>
                <a:defRPr/>
              </a:pPr>
              <a:r>
                <a:rPr lang="de-DE" altLang="de-DE" sz="1600" smtClean="0">
                  <a:latin typeface="Arial" charset="0"/>
                  <a:cs typeface="Times New Roman" pitchFamily="18" charset="0"/>
                </a:rPr>
                <a:t>Einige Mittel sind frei von Farb- und Parfümstoffen und gelten daher als</a:t>
              </a:r>
              <a:br>
                <a:rPr lang="de-DE" altLang="de-DE" sz="1600" smtClean="0">
                  <a:latin typeface="Arial" charset="0"/>
                  <a:cs typeface="Times New Roman" pitchFamily="18" charset="0"/>
                </a:rPr>
              </a:br>
              <a:r>
                <a:rPr lang="de-DE" altLang="de-DE" sz="1600" smtClean="0">
                  <a:latin typeface="Arial" charset="0"/>
                  <a:cs typeface="Times New Roman" pitchFamily="18" charset="0"/>
                </a:rPr>
                <a:t>hypoallergen.</a:t>
              </a:r>
              <a:endParaRPr lang="de-DE" altLang="de-DE" sz="1600" smtClean="0">
                <a:latin typeface="Arial" charset="0"/>
              </a:endParaRPr>
            </a:p>
          </p:txBody>
        </p:sp>
        <p:sp>
          <p:nvSpPr>
            <p:cNvPr id="23561" name="Text Box 28"/>
            <p:cNvSpPr txBox="1">
              <a:spLocks noChangeArrowheads="1"/>
            </p:cNvSpPr>
            <p:nvPr/>
          </p:nvSpPr>
          <p:spPr bwMode="auto">
            <a:xfrm>
              <a:off x="1248" y="1929"/>
              <a:ext cx="10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Unterschiede:</a:t>
              </a:r>
            </a:p>
          </p:txBody>
        </p:sp>
      </p:grpSp>
      <p:pic>
        <p:nvPicPr>
          <p:cNvPr id="23558" name="Picture 29" descr="Steri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667000"/>
            <a:ext cx="1706563"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Händedesinfektionsmittel</a:t>
            </a:r>
          </a:p>
        </p:txBody>
      </p:sp>
      <p:sp>
        <p:nvSpPr>
          <p:cNvPr id="12" name="Textfeld 11"/>
          <p:cNvSpPr txBox="1"/>
          <p:nvPr/>
        </p:nvSpPr>
        <p:spPr>
          <a:xfrm>
            <a:off x="460845" y="6026804"/>
            <a:ext cx="1242071" cy="276999"/>
          </a:xfrm>
          <a:prstGeom prst="rect">
            <a:avLst/>
          </a:prstGeom>
          <a:noFill/>
        </p:spPr>
        <p:txBody>
          <a:bodyPr wrap="none" rtlCol="0">
            <a:spAutoFit/>
          </a:bodyPr>
          <a:lstStyle/>
          <a:p>
            <a:r>
              <a:rPr lang="de-DE" sz="1200" smtClean="0">
                <a:sym typeface="Symbol"/>
              </a:rPr>
              <a:t>Foto: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71710"/>
                                        </p:tgtEl>
                                        <p:attrNameLst>
                                          <p:attrName>style.visibility</p:attrName>
                                        </p:attrNameLst>
                                      </p:cBhvr>
                                      <p:to>
                                        <p:strVal val="visible"/>
                                      </p:to>
                                    </p:set>
                                    <p:animEffect transition="in" filter="blinds(vertical)">
                                      <p:cBhvr>
                                        <p:cTn id="7" dur="500"/>
                                        <p:tgtEl>
                                          <p:spTgt spid="71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4" descr="Eurospender1_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 y="838200"/>
            <a:ext cx="23590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pic>
        <p:nvPicPr>
          <p:cNvPr id="24580" name="Picture 8" descr="Sterillium_100m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6650" y="914400"/>
            <a:ext cx="15811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1" name="Text Box 13"/>
          <p:cNvSpPr txBox="1">
            <a:spLocks noChangeArrowheads="1"/>
          </p:cNvSpPr>
          <p:nvPr/>
        </p:nvSpPr>
        <p:spPr bwMode="auto">
          <a:xfrm>
            <a:off x="2133600" y="4079875"/>
            <a:ext cx="6254750"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indent="0">
              <a:spcBef>
                <a:spcPct val="0"/>
              </a:spcBef>
              <a:spcAft>
                <a:spcPts val="600"/>
              </a:spcAft>
              <a:buSzPct val="120000"/>
              <a:buFontTx/>
              <a:buNone/>
              <a:defRPr/>
            </a:pPr>
            <a:r>
              <a:rPr lang="de-DE" altLang="de-DE" sz="1800" b="1" smtClean="0">
                <a:solidFill>
                  <a:schemeClr val="accent6"/>
                </a:solidFill>
                <a:latin typeface="Arial" charset="0"/>
              </a:rPr>
              <a:t>Regeln:</a:t>
            </a:r>
          </a:p>
          <a:p>
            <a:pPr>
              <a:spcBef>
                <a:spcPct val="0"/>
              </a:spcBef>
              <a:spcAft>
                <a:spcPts val="600"/>
              </a:spcAft>
              <a:buSzPct val="120000"/>
              <a:defRPr/>
            </a:pPr>
            <a:r>
              <a:rPr lang="de-DE" altLang="de-DE" sz="1600" smtClean="0">
                <a:latin typeface="Arial" charset="0"/>
              </a:rPr>
              <a:t>Spender bevorzugt nutzen, wenn in der Nähe vorhanden.</a:t>
            </a:r>
          </a:p>
          <a:p>
            <a:pPr>
              <a:spcBef>
                <a:spcPct val="0"/>
              </a:spcBef>
              <a:spcAft>
                <a:spcPts val="600"/>
              </a:spcAft>
              <a:buSzPct val="120000"/>
              <a:defRPr/>
            </a:pPr>
            <a:r>
              <a:rPr lang="de-DE" altLang="de-DE" sz="1600" smtClean="0">
                <a:latin typeface="Arial" charset="0"/>
              </a:rPr>
              <a:t>Kitteltaschenflaschen können gern genutzt werden, wenn </a:t>
            </a:r>
          </a:p>
          <a:p>
            <a:pPr lvl="1">
              <a:spcBef>
                <a:spcPct val="0"/>
              </a:spcBef>
              <a:spcAft>
                <a:spcPts val="600"/>
              </a:spcAft>
              <a:buFont typeface="Wingdings" pitchFamily="2" charset="2"/>
              <a:buChar char="ü"/>
              <a:defRPr/>
            </a:pPr>
            <a:r>
              <a:rPr lang="de-DE" altLang="de-DE" sz="1600" smtClean="0">
                <a:latin typeface="Arial" charset="0"/>
              </a:rPr>
              <a:t> sie personengebunden verwendet werden,</a:t>
            </a:r>
          </a:p>
          <a:p>
            <a:pPr lvl="1">
              <a:spcBef>
                <a:spcPct val="0"/>
              </a:spcBef>
              <a:spcAft>
                <a:spcPts val="600"/>
              </a:spcAft>
              <a:buFont typeface="Wingdings" pitchFamily="2" charset="2"/>
              <a:buChar char="ü"/>
              <a:defRPr/>
            </a:pPr>
            <a:r>
              <a:rPr lang="de-DE" altLang="de-DE" sz="1600" smtClean="0">
                <a:latin typeface="Arial" charset="0"/>
              </a:rPr>
              <a:t> die Besitzer dafür sorgen, dass die Flaschen sauber sind,</a:t>
            </a:r>
          </a:p>
          <a:p>
            <a:pPr lvl="1">
              <a:spcBef>
                <a:spcPct val="0"/>
              </a:spcBef>
              <a:spcAft>
                <a:spcPts val="600"/>
              </a:spcAft>
              <a:buFont typeface="Wingdings" pitchFamily="2" charset="2"/>
              <a:buChar char="ü"/>
              <a:defRPr/>
            </a:pPr>
            <a:r>
              <a:rPr lang="de-DE" altLang="de-DE" sz="1600" smtClean="0">
                <a:latin typeface="Arial" charset="0"/>
              </a:rPr>
              <a:t> eine Wiederbefüllung der Flaschen unterbleibt.</a:t>
            </a:r>
          </a:p>
        </p:txBody>
      </p:sp>
      <p:sp>
        <p:nvSpPr>
          <p:cNvPr id="24582" name="Text Box 18"/>
          <p:cNvSpPr txBox="1">
            <a:spLocks noChangeArrowheads="1"/>
          </p:cNvSpPr>
          <p:nvPr/>
        </p:nvSpPr>
        <p:spPr bwMode="auto">
          <a:xfrm>
            <a:off x="2000250" y="852488"/>
            <a:ext cx="4083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Spender oder Kitteltaschenflasche?</a:t>
            </a:r>
          </a:p>
        </p:txBody>
      </p:sp>
      <p:sp>
        <p:nvSpPr>
          <p:cNvPr id="24583" name="Line 19"/>
          <p:cNvSpPr>
            <a:spLocks noChangeShapeType="1"/>
          </p:cNvSpPr>
          <p:nvPr/>
        </p:nvSpPr>
        <p:spPr bwMode="auto">
          <a:xfrm>
            <a:off x="4743450" y="1371600"/>
            <a:ext cx="0" cy="24384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4584" name="Text Box 20"/>
          <p:cNvSpPr txBox="1">
            <a:spLocks noChangeArrowheads="1"/>
          </p:cNvSpPr>
          <p:nvPr/>
        </p:nvSpPr>
        <p:spPr bwMode="auto">
          <a:xfrm>
            <a:off x="2000250" y="1295400"/>
            <a:ext cx="2819400"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600">
                <a:latin typeface="Arial" charset="0"/>
              </a:rPr>
              <a:t>+ hygienisch sichere</a:t>
            </a:r>
            <a:br>
              <a:rPr lang="de-DE" altLang="de-DE" sz="1600">
                <a:latin typeface="Arial" charset="0"/>
              </a:rPr>
            </a:br>
            <a:r>
              <a:rPr lang="de-DE" altLang="de-DE" sz="1600">
                <a:latin typeface="Arial" charset="0"/>
              </a:rPr>
              <a:t>   Entnahme</a:t>
            </a:r>
          </a:p>
          <a:p>
            <a:pPr>
              <a:spcBef>
                <a:spcPct val="0"/>
              </a:spcBef>
              <a:spcAft>
                <a:spcPts val="600"/>
              </a:spcAft>
              <a:buFont typeface="Wingdings" pitchFamily="2" charset="2"/>
              <a:buNone/>
            </a:pPr>
            <a:r>
              <a:rPr lang="de-DE" altLang="de-DE" sz="1600">
                <a:latin typeface="Arial" charset="0"/>
              </a:rPr>
              <a:t>+ Dosierung gegeben </a:t>
            </a:r>
            <a:br>
              <a:rPr lang="de-DE" altLang="de-DE" sz="1600">
                <a:latin typeface="Arial" charset="0"/>
              </a:rPr>
            </a:br>
            <a:r>
              <a:rPr lang="de-DE" altLang="de-DE" sz="1600">
                <a:latin typeface="Arial" charset="0"/>
              </a:rPr>
              <a:t>   (2 Hübe)</a:t>
            </a:r>
          </a:p>
          <a:p>
            <a:pPr>
              <a:spcBef>
                <a:spcPct val="0"/>
              </a:spcBef>
              <a:spcAft>
                <a:spcPts val="1800"/>
              </a:spcAft>
              <a:buFont typeface="Wingdings" pitchFamily="2" charset="2"/>
              <a:buNone/>
            </a:pPr>
            <a:r>
              <a:rPr lang="de-DE" altLang="de-DE" sz="1600">
                <a:latin typeface="Arial" charset="0"/>
              </a:rPr>
              <a:t>+ wirtschaftlich</a:t>
            </a:r>
          </a:p>
          <a:p>
            <a:pPr>
              <a:spcBef>
                <a:spcPct val="0"/>
              </a:spcBef>
              <a:spcAft>
                <a:spcPts val="600"/>
              </a:spcAft>
              <a:buFontTx/>
              <a:buChar char="-"/>
            </a:pPr>
            <a:r>
              <a:rPr lang="de-DE" altLang="de-DE" sz="1600">
                <a:latin typeface="Arial" charset="0"/>
              </a:rPr>
              <a:t> Probleme mit Alkohol-</a:t>
            </a:r>
            <a:br>
              <a:rPr lang="de-DE" altLang="de-DE" sz="1600">
                <a:latin typeface="Arial" charset="0"/>
              </a:rPr>
            </a:br>
            <a:r>
              <a:rPr lang="de-DE" altLang="de-DE" sz="1600">
                <a:latin typeface="Arial" charset="0"/>
              </a:rPr>
              <a:t>  abhängigen und Dementen</a:t>
            </a:r>
          </a:p>
          <a:p>
            <a:pPr>
              <a:spcBef>
                <a:spcPct val="0"/>
              </a:spcBef>
              <a:spcAft>
                <a:spcPts val="600"/>
              </a:spcAft>
              <a:buFontTx/>
              <a:buChar char="-"/>
            </a:pPr>
            <a:r>
              <a:rPr lang="de-DE" altLang="de-DE" sz="1600">
                <a:latin typeface="Arial" charset="0"/>
              </a:rPr>
              <a:t> nicht immer verfügbar</a:t>
            </a:r>
          </a:p>
        </p:txBody>
      </p:sp>
      <p:sp>
        <p:nvSpPr>
          <p:cNvPr id="24585" name="Text Box 21"/>
          <p:cNvSpPr txBox="1">
            <a:spLocks noChangeArrowheads="1"/>
          </p:cNvSpPr>
          <p:nvPr/>
        </p:nvSpPr>
        <p:spPr bwMode="auto">
          <a:xfrm>
            <a:off x="4895850" y="1295400"/>
            <a:ext cx="2819400" cy="246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600">
                <a:latin typeface="Arial" charset="0"/>
              </a:rPr>
              <a:t>+ immer zur Hand</a:t>
            </a:r>
          </a:p>
          <a:p>
            <a:pPr>
              <a:spcBef>
                <a:spcPct val="0"/>
              </a:spcBef>
              <a:spcAft>
                <a:spcPts val="600"/>
              </a:spcAft>
              <a:buFont typeface="Wingdings" pitchFamily="2" charset="2"/>
              <a:buNone/>
            </a:pPr>
            <a:r>
              <a:rPr lang="de-DE" altLang="de-DE" sz="1600">
                <a:latin typeface="Arial" charset="0"/>
              </a:rPr>
              <a:t>+ daher häufigere Nutzung</a:t>
            </a:r>
          </a:p>
          <a:p>
            <a:pPr>
              <a:spcBef>
                <a:spcPct val="0"/>
              </a:spcBef>
              <a:spcAft>
                <a:spcPts val="3400"/>
              </a:spcAft>
              <a:buFont typeface="Wingdings" pitchFamily="2" charset="2"/>
              <a:buNone/>
            </a:pPr>
            <a:r>
              <a:rPr lang="de-DE" altLang="de-DE" sz="1600">
                <a:latin typeface="Arial" charset="0"/>
              </a:rPr>
              <a:t>+ Schutz vor unbefugtem</a:t>
            </a:r>
            <a:br>
              <a:rPr lang="de-DE" altLang="de-DE" sz="1600">
                <a:latin typeface="Arial" charset="0"/>
              </a:rPr>
            </a:br>
            <a:r>
              <a:rPr lang="de-DE" altLang="de-DE" sz="1600">
                <a:latin typeface="Arial" charset="0"/>
              </a:rPr>
              <a:t>   Zugriff</a:t>
            </a:r>
          </a:p>
          <a:p>
            <a:pPr>
              <a:spcBef>
                <a:spcPct val="0"/>
              </a:spcBef>
              <a:spcAft>
                <a:spcPts val="600"/>
              </a:spcAft>
              <a:buFontTx/>
              <a:buNone/>
            </a:pPr>
            <a:r>
              <a:rPr lang="de-DE" altLang="de-DE" sz="1600">
                <a:latin typeface="Arial" charset="0"/>
              </a:rPr>
              <a:t>- Flaschen werden mit der</a:t>
            </a:r>
            <a:br>
              <a:rPr lang="de-DE" altLang="de-DE" sz="1600">
                <a:latin typeface="Arial" charset="0"/>
              </a:rPr>
            </a:br>
            <a:r>
              <a:rPr lang="de-DE" altLang="de-DE" sz="1600">
                <a:latin typeface="Arial" charset="0"/>
              </a:rPr>
              <a:t>  Zeit schmutzig</a:t>
            </a:r>
          </a:p>
          <a:p>
            <a:pPr>
              <a:spcBef>
                <a:spcPct val="0"/>
              </a:spcBef>
              <a:spcAft>
                <a:spcPts val="1800"/>
              </a:spcAft>
              <a:buFontTx/>
              <a:buNone/>
            </a:pPr>
            <a:r>
              <a:rPr lang="de-DE" altLang="de-DE" sz="1600">
                <a:latin typeface="Arial" charset="0"/>
              </a:rPr>
              <a:t>- Teurer als Spenderflaschen</a:t>
            </a:r>
          </a:p>
        </p:txBody>
      </p:sp>
      <p:sp>
        <p:nvSpPr>
          <p:cNvPr id="24586" name="Line 22"/>
          <p:cNvSpPr>
            <a:spLocks noChangeShapeType="1"/>
          </p:cNvSpPr>
          <p:nvPr/>
        </p:nvSpPr>
        <p:spPr bwMode="auto">
          <a:xfrm>
            <a:off x="1847850" y="2819400"/>
            <a:ext cx="5638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4587"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Spender vs. Kitteltaschenflasche</a:t>
            </a:r>
          </a:p>
        </p:txBody>
      </p:sp>
      <p:sp>
        <p:nvSpPr>
          <p:cNvPr id="12" name="Textfeld 11"/>
          <p:cNvSpPr txBox="1"/>
          <p:nvPr/>
        </p:nvSpPr>
        <p:spPr>
          <a:xfrm>
            <a:off x="7767314" y="6464756"/>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73741"/>
                                        </p:tgtEl>
                                        <p:attrNameLst>
                                          <p:attrName>style.visibility</p:attrName>
                                        </p:attrNameLst>
                                      </p:cBhvr>
                                      <p:to>
                                        <p:strVal val="visible"/>
                                      </p:to>
                                    </p:set>
                                    <p:animEffect transition="in" filter="blinds(vertical)">
                                      <p:cBhvr>
                                        <p:cTn id="7" dur="500"/>
                                        <p:tgtEl>
                                          <p:spTgt spid="73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4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25603" name="Text Box 4"/>
          <p:cNvSpPr txBox="1">
            <a:spLocks noChangeArrowheads="1"/>
          </p:cNvSpPr>
          <p:nvPr/>
        </p:nvSpPr>
        <p:spPr bwMode="auto">
          <a:xfrm>
            <a:off x="1981200" y="908050"/>
            <a:ext cx="6781800" cy="198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rPr>
              <a:t>Kitteltaschenflasche aus der Tasche entnehmen und mit dem Daumen den Verschluss öffnen.</a:t>
            </a:r>
          </a:p>
          <a:p>
            <a:pPr algn="just">
              <a:spcBef>
                <a:spcPct val="0"/>
              </a:spcBef>
              <a:spcAft>
                <a:spcPts val="600"/>
              </a:spcAft>
              <a:buSzPct val="120000"/>
            </a:pPr>
            <a:r>
              <a:rPr lang="de-DE" altLang="de-DE" sz="1800">
                <a:latin typeface="Arial" charset="0"/>
              </a:rPr>
              <a:t>3 - 5 ml in die trockene,hohle Hand. </a:t>
            </a:r>
          </a:p>
          <a:p>
            <a:pPr algn="just">
              <a:spcBef>
                <a:spcPct val="0"/>
              </a:spcBef>
              <a:spcAft>
                <a:spcPts val="600"/>
              </a:spcAft>
              <a:buSzPct val="120000"/>
            </a:pPr>
            <a:r>
              <a:rPr lang="de-DE" altLang="de-DE" sz="1800">
                <a:latin typeface="Arial" charset="0"/>
              </a:rPr>
              <a:t>Flasche mit der anderen Hand wieder verschließen.</a:t>
            </a:r>
          </a:p>
          <a:p>
            <a:pPr algn="just">
              <a:spcBef>
                <a:spcPct val="0"/>
              </a:spcBef>
              <a:spcAft>
                <a:spcPts val="600"/>
              </a:spcAft>
              <a:buSzPct val="120000"/>
            </a:pPr>
            <a:r>
              <a:rPr lang="de-DE" altLang="de-DE" sz="1800">
                <a:latin typeface="Arial" charset="0"/>
              </a:rPr>
              <a:t>Flasche wieder in die Tasche stecken und Händedesinfektion wie gewohnt durchführen.</a:t>
            </a:r>
          </a:p>
        </p:txBody>
      </p:sp>
      <p:pic>
        <p:nvPicPr>
          <p:cNvPr id="25604" name="Picture 6"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0"/>
            <a:ext cx="180022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7" name="Picture 7" descr="k-Abb 9-4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573016"/>
            <a:ext cx="21590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8" name="Picture 8" descr="k-Abb 9-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3573016"/>
            <a:ext cx="21590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9" name="Picture 9" descr="k-Abb 9-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73016"/>
            <a:ext cx="21590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90" name="Picture 10" descr="k-Abb 9-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025" y="3573016"/>
            <a:ext cx="21590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Korrekte Handhabung von Kitteltaschenflaschen</a:t>
            </a:r>
          </a:p>
        </p:txBody>
      </p:sp>
      <p:sp>
        <p:nvSpPr>
          <p:cNvPr id="10" name="Textfeld 9"/>
          <p:cNvSpPr txBox="1"/>
          <p:nvPr/>
        </p:nvSpPr>
        <p:spPr>
          <a:xfrm>
            <a:off x="7740352" y="6464369"/>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7287"/>
                                        </p:tgtEl>
                                        <p:attrNameLst>
                                          <p:attrName>style.visibility</p:attrName>
                                        </p:attrNameLst>
                                      </p:cBhvr>
                                      <p:to>
                                        <p:strVal val="visible"/>
                                      </p:to>
                                    </p:set>
                                    <p:animEffect transition="in" filter="fade">
                                      <p:cBhvr>
                                        <p:cTn id="7" dur="500"/>
                                        <p:tgtEl>
                                          <p:spTgt spid="972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7288"/>
                                        </p:tgtEl>
                                        <p:attrNameLst>
                                          <p:attrName>style.visibility</p:attrName>
                                        </p:attrNameLst>
                                      </p:cBhvr>
                                      <p:to>
                                        <p:strVal val="visible"/>
                                      </p:to>
                                    </p:set>
                                    <p:animEffect transition="in" filter="fade">
                                      <p:cBhvr>
                                        <p:cTn id="12" dur="500"/>
                                        <p:tgtEl>
                                          <p:spTgt spid="972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7289"/>
                                        </p:tgtEl>
                                        <p:attrNameLst>
                                          <p:attrName>style.visibility</p:attrName>
                                        </p:attrNameLst>
                                      </p:cBhvr>
                                      <p:to>
                                        <p:strVal val="visible"/>
                                      </p:to>
                                    </p:set>
                                    <p:animEffect transition="in" filter="fade">
                                      <p:cBhvr>
                                        <p:cTn id="17" dur="500"/>
                                        <p:tgtEl>
                                          <p:spTgt spid="972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7290"/>
                                        </p:tgtEl>
                                        <p:attrNameLst>
                                          <p:attrName>style.visibility</p:attrName>
                                        </p:attrNameLst>
                                      </p:cBhvr>
                                      <p:to>
                                        <p:strVal val="visible"/>
                                      </p:to>
                                    </p:set>
                                    <p:animEffect transition="in" filter="fade">
                                      <p:cBhvr>
                                        <p:cTn id="22" dur="500"/>
                                        <p:tgtEl>
                                          <p:spTgt spid="97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6" name="Picture 10" descr="Desinfektionslück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2590800"/>
            <a:ext cx="26574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26628" name="Text Box 5"/>
          <p:cNvSpPr txBox="1">
            <a:spLocks noChangeArrowheads="1"/>
          </p:cNvSpPr>
          <p:nvPr/>
        </p:nvSpPr>
        <p:spPr bwMode="auto">
          <a:xfrm>
            <a:off x="1981200" y="908050"/>
            <a:ext cx="6996113"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rPr>
              <a:t>Evtl. vorhandenen Handschmuck ablegen. </a:t>
            </a:r>
          </a:p>
          <a:p>
            <a:pPr algn="just">
              <a:spcBef>
                <a:spcPct val="0"/>
              </a:spcBef>
              <a:spcAft>
                <a:spcPts val="600"/>
              </a:spcAft>
              <a:buSzPct val="120000"/>
            </a:pPr>
            <a:r>
              <a:rPr lang="de-DE" altLang="de-DE" sz="1800">
                <a:latin typeface="Arial" charset="0"/>
              </a:rPr>
              <a:t>3 - 5 ml (entspricht 2 Hübe) in die trockene,hohle Hand. </a:t>
            </a:r>
          </a:p>
          <a:p>
            <a:pPr algn="just">
              <a:spcBef>
                <a:spcPct val="0"/>
              </a:spcBef>
              <a:spcAft>
                <a:spcPts val="600"/>
              </a:spcAft>
              <a:buSzPct val="120000"/>
            </a:pPr>
            <a:r>
              <a:rPr lang="de-DE" altLang="de-DE" sz="1800">
                <a:latin typeface="Arial" charset="0"/>
              </a:rPr>
              <a:t>Mittel 30 Sek. lang einreiben (bei Noro evtl. länger!)</a:t>
            </a:r>
          </a:p>
          <a:p>
            <a:pPr>
              <a:spcBef>
                <a:spcPct val="0"/>
              </a:spcBef>
              <a:spcAft>
                <a:spcPts val="600"/>
              </a:spcAft>
              <a:buSzPct val="120000"/>
            </a:pPr>
            <a:r>
              <a:rPr lang="de-DE" altLang="de-DE" sz="1800">
                <a:latin typeface="Arial" charset="0"/>
              </a:rPr>
              <a:t>Handrücken,Nägel und Nagelfalze, Fingerzwischenräume, Daumen und Handgelenk einbeziehen.</a:t>
            </a:r>
          </a:p>
        </p:txBody>
      </p:sp>
      <p:pic>
        <p:nvPicPr>
          <p:cNvPr id="26629" name="Picture 31"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762000"/>
            <a:ext cx="180022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11" name="Picture 35" descr="Abb 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3573463"/>
            <a:ext cx="5989638"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extfeld 8"/>
          <p:cNvSpPr txBox="1">
            <a:spLocks noChangeArrowheads="1"/>
          </p:cNvSpPr>
          <p:nvPr/>
        </p:nvSpPr>
        <p:spPr bwMode="auto">
          <a:xfrm>
            <a:off x="7519988" y="6597650"/>
            <a:ext cx="15160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000">
                <a:latin typeface="Arial" charset="0"/>
              </a:rPr>
              <a:t>Abb.: Fa. Bode-Chemie</a:t>
            </a:r>
          </a:p>
        </p:txBody>
      </p:sp>
      <p:sp>
        <p:nvSpPr>
          <p:cNvPr id="26632"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Händehygiene</a:t>
            </a:r>
            <a:br>
              <a:rPr lang="de-DE" altLang="de-DE" sz="2400">
                <a:latin typeface="Arial" charset="0"/>
              </a:rPr>
            </a:br>
            <a:r>
              <a:rPr lang="de-DE" altLang="de-DE" sz="1800">
                <a:latin typeface="Arial" charset="0"/>
              </a:rPr>
              <a:t>Durchführung der hygienischen Händedesinfektion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75786"/>
                                        </p:tgtEl>
                                        <p:attrNameLst>
                                          <p:attrName>style.visibility</p:attrName>
                                        </p:attrNameLst>
                                      </p:cBhvr>
                                      <p:to>
                                        <p:strVal val="visible"/>
                                      </p:to>
                                    </p:set>
                                    <p:animEffect transition="in" filter="blinds(vertical)">
                                      <p:cBhvr>
                                        <p:cTn id="7" dur="500"/>
                                        <p:tgtEl>
                                          <p:spTgt spid="75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811"/>
                                        </p:tgtEl>
                                        <p:attrNameLst>
                                          <p:attrName>style.visibility</p:attrName>
                                        </p:attrNameLst>
                                      </p:cBhvr>
                                      <p:to>
                                        <p:strVal val="visible"/>
                                      </p:to>
                                    </p:set>
                                    <p:animEffect transition="in" filter="fade">
                                      <p:cBhvr>
                                        <p:cTn id="12" dur="500"/>
                                        <p:tgtEl>
                                          <p:spTgt spid="75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27651" name="Rectangle 4"/>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Begriffsabklärungen</a:t>
            </a:r>
          </a:p>
          <a:p>
            <a:pPr algn="ctr">
              <a:spcBef>
                <a:spcPct val="0"/>
              </a:spcBef>
              <a:buFontTx/>
              <a:buNone/>
            </a:pPr>
            <a:r>
              <a:rPr lang="de-DE" altLang="de-DE" sz="1800">
                <a:latin typeface="Arial" charset="0"/>
              </a:rPr>
              <a:t>Arbeitskleidung, PSA und Schutzkleidung</a:t>
            </a:r>
          </a:p>
        </p:txBody>
      </p:sp>
      <p:sp>
        <p:nvSpPr>
          <p:cNvPr id="27652" name="Text Box 149"/>
          <p:cNvSpPr txBox="1">
            <a:spLocks noChangeArrowheads="1"/>
          </p:cNvSpPr>
          <p:nvPr/>
        </p:nvSpPr>
        <p:spPr bwMode="auto">
          <a:xfrm>
            <a:off x="477838" y="914400"/>
            <a:ext cx="2266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Unterscheidungen:</a:t>
            </a:r>
          </a:p>
        </p:txBody>
      </p:sp>
      <p:sp>
        <p:nvSpPr>
          <p:cNvPr id="27653" name="Rectangle 152"/>
          <p:cNvSpPr>
            <a:spLocks noChangeArrowheads="1"/>
          </p:cNvSpPr>
          <p:nvPr/>
        </p:nvSpPr>
        <p:spPr bwMode="auto">
          <a:xfrm>
            <a:off x="458788" y="1341438"/>
            <a:ext cx="8685212" cy="253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solidFill>
                  <a:srgbClr val="FF0000"/>
                </a:solidFill>
                <a:latin typeface="Arial" charset="0"/>
                <a:sym typeface="Wingdings" pitchFamily="2" charset="2"/>
              </a:rPr>
              <a:t>Arbeitskleidung</a:t>
            </a:r>
            <a:r>
              <a:rPr lang="de-DE" altLang="de-DE" sz="1600">
                <a:latin typeface="Arial" charset="0"/>
                <a:sym typeface="Wingdings" pitchFamily="2" charset="2"/>
              </a:rPr>
              <a:t>, Dienstkleidung oder Berufskleidung  sind Synonyme für die während des</a:t>
            </a:r>
            <a:br>
              <a:rPr lang="de-DE" altLang="de-DE" sz="1600">
                <a:latin typeface="Arial" charset="0"/>
                <a:sym typeface="Wingdings" pitchFamily="2" charset="2"/>
              </a:rPr>
            </a:br>
            <a:r>
              <a:rPr lang="de-DE" altLang="de-DE" sz="1600">
                <a:latin typeface="Arial" charset="0"/>
                <a:sym typeface="Wingdings" pitchFamily="2" charset="2"/>
              </a:rPr>
              <a:t>Dienstes an Stelle von Privatkleidung getragenen Kleidung. Sie hat laut TRBA250 keine spezielle Schutzfunktion (was nicht heißt, dass sie keine Schutzfunktion hätte). </a:t>
            </a:r>
          </a:p>
          <a:p>
            <a:pPr>
              <a:spcBef>
                <a:spcPct val="0"/>
              </a:spcBef>
              <a:spcAft>
                <a:spcPts val="600"/>
              </a:spcAft>
              <a:buSzPct val="120000"/>
            </a:pPr>
            <a:r>
              <a:rPr lang="de-DE" altLang="de-DE" sz="1600">
                <a:latin typeface="Arial" charset="0"/>
                <a:sym typeface="Wingdings" pitchFamily="2" charset="2"/>
              </a:rPr>
              <a:t>Mit dem Begriff „</a:t>
            </a:r>
            <a:r>
              <a:rPr lang="de-DE" altLang="de-DE" sz="1600">
                <a:solidFill>
                  <a:srgbClr val="FF0000"/>
                </a:solidFill>
                <a:latin typeface="Arial" charset="0"/>
                <a:sym typeface="Wingdings" pitchFamily="2" charset="2"/>
              </a:rPr>
              <a:t>Persönliche Schutzausrüstung</a:t>
            </a:r>
            <a:r>
              <a:rPr lang="de-DE" altLang="de-DE" sz="1600">
                <a:latin typeface="Arial" charset="0"/>
                <a:sym typeface="Wingdings" pitchFamily="2" charset="2"/>
              </a:rPr>
              <a:t>“ (</a:t>
            </a:r>
            <a:r>
              <a:rPr lang="de-DE" altLang="de-DE" sz="1600">
                <a:solidFill>
                  <a:srgbClr val="FF0000"/>
                </a:solidFill>
                <a:latin typeface="Arial" charset="0"/>
                <a:sym typeface="Wingdings" pitchFamily="2" charset="2"/>
              </a:rPr>
              <a:t>PSA</a:t>
            </a:r>
            <a:r>
              <a:rPr lang="de-DE" altLang="de-DE" sz="1600">
                <a:latin typeface="Arial" charset="0"/>
                <a:sym typeface="Wingdings" pitchFamily="2" charset="2"/>
              </a:rPr>
              <a:t>) bezeichnet man Utensilien, die einen Schutz vor Verletzungen, Infekten oder chemischen Einwirkungen bieten und die nur in bestimmten Situationen und ergänzend zur Privat- oder Arbeitskleidung verwendet werden.</a:t>
            </a:r>
          </a:p>
          <a:p>
            <a:pPr>
              <a:spcBef>
                <a:spcPct val="0"/>
              </a:spcBef>
              <a:spcAft>
                <a:spcPts val="600"/>
              </a:spcAft>
              <a:buSzPct val="120000"/>
            </a:pPr>
            <a:r>
              <a:rPr lang="de-DE" altLang="de-DE" sz="1600">
                <a:solidFill>
                  <a:srgbClr val="FF0000"/>
                </a:solidFill>
                <a:latin typeface="Arial" charset="0"/>
                <a:sym typeface="Wingdings" pitchFamily="2" charset="2"/>
              </a:rPr>
              <a:t>Schutzkleidung</a:t>
            </a:r>
            <a:r>
              <a:rPr lang="de-DE" altLang="de-DE" sz="1600">
                <a:latin typeface="Arial" charset="0"/>
                <a:sym typeface="Wingdings" pitchFamily="2" charset="2"/>
              </a:rPr>
              <a:t> ist  jede  Kleidung,  die  dazu  bestimmt  ist,  Beschäftigte  vor  schädigenden Einwirkungen bei der Arbeit zu schützen oder die Kontamination der Arbeits- oder Privatkleidung durch biologische Arbeitsstoffe zu vermeiden.</a:t>
            </a:r>
          </a:p>
        </p:txBody>
      </p:sp>
      <p:grpSp>
        <p:nvGrpSpPr>
          <p:cNvPr id="3" name="Gruppieren 2"/>
          <p:cNvGrpSpPr>
            <a:grpSpLocks/>
          </p:cNvGrpSpPr>
          <p:nvPr/>
        </p:nvGrpSpPr>
        <p:grpSpPr bwMode="auto">
          <a:xfrm>
            <a:off x="468313" y="3851275"/>
            <a:ext cx="8496300" cy="2584450"/>
            <a:chOff x="467544" y="3851874"/>
            <a:chExt cx="7992888" cy="2582046"/>
          </a:xfrm>
        </p:grpSpPr>
        <p:sp>
          <p:nvSpPr>
            <p:cNvPr id="27655" name="Rechteck 1"/>
            <p:cNvSpPr>
              <a:spLocks noChangeArrowheads="1"/>
            </p:cNvSpPr>
            <p:nvPr/>
          </p:nvSpPr>
          <p:spPr bwMode="auto">
            <a:xfrm>
              <a:off x="467544" y="4219054"/>
              <a:ext cx="7992888" cy="2214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sym typeface="Wingdings" pitchFamily="2" charset="2"/>
                </a:rPr>
                <a:t>Gemäß TRBA250 Kap. 5.1.1 ist von den Pflegenden wärend des Dienstes Arbeitskleidung zu tragen. Details, wie die Frage der Beschaffung lässt die TRBA250 offen. </a:t>
              </a:r>
            </a:p>
            <a:p>
              <a:pPr>
                <a:spcBef>
                  <a:spcPct val="0"/>
                </a:spcBef>
                <a:spcAft>
                  <a:spcPts val="600"/>
                </a:spcAft>
                <a:buSzPct val="120000"/>
              </a:pPr>
              <a:r>
                <a:rPr lang="de-DE" altLang="de-DE" sz="1600">
                  <a:latin typeface="Arial" charset="0"/>
                  <a:sym typeface="Wingdings" pitchFamily="2" charset="2"/>
                </a:rPr>
                <a:t>PSA und Schutzkleidung muss gemäß den Regeln des Arbeitsschutzes den Beschäftigten kostenfrei, ortsnah und ausreichend zur Verfügung gestellt werden. Über die Indikationen und die weiteren Anwendungsregel geben die internen Arbeits- und Betriebsanweisungen gemäß BioStoffV und der Hygieneplan Auskunft.</a:t>
              </a:r>
            </a:p>
            <a:p>
              <a:pPr>
                <a:spcBef>
                  <a:spcPct val="0"/>
                </a:spcBef>
                <a:spcAft>
                  <a:spcPts val="600"/>
                </a:spcAft>
                <a:buSzPct val="120000"/>
              </a:pPr>
              <a:r>
                <a:rPr lang="de-DE" altLang="de-DE" sz="1600">
                  <a:latin typeface="Arial" charset="0"/>
                  <a:sym typeface="Wingdings" pitchFamily="2" charset="2"/>
                </a:rPr>
                <a:t>Für die desinfizierende Aufbereitung kontaminierter Arbeits- oder Schutzkleidung ist der Arbeitgeber zuständig. Sie darf nicht zu Hause gewaschen werden.</a:t>
              </a:r>
            </a:p>
          </p:txBody>
        </p:sp>
        <p:sp>
          <p:nvSpPr>
            <p:cNvPr id="27656" name="Text Box 149"/>
            <p:cNvSpPr txBox="1">
              <a:spLocks noChangeArrowheads="1"/>
            </p:cNvSpPr>
            <p:nvPr/>
          </p:nvSpPr>
          <p:spPr bwMode="auto">
            <a:xfrm>
              <a:off x="467544" y="3851874"/>
              <a:ext cx="1031039" cy="369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Regeln: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28675"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PSA</a:t>
            </a:r>
          </a:p>
          <a:p>
            <a:pPr algn="ctr">
              <a:spcBef>
                <a:spcPct val="0"/>
              </a:spcBef>
              <a:buFontTx/>
              <a:buNone/>
            </a:pPr>
            <a:r>
              <a:rPr lang="de-DE" altLang="de-DE" sz="1800">
                <a:latin typeface="Arial" charset="0"/>
              </a:rPr>
              <a:t>Handschuhe</a:t>
            </a:r>
          </a:p>
        </p:txBody>
      </p:sp>
      <p:grpSp>
        <p:nvGrpSpPr>
          <p:cNvPr id="9220" name="Group 26"/>
          <p:cNvGrpSpPr>
            <a:grpSpLocks/>
          </p:cNvGrpSpPr>
          <p:nvPr/>
        </p:nvGrpSpPr>
        <p:grpSpPr bwMode="auto">
          <a:xfrm>
            <a:off x="0" y="692696"/>
            <a:ext cx="3143250" cy="5864225"/>
            <a:chOff x="0" y="559"/>
            <a:chExt cx="1980" cy="3694"/>
          </a:xfrm>
        </p:grpSpPr>
        <p:sp>
          <p:nvSpPr>
            <p:cNvPr id="28685" name="Text Box 13"/>
            <p:cNvSpPr txBox="1">
              <a:spLocks noChangeArrowheads="1"/>
            </p:cNvSpPr>
            <p:nvPr/>
          </p:nvSpPr>
          <p:spPr bwMode="auto">
            <a:xfrm>
              <a:off x="0" y="2944"/>
              <a:ext cx="1980" cy="1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800" b="1">
                  <a:solidFill>
                    <a:schemeClr val="accent2"/>
                  </a:solidFill>
                  <a:latin typeface="Arial" charset="0"/>
                  <a:sym typeface="Wingdings" pitchFamily="2" charset="2"/>
                </a:rPr>
                <a:t>Haushaltshandschuhe</a:t>
              </a:r>
            </a:p>
            <a:p>
              <a:pPr>
                <a:spcBef>
                  <a:spcPct val="0"/>
                </a:spcBef>
                <a:spcAft>
                  <a:spcPts val="600"/>
                </a:spcAft>
                <a:buSzPct val="120000"/>
              </a:pPr>
              <a:r>
                <a:rPr lang="de-DE" altLang="de-DE" sz="1600">
                  <a:latin typeface="Arial" charset="0"/>
                  <a:sym typeface="Wingdings" pitchFamily="2" charset="2"/>
                </a:rPr>
                <a:t>Bei Reinigungs- und Desin-</a:t>
              </a:r>
              <a:br>
                <a:rPr lang="de-DE" altLang="de-DE" sz="1600">
                  <a:latin typeface="Arial" charset="0"/>
                  <a:sym typeface="Wingdings" pitchFamily="2" charset="2"/>
                </a:rPr>
              </a:br>
              <a:r>
                <a:rPr lang="de-DE" altLang="de-DE" sz="1600">
                  <a:latin typeface="Arial" charset="0"/>
                  <a:sym typeface="Wingdings" pitchFamily="2" charset="2"/>
                </a:rPr>
                <a:t>fektionsarbeiten</a:t>
              </a:r>
            </a:p>
            <a:p>
              <a:pPr>
                <a:spcBef>
                  <a:spcPct val="0"/>
                </a:spcBef>
                <a:spcAft>
                  <a:spcPts val="600"/>
                </a:spcAft>
                <a:buSzPct val="120000"/>
              </a:pPr>
              <a:r>
                <a:rPr lang="de-DE" altLang="de-DE" sz="1600">
                  <a:latin typeface="Arial" charset="0"/>
                  <a:sym typeface="Wingdings" pitchFamily="2" charset="2"/>
                </a:rPr>
                <a:t>Wieder verwendbar</a:t>
              </a:r>
            </a:p>
            <a:p>
              <a:pPr>
                <a:spcBef>
                  <a:spcPct val="0"/>
                </a:spcBef>
                <a:spcAft>
                  <a:spcPts val="600"/>
                </a:spcAft>
                <a:buSzPct val="120000"/>
              </a:pPr>
              <a:r>
                <a:rPr lang="de-DE" altLang="de-DE" sz="1600">
                  <a:latin typeface="Arial" charset="0"/>
                  <a:sym typeface="Wingdings" pitchFamily="2" charset="2"/>
                </a:rPr>
                <a:t>Sollten heutzutage durch</a:t>
              </a:r>
              <a:br>
                <a:rPr lang="de-DE" altLang="de-DE" sz="1600">
                  <a:latin typeface="Arial" charset="0"/>
                  <a:sym typeface="Wingdings" pitchFamily="2" charset="2"/>
                </a:rPr>
              </a:br>
              <a:r>
                <a:rPr lang="de-DE" altLang="de-DE" sz="1600">
                  <a:latin typeface="Arial" charset="0"/>
                  <a:sym typeface="Wingdings" pitchFamily="2" charset="2"/>
                </a:rPr>
                <a:t>Einmalhandschuhe mit</a:t>
              </a:r>
              <a:br>
                <a:rPr lang="de-DE" altLang="de-DE" sz="1600">
                  <a:latin typeface="Arial" charset="0"/>
                  <a:sym typeface="Wingdings" pitchFamily="2" charset="2"/>
                </a:rPr>
              </a:br>
              <a:r>
                <a:rPr lang="de-DE" altLang="de-DE" sz="1600">
                  <a:latin typeface="Arial" charset="0"/>
                  <a:sym typeface="Wingdings" pitchFamily="2" charset="2"/>
                </a:rPr>
                <a:t>langen Stulpen ersetzt werden</a:t>
              </a:r>
            </a:p>
          </p:txBody>
        </p:sp>
        <p:pic>
          <p:nvPicPr>
            <p:cNvPr id="28686" name="Picture 18" descr="IMG_09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559"/>
              <a:ext cx="1512"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7" name="Picture 22" descr="IMG_09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1745"/>
              <a:ext cx="1512"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3275" name="Group 27"/>
          <p:cNvGrpSpPr>
            <a:grpSpLocks/>
          </p:cNvGrpSpPr>
          <p:nvPr/>
        </p:nvGrpSpPr>
        <p:grpSpPr bwMode="auto">
          <a:xfrm>
            <a:off x="3008313" y="692696"/>
            <a:ext cx="3106737" cy="5864225"/>
            <a:chOff x="1895" y="559"/>
            <a:chExt cx="1957" cy="3694"/>
          </a:xfrm>
        </p:grpSpPr>
        <p:sp>
          <p:nvSpPr>
            <p:cNvPr id="9226" name="Text Box 14"/>
            <p:cNvSpPr txBox="1">
              <a:spLocks noChangeArrowheads="1"/>
            </p:cNvSpPr>
            <p:nvPr/>
          </p:nvSpPr>
          <p:spPr bwMode="auto">
            <a:xfrm>
              <a:off x="1895" y="2944"/>
              <a:ext cx="1957" cy="1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indent="0">
                <a:spcBef>
                  <a:spcPct val="0"/>
                </a:spcBef>
                <a:spcAft>
                  <a:spcPts val="600"/>
                </a:spcAft>
                <a:buFontTx/>
                <a:buNone/>
                <a:defRPr/>
              </a:pPr>
              <a:r>
                <a:rPr lang="de-DE" altLang="de-DE" sz="1800" b="1" smtClean="0">
                  <a:solidFill>
                    <a:schemeClr val="accent2"/>
                  </a:solidFill>
                  <a:latin typeface="Arial" charset="0"/>
                  <a:sym typeface="Wingdings" pitchFamily="2" charset="2"/>
                </a:rPr>
                <a:t>Schutzhandschuhe</a:t>
              </a:r>
            </a:p>
            <a:p>
              <a:pPr>
                <a:spcBef>
                  <a:spcPct val="0"/>
                </a:spcBef>
                <a:spcAft>
                  <a:spcPts val="600"/>
                </a:spcAft>
                <a:buSzPct val="120000"/>
                <a:defRPr/>
              </a:pPr>
              <a:r>
                <a:rPr lang="de-DE" altLang="de-DE" sz="1600" smtClean="0">
                  <a:latin typeface="Arial" charset="0"/>
                  <a:sym typeface="Wingdings" pitchFamily="2" charset="2"/>
                </a:rPr>
                <a:t>Keimarme Einmalhandschuhe</a:t>
              </a:r>
              <a:br>
                <a:rPr lang="de-DE" altLang="de-DE" sz="1600" smtClean="0">
                  <a:latin typeface="Arial" charset="0"/>
                  <a:sym typeface="Wingdings" pitchFamily="2" charset="2"/>
                </a:rPr>
              </a:br>
              <a:r>
                <a:rPr lang="de-DE" altLang="de-DE" sz="1600" smtClean="0">
                  <a:latin typeface="Arial" charset="0"/>
                  <a:sym typeface="Wingdings" pitchFamily="2" charset="2"/>
                </a:rPr>
                <a:t>als Kontaminationsschutz</a:t>
              </a:r>
            </a:p>
            <a:p>
              <a:pPr>
                <a:spcBef>
                  <a:spcPct val="0"/>
                </a:spcBef>
                <a:spcAft>
                  <a:spcPts val="600"/>
                </a:spcAft>
                <a:buSzPct val="120000"/>
                <a:defRPr/>
              </a:pPr>
              <a:r>
                <a:rPr lang="de-DE" altLang="de-DE" sz="1600" smtClean="0">
                  <a:latin typeface="Arial" charset="0"/>
                  <a:sym typeface="Wingdings" pitchFamily="2" charset="2"/>
                </a:rPr>
                <a:t>Wenn Kontakt mit infektiösen</a:t>
              </a:r>
              <a:br>
                <a:rPr lang="de-DE" altLang="de-DE" sz="1600" smtClean="0">
                  <a:latin typeface="Arial" charset="0"/>
                  <a:sym typeface="Wingdings" pitchFamily="2" charset="2"/>
                </a:rPr>
              </a:br>
              <a:r>
                <a:rPr lang="de-DE" altLang="de-DE" sz="1600" smtClean="0">
                  <a:latin typeface="Arial" charset="0"/>
                  <a:sym typeface="Wingdings" pitchFamily="2" charset="2"/>
                </a:rPr>
                <a:t>Substanzen möglich ist</a:t>
              </a:r>
            </a:p>
            <a:p>
              <a:pPr>
                <a:spcBef>
                  <a:spcPct val="0"/>
                </a:spcBef>
                <a:spcAft>
                  <a:spcPts val="600"/>
                </a:spcAft>
                <a:buSzPct val="120000"/>
                <a:defRPr/>
              </a:pPr>
              <a:r>
                <a:rPr lang="de-DE" altLang="de-DE" sz="1600" smtClean="0">
                  <a:latin typeface="Arial" charset="0"/>
                  <a:sym typeface="Wingdings" pitchFamily="2" charset="2"/>
                </a:rPr>
                <a:t>Werden nach Gebrauch als</a:t>
              </a:r>
              <a:br>
                <a:rPr lang="de-DE" altLang="de-DE" sz="1600" smtClean="0">
                  <a:latin typeface="Arial" charset="0"/>
                  <a:sym typeface="Wingdings" pitchFamily="2" charset="2"/>
                </a:rPr>
              </a:br>
              <a:r>
                <a:rPr lang="de-DE" altLang="de-DE" sz="1600" smtClean="0">
                  <a:latin typeface="Arial" charset="0"/>
                  <a:sym typeface="Wingdings" pitchFamily="2" charset="2"/>
                </a:rPr>
                <a:t>kontaminierter Abfall entsorgt</a:t>
              </a:r>
            </a:p>
          </p:txBody>
        </p:sp>
        <p:pic>
          <p:nvPicPr>
            <p:cNvPr id="28683" name="Picture 21" descr="C:\Dokumente und Einstellungen\peter.bergen.NLGA\Desktop\neu-5.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8" y="559"/>
              <a:ext cx="1510" cy="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23" descr="IMG_09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8" y="1745"/>
              <a:ext cx="1512"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3276" name="Group 28"/>
          <p:cNvGrpSpPr>
            <a:grpSpLocks/>
          </p:cNvGrpSpPr>
          <p:nvPr/>
        </p:nvGrpSpPr>
        <p:grpSpPr bwMode="auto">
          <a:xfrm>
            <a:off x="6019800" y="692696"/>
            <a:ext cx="3155950" cy="5864225"/>
            <a:chOff x="3792" y="559"/>
            <a:chExt cx="1988" cy="3694"/>
          </a:xfrm>
        </p:grpSpPr>
        <p:sp>
          <p:nvSpPr>
            <p:cNvPr id="28679" name="Text Box 15"/>
            <p:cNvSpPr txBox="1">
              <a:spLocks noChangeArrowheads="1"/>
            </p:cNvSpPr>
            <p:nvPr/>
          </p:nvSpPr>
          <p:spPr bwMode="auto">
            <a:xfrm>
              <a:off x="3792" y="2944"/>
              <a:ext cx="1988" cy="1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800" b="1">
                  <a:solidFill>
                    <a:schemeClr val="accent2"/>
                  </a:solidFill>
                  <a:latin typeface="Arial" charset="0"/>
                  <a:sym typeface="Wingdings" pitchFamily="2" charset="2"/>
                </a:rPr>
                <a:t>Sterile Handschuhe</a:t>
              </a:r>
            </a:p>
            <a:p>
              <a:pPr>
                <a:spcBef>
                  <a:spcPct val="0"/>
                </a:spcBef>
                <a:spcAft>
                  <a:spcPts val="600"/>
                </a:spcAft>
                <a:buSzPct val="120000"/>
              </a:pPr>
              <a:r>
                <a:rPr lang="de-DE" altLang="de-DE" sz="1600">
                  <a:latin typeface="Arial" charset="0"/>
                  <a:sym typeface="Wingdings" pitchFamily="2" charset="2"/>
                </a:rPr>
                <a:t>Keimfreie Einmalhandschuhe</a:t>
              </a:r>
              <a:br>
                <a:rPr lang="de-DE" altLang="de-DE" sz="1600">
                  <a:latin typeface="Arial" charset="0"/>
                  <a:sym typeface="Wingdings" pitchFamily="2" charset="2"/>
                </a:rPr>
              </a:br>
              <a:r>
                <a:rPr lang="de-DE" altLang="de-DE" sz="1600">
                  <a:latin typeface="Arial" charset="0"/>
                  <a:sym typeface="Wingdings" pitchFamily="2" charset="2"/>
                </a:rPr>
                <a:t>als Kontaminationsschutz</a:t>
              </a:r>
              <a:br>
                <a:rPr lang="de-DE" altLang="de-DE" sz="1600">
                  <a:latin typeface="Arial" charset="0"/>
                  <a:sym typeface="Wingdings" pitchFamily="2" charset="2"/>
                </a:rPr>
              </a:br>
              <a:r>
                <a:rPr lang="de-DE" altLang="de-DE" sz="1600">
                  <a:latin typeface="Arial" charset="0"/>
                  <a:sym typeface="Wingdings" pitchFamily="2" charset="2"/>
                </a:rPr>
                <a:t>und zum Schutz des Patienten</a:t>
              </a:r>
            </a:p>
            <a:p>
              <a:pPr>
                <a:spcBef>
                  <a:spcPct val="0"/>
                </a:spcBef>
                <a:spcAft>
                  <a:spcPts val="600"/>
                </a:spcAft>
                <a:buSzPct val="120000"/>
              </a:pPr>
              <a:r>
                <a:rPr lang="de-DE" altLang="de-DE" sz="1600">
                  <a:latin typeface="Arial" charset="0"/>
                  <a:sym typeface="Wingdings" pitchFamily="2" charset="2"/>
                </a:rPr>
                <a:t>Bei aseptisch durchzuführen-</a:t>
              </a:r>
              <a:br>
                <a:rPr lang="de-DE" altLang="de-DE" sz="1600">
                  <a:latin typeface="Arial" charset="0"/>
                  <a:sym typeface="Wingdings" pitchFamily="2" charset="2"/>
                </a:rPr>
              </a:br>
              <a:r>
                <a:rPr lang="de-DE" altLang="de-DE" sz="1600">
                  <a:latin typeface="Arial" charset="0"/>
                  <a:sym typeface="Wingdings" pitchFamily="2" charset="2"/>
                </a:rPr>
                <a:t>den Maßnahmen</a:t>
              </a:r>
            </a:p>
            <a:p>
              <a:pPr>
                <a:spcBef>
                  <a:spcPct val="0"/>
                </a:spcBef>
                <a:spcAft>
                  <a:spcPts val="600"/>
                </a:spcAft>
                <a:buSzPct val="120000"/>
              </a:pPr>
              <a:r>
                <a:rPr lang="de-DE" altLang="de-DE" sz="1600">
                  <a:latin typeface="Arial" charset="0"/>
                  <a:sym typeface="Wingdings" pitchFamily="2" charset="2"/>
                </a:rPr>
                <a:t>Ebenfalls kontaminierter Abfall</a:t>
              </a:r>
            </a:p>
          </p:txBody>
        </p:sp>
        <p:pic>
          <p:nvPicPr>
            <p:cNvPr id="28680" name="Picture 16" descr="C:\Dokumente und Einstellungen\peter.bergen.NLGA\Desktop\Handschuh 1.t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9" y="559"/>
              <a:ext cx="1514" cy="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25" descr="I:\Peter Beruf\Abbildungen\Händehygiene\Handschuhhan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67" y="1745"/>
              <a:ext cx="1509"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feld 15"/>
          <p:cNvSpPr txBox="1"/>
          <p:nvPr/>
        </p:nvSpPr>
        <p:spPr>
          <a:xfrm>
            <a:off x="7812360" y="6536377"/>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3275"/>
                                        </p:tgtEl>
                                        <p:attrNameLst>
                                          <p:attrName>style.visibility</p:attrName>
                                        </p:attrNameLst>
                                      </p:cBhvr>
                                      <p:to>
                                        <p:strVal val="visible"/>
                                      </p:to>
                                    </p:set>
                                    <p:anim calcmode="lin" valueType="num">
                                      <p:cBhvr additive="base">
                                        <p:cTn id="13" dur="500" fill="hold"/>
                                        <p:tgtEl>
                                          <p:spTgt spid="53275"/>
                                        </p:tgtEl>
                                        <p:attrNameLst>
                                          <p:attrName>ppt_x</p:attrName>
                                        </p:attrNameLst>
                                      </p:cBhvr>
                                      <p:tavLst>
                                        <p:tav tm="0">
                                          <p:val>
                                            <p:strVal val="#ppt_x"/>
                                          </p:val>
                                        </p:tav>
                                        <p:tav tm="100000">
                                          <p:val>
                                            <p:strVal val="#ppt_x"/>
                                          </p:val>
                                        </p:tav>
                                      </p:tavLst>
                                    </p:anim>
                                    <p:anim calcmode="lin" valueType="num">
                                      <p:cBhvr additive="base">
                                        <p:cTn id="14" dur="500" fill="hold"/>
                                        <p:tgtEl>
                                          <p:spTgt spid="5327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3276"/>
                                        </p:tgtEl>
                                        <p:attrNameLst>
                                          <p:attrName>style.visibility</p:attrName>
                                        </p:attrNameLst>
                                      </p:cBhvr>
                                      <p:to>
                                        <p:strVal val="visible"/>
                                      </p:to>
                                    </p:set>
                                    <p:anim calcmode="lin" valueType="num">
                                      <p:cBhvr additive="base">
                                        <p:cTn id="19" dur="500" fill="hold"/>
                                        <p:tgtEl>
                                          <p:spTgt spid="53276"/>
                                        </p:tgtEl>
                                        <p:attrNameLst>
                                          <p:attrName>ppt_x</p:attrName>
                                        </p:attrNameLst>
                                      </p:cBhvr>
                                      <p:tavLst>
                                        <p:tav tm="0">
                                          <p:val>
                                            <p:strVal val="#ppt_x"/>
                                          </p:val>
                                        </p:tav>
                                        <p:tav tm="100000">
                                          <p:val>
                                            <p:strVal val="#ppt_x"/>
                                          </p:val>
                                        </p:tav>
                                      </p:tavLst>
                                    </p:anim>
                                    <p:anim calcmode="lin" valueType="num">
                                      <p:cBhvr additive="base">
                                        <p:cTn id="20" dur="500" fill="hold"/>
                                        <p:tgtEl>
                                          <p:spTgt spid="532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pic>
        <p:nvPicPr>
          <p:cNvPr id="29699" name="Picture 21" descr="C:\Dokumente und Einstellungen\peter.bergen.NLGA\Desktop\neu-5.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887413"/>
            <a:ext cx="23971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16" descr="C:\Dokumente und Einstellungen\peter.bergen.NLGA\Desktop\Handschuh 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2038" y="887413"/>
            <a:ext cx="2403475"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p:cNvSpPr/>
          <p:nvPr/>
        </p:nvSpPr>
        <p:spPr>
          <a:xfrm>
            <a:off x="539750" y="2924175"/>
            <a:ext cx="8424863" cy="3570288"/>
          </a:xfrm>
          <a:prstGeom prst="rect">
            <a:avLst/>
          </a:prstGeom>
        </p:spPr>
        <p:txBody>
          <a:bodyPr>
            <a:spAutoFit/>
          </a:bodyPr>
          <a:lstStyle/>
          <a:p>
            <a:pPr>
              <a:spcAft>
                <a:spcPts val="600"/>
              </a:spcAft>
              <a:defRPr/>
            </a:pPr>
            <a:r>
              <a:rPr lang="de-DE" altLang="de-DE" b="1">
                <a:solidFill>
                  <a:schemeClr val="accent6"/>
                </a:solidFill>
              </a:rPr>
              <a:t>Untersuchungshandschuhe</a:t>
            </a:r>
          </a:p>
          <a:p>
            <a:pPr marL="285750" indent="-285750">
              <a:spcAft>
                <a:spcPts val="600"/>
              </a:spcAft>
              <a:buFont typeface="Arial" panose="020B0604020202020204" pitchFamily="34" charset="0"/>
              <a:buChar char="•"/>
              <a:defRPr/>
            </a:pPr>
            <a:r>
              <a:rPr lang="de-DE" altLang="de-DE"/>
              <a:t>gemäß DIN-EN 455-2</a:t>
            </a:r>
          </a:p>
          <a:p>
            <a:pPr marL="285750" indent="-285750">
              <a:spcAft>
                <a:spcPts val="600"/>
              </a:spcAft>
              <a:buFont typeface="Arial" panose="020B0604020202020204" pitchFamily="34" charset="0"/>
              <a:buChar char="•"/>
              <a:defRPr/>
            </a:pPr>
            <a:r>
              <a:rPr lang="de-DE" altLang="de-DE"/>
              <a:t>sind ein Medizinprodukt</a:t>
            </a:r>
          </a:p>
          <a:p>
            <a:pPr marL="285750" indent="-285750">
              <a:spcAft>
                <a:spcPts val="600"/>
              </a:spcAft>
              <a:buFont typeface="Arial" panose="020B0604020202020204" pitchFamily="34" charset="0"/>
              <a:buChar char="•"/>
              <a:defRPr/>
            </a:pPr>
            <a:r>
              <a:rPr lang="de-DE" altLang="de-DE"/>
              <a:t>zum Schutz des Patienten im Zuge medizinischer Maßnahmen</a:t>
            </a:r>
          </a:p>
          <a:p>
            <a:pPr marL="285750" indent="-285750">
              <a:spcAft>
                <a:spcPts val="1200"/>
              </a:spcAft>
              <a:buFont typeface="Arial" panose="020B0604020202020204" pitchFamily="34" charset="0"/>
              <a:buChar char="•"/>
              <a:defRPr/>
            </a:pPr>
            <a:r>
              <a:rPr lang="de-DE" altLang="de-DE"/>
              <a:t>können ärztlicherseits verordnet werden</a:t>
            </a:r>
          </a:p>
          <a:p>
            <a:pPr>
              <a:spcAft>
                <a:spcPts val="600"/>
              </a:spcAft>
              <a:defRPr/>
            </a:pPr>
            <a:r>
              <a:rPr lang="de-DE" altLang="de-DE" b="1">
                <a:solidFill>
                  <a:schemeClr val="accent6"/>
                </a:solidFill>
              </a:rPr>
              <a:t>Schutzhandschuhe</a:t>
            </a:r>
          </a:p>
          <a:p>
            <a:pPr marL="285750" indent="-285750">
              <a:spcAft>
                <a:spcPts val="600"/>
              </a:spcAft>
              <a:buFont typeface="Arial" panose="020B0604020202020204" pitchFamily="34" charset="0"/>
              <a:buChar char="•"/>
              <a:defRPr/>
            </a:pPr>
            <a:r>
              <a:rPr lang="de-DE" altLang="de-DE"/>
              <a:t>gemäß den Vorgaben für PSA und DIN EN 420 bzw. 374</a:t>
            </a:r>
          </a:p>
          <a:p>
            <a:pPr marL="285750" indent="-285750">
              <a:spcAft>
                <a:spcPts val="600"/>
              </a:spcAft>
              <a:buFont typeface="Arial" panose="020B0604020202020204" pitchFamily="34" charset="0"/>
              <a:buChar char="•"/>
              <a:defRPr/>
            </a:pPr>
            <a:r>
              <a:rPr lang="de-DE" altLang="de-DE"/>
              <a:t>sind PSA zum Schutz des Personals vor Biostoffen im Rahmen medizinisch-pflegerischer Maßnahmen</a:t>
            </a:r>
          </a:p>
          <a:p>
            <a:pPr marL="285750" indent="-285750">
              <a:spcAft>
                <a:spcPts val="600"/>
              </a:spcAft>
              <a:buFont typeface="Arial" panose="020B0604020202020204" pitchFamily="34" charset="0"/>
              <a:buChar char="•"/>
              <a:defRPr/>
            </a:pPr>
            <a:r>
              <a:rPr lang="de-DE" altLang="de-DE"/>
              <a:t>Können nicht verordnet werden und müssen vom Arbeitgeber kostenfrei gestellt werden</a:t>
            </a:r>
          </a:p>
          <a:p>
            <a:pPr marL="285750" indent="-285750">
              <a:buFont typeface="Arial" panose="020B0604020202020204" pitchFamily="34" charset="0"/>
              <a:buChar char="•"/>
              <a:defRPr/>
            </a:pPr>
            <a:r>
              <a:rPr lang="de-DE" altLang="de-DE"/>
              <a:t>Schutzhandschuhe im Pflegebereich sind oft „dual-use“, d.h. für beide Zwecke geeignet</a:t>
            </a:r>
          </a:p>
        </p:txBody>
      </p:sp>
      <p:sp>
        <p:nvSpPr>
          <p:cNvPr id="29702"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PSA</a:t>
            </a:r>
          </a:p>
          <a:p>
            <a:pPr algn="ctr">
              <a:spcBef>
                <a:spcPct val="0"/>
              </a:spcBef>
              <a:buFontTx/>
              <a:buNone/>
            </a:pPr>
            <a:r>
              <a:rPr lang="de-DE" altLang="de-DE" sz="1800">
                <a:latin typeface="Arial" charset="0"/>
              </a:rPr>
              <a:t>Unterscheidung bei Einmalhandschuhen</a:t>
            </a:r>
          </a:p>
        </p:txBody>
      </p:sp>
      <p:sp>
        <p:nvSpPr>
          <p:cNvPr id="7" name="Textfeld 6"/>
          <p:cNvSpPr txBox="1"/>
          <p:nvPr/>
        </p:nvSpPr>
        <p:spPr>
          <a:xfrm>
            <a:off x="7812360" y="6536377"/>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grpSp>
        <p:nvGrpSpPr>
          <p:cNvPr id="2" name="Gruppieren 1"/>
          <p:cNvGrpSpPr>
            <a:grpSpLocks/>
          </p:cNvGrpSpPr>
          <p:nvPr/>
        </p:nvGrpSpPr>
        <p:grpSpPr bwMode="auto">
          <a:xfrm>
            <a:off x="-36513" y="765175"/>
            <a:ext cx="2095501" cy="4926013"/>
            <a:chOff x="-36512" y="1124744"/>
            <a:chExt cx="2095432" cy="4927213"/>
          </a:xfrm>
        </p:grpSpPr>
        <p:pic>
          <p:nvPicPr>
            <p:cNvPr id="30737" name="Picture 16" descr="C:\Dokumente und Einstellungen\peter.bergen.NLGA\Desktop\Abb 9-2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1124744"/>
              <a:ext cx="1768642" cy="2666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8" name="Text Box 17"/>
            <p:cNvSpPr txBox="1">
              <a:spLocks noChangeArrowheads="1"/>
            </p:cNvSpPr>
            <p:nvPr/>
          </p:nvSpPr>
          <p:spPr bwMode="auto">
            <a:xfrm>
              <a:off x="-36512" y="3943243"/>
              <a:ext cx="2095432" cy="2108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indent="0">
                <a:spcBef>
                  <a:spcPct val="0"/>
                </a:spcBef>
                <a:spcAft>
                  <a:spcPts val="600"/>
                </a:spcAft>
                <a:buFont typeface="Wingdings" pitchFamily="2" charset="2"/>
                <a:buNone/>
                <a:defRPr/>
              </a:pPr>
              <a:r>
                <a:rPr lang="de-DE" altLang="de-DE" sz="1600" b="1" smtClean="0">
                  <a:solidFill>
                    <a:schemeClr val="accent2"/>
                  </a:solidFill>
                  <a:latin typeface="Arial" charset="0"/>
                  <a:sym typeface="Wingdings" pitchFamily="2" charset="2"/>
                </a:rPr>
                <a:t>Flüssigkeitsdichte</a:t>
              </a:r>
              <a:br>
                <a:rPr lang="de-DE" altLang="de-DE" sz="1600" b="1" smtClean="0">
                  <a:solidFill>
                    <a:schemeClr val="accent2"/>
                  </a:solidFill>
                  <a:latin typeface="Arial" charset="0"/>
                  <a:sym typeface="Wingdings" pitchFamily="2" charset="2"/>
                </a:rPr>
              </a:br>
              <a:r>
                <a:rPr lang="de-DE" altLang="de-DE" sz="1600" b="1" smtClean="0">
                  <a:solidFill>
                    <a:schemeClr val="accent2"/>
                  </a:solidFill>
                  <a:latin typeface="Arial" charset="0"/>
                  <a:sym typeface="Wingdings" pitchFamily="2" charset="2"/>
                </a:rPr>
                <a:t>Schürze</a:t>
              </a:r>
            </a:p>
            <a:p>
              <a:pPr>
                <a:spcBef>
                  <a:spcPct val="0"/>
                </a:spcBef>
                <a:spcAft>
                  <a:spcPts val="600"/>
                </a:spcAft>
                <a:buSzPct val="120000"/>
                <a:defRPr/>
              </a:pPr>
              <a:r>
                <a:rPr lang="de-DE" altLang="de-DE" sz="1400" smtClean="0">
                  <a:latin typeface="Arial" charset="0"/>
                  <a:sym typeface="Wingdings" pitchFamily="2" charset="2"/>
                </a:rPr>
                <a:t>Bei Reinigungs- und</a:t>
              </a:r>
              <a:br>
                <a:rPr lang="de-DE" altLang="de-DE" sz="1400" smtClean="0">
                  <a:latin typeface="Arial" charset="0"/>
                  <a:sym typeface="Wingdings" pitchFamily="2" charset="2"/>
                </a:rPr>
              </a:br>
              <a:r>
                <a:rPr lang="de-DE" altLang="de-DE" sz="1400" smtClean="0">
                  <a:latin typeface="Arial" charset="0"/>
                  <a:sym typeface="Wingdings" pitchFamily="2" charset="2"/>
                </a:rPr>
                <a:t>Desinfektionsarbeiten</a:t>
              </a:r>
            </a:p>
            <a:p>
              <a:pPr>
                <a:spcBef>
                  <a:spcPct val="0"/>
                </a:spcBef>
                <a:spcAft>
                  <a:spcPts val="600"/>
                </a:spcAft>
                <a:buSzPct val="120000"/>
                <a:defRPr/>
              </a:pPr>
              <a:r>
                <a:rPr lang="de-DE" altLang="de-DE" sz="1400" smtClean="0">
                  <a:latin typeface="Arial" charset="0"/>
                  <a:sym typeface="Wingdings" pitchFamily="2" charset="2"/>
                </a:rPr>
                <a:t>Bei pflegerischen</a:t>
              </a:r>
              <a:br>
                <a:rPr lang="de-DE" altLang="de-DE" sz="1400" smtClean="0">
                  <a:latin typeface="Arial" charset="0"/>
                  <a:sym typeface="Wingdings" pitchFamily="2" charset="2"/>
                </a:rPr>
              </a:br>
              <a:r>
                <a:rPr lang="de-DE" altLang="de-DE" sz="1400" smtClean="0">
                  <a:latin typeface="Arial" charset="0"/>
                  <a:sym typeface="Wingdings" pitchFamily="2" charset="2"/>
                </a:rPr>
                <a:t>Arbeiten mit Kontami-</a:t>
              </a:r>
              <a:br>
                <a:rPr lang="de-DE" altLang="de-DE" sz="1400" smtClean="0">
                  <a:latin typeface="Arial" charset="0"/>
                  <a:sym typeface="Wingdings" pitchFamily="2" charset="2"/>
                </a:rPr>
              </a:br>
              <a:r>
                <a:rPr lang="de-DE" altLang="de-DE" sz="1400" smtClean="0">
                  <a:latin typeface="Arial" charset="0"/>
                  <a:sym typeface="Wingdings" pitchFamily="2" charset="2"/>
                </a:rPr>
                <a:t>nationsgefahr</a:t>
              </a:r>
            </a:p>
            <a:p>
              <a:pPr>
                <a:spcBef>
                  <a:spcPct val="0"/>
                </a:spcBef>
                <a:spcAft>
                  <a:spcPts val="600"/>
                </a:spcAft>
                <a:buSzPct val="120000"/>
                <a:defRPr/>
              </a:pPr>
              <a:r>
                <a:rPr lang="de-DE" altLang="de-DE" sz="1400" smtClean="0">
                  <a:latin typeface="Arial" charset="0"/>
                  <a:sym typeface="Wingdings" pitchFamily="2" charset="2"/>
                </a:rPr>
                <a:t>Einmalartikel</a:t>
              </a:r>
            </a:p>
          </p:txBody>
        </p:sp>
      </p:grpSp>
      <p:grpSp>
        <p:nvGrpSpPr>
          <p:cNvPr id="3" name="Gruppieren 2"/>
          <p:cNvGrpSpPr>
            <a:grpSpLocks/>
          </p:cNvGrpSpPr>
          <p:nvPr/>
        </p:nvGrpSpPr>
        <p:grpSpPr bwMode="auto">
          <a:xfrm>
            <a:off x="1908175" y="765175"/>
            <a:ext cx="1906588" cy="5141913"/>
            <a:chOff x="1907704" y="1124744"/>
            <a:chExt cx="1906282" cy="5142661"/>
          </a:xfrm>
        </p:grpSpPr>
        <p:pic>
          <p:nvPicPr>
            <p:cNvPr id="30735" name="Picture 14" descr="C:\Dokumente und Einstellungen\peter.bergen.NLGA\Desktop\Abb 9-2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1124744"/>
              <a:ext cx="1768645" cy="2666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18"/>
            <p:cNvSpPr txBox="1">
              <a:spLocks noChangeArrowheads="1"/>
            </p:cNvSpPr>
            <p:nvPr/>
          </p:nvSpPr>
          <p:spPr bwMode="auto">
            <a:xfrm>
              <a:off x="1907704" y="3942967"/>
              <a:ext cx="1906282" cy="23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indent="0">
                <a:spcBef>
                  <a:spcPct val="0"/>
                </a:spcBef>
                <a:spcAft>
                  <a:spcPts val="600"/>
                </a:spcAft>
                <a:buFont typeface="Wingdings" pitchFamily="2" charset="2"/>
                <a:buNone/>
                <a:defRPr/>
              </a:pPr>
              <a:r>
                <a:rPr lang="de-DE" altLang="de-DE" sz="1600" b="1" smtClean="0">
                  <a:solidFill>
                    <a:schemeClr val="accent2"/>
                  </a:solidFill>
                  <a:latin typeface="Arial" charset="0"/>
                  <a:sym typeface="Wingdings" pitchFamily="2" charset="2"/>
                </a:rPr>
                <a:t>Langärmlige</a:t>
              </a:r>
              <a:br>
                <a:rPr lang="de-DE" altLang="de-DE" sz="1600" b="1" smtClean="0">
                  <a:solidFill>
                    <a:schemeClr val="accent2"/>
                  </a:solidFill>
                  <a:latin typeface="Arial" charset="0"/>
                  <a:sym typeface="Wingdings" pitchFamily="2" charset="2"/>
                </a:rPr>
              </a:br>
              <a:r>
                <a:rPr lang="de-DE" altLang="de-DE" sz="1600" b="1" smtClean="0">
                  <a:solidFill>
                    <a:schemeClr val="accent2"/>
                  </a:solidFill>
                  <a:latin typeface="Arial" charset="0"/>
                  <a:sym typeface="Wingdings" pitchFamily="2" charset="2"/>
                </a:rPr>
                <a:t>Schutzkittel</a:t>
              </a:r>
            </a:p>
            <a:p>
              <a:pPr>
                <a:spcBef>
                  <a:spcPct val="0"/>
                </a:spcBef>
                <a:spcAft>
                  <a:spcPts val="600"/>
                </a:spcAft>
                <a:buSzPct val="120000"/>
                <a:defRPr/>
              </a:pPr>
              <a:r>
                <a:rPr lang="de-DE" altLang="de-DE" sz="1400" smtClean="0">
                  <a:latin typeface="Arial" charset="0"/>
                  <a:sym typeface="Wingdings" pitchFamily="2" charset="2"/>
                </a:rPr>
                <a:t>Bei pflegerischer</a:t>
              </a:r>
              <a:br>
                <a:rPr lang="de-DE" altLang="de-DE" sz="1400" smtClean="0">
                  <a:latin typeface="Arial" charset="0"/>
                  <a:sym typeface="Wingdings" pitchFamily="2" charset="2"/>
                </a:rPr>
              </a:br>
              <a:r>
                <a:rPr lang="de-DE" altLang="de-DE" sz="1400" smtClean="0">
                  <a:latin typeface="Arial" charset="0"/>
                  <a:sym typeface="Wingdings" pitchFamily="2" charset="2"/>
                </a:rPr>
                <a:t>Betreuung infek-</a:t>
              </a:r>
              <a:br>
                <a:rPr lang="de-DE" altLang="de-DE" sz="1400" smtClean="0">
                  <a:latin typeface="Arial" charset="0"/>
                  <a:sym typeface="Wingdings" pitchFamily="2" charset="2"/>
                </a:rPr>
              </a:br>
              <a:r>
                <a:rPr lang="de-DE" altLang="de-DE" sz="1400" smtClean="0">
                  <a:latin typeface="Arial" charset="0"/>
                  <a:sym typeface="Wingdings" pitchFamily="2" charset="2"/>
                </a:rPr>
                <a:t>tiöser Patienten</a:t>
              </a:r>
            </a:p>
            <a:p>
              <a:pPr>
                <a:spcBef>
                  <a:spcPct val="0"/>
                </a:spcBef>
                <a:spcAft>
                  <a:spcPts val="600"/>
                </a:spcAft>
                <a:buSzPct val="120000"/>
                <a:defRPr/>
              </a:pPr>
              <a:r>
                <a:rPr lang="de-DE" altLang="de-DE" sz="1400" smtClean="0">
                  <a:latin typeface="Arial" charset="0"/>
                  <a:sym typeface="Wingdings" pitchFamily="2" charset="2"/>
                </a:rPr>
                <a:t>Bei pflegerischen</a:t>
              </a:r>
              <a:br>
                <a:rPr lang="de-DE" altLang="de-DE" sz="1400" smtClean="0">
                  <a:latin typeface="Arial" charset="0"/>
                  <a:sym typeface="Wingdings" pitchFamily="2" charset="2"/>
                </a:rPr>
              </a:br>
              <a:r>
                <a:rPr lang="de-DE" altLang="de-DE" sz="1400" smtClean="0">
                  <a:latin typeface="Arial" charset="0"/>
                  <a:sym typeface="Wingdings" pitchFamily="2" charset="2"/>
                </a:rPr>
                <a:t>Arbeiten mit Konta-</a:t>
              </a:r>
              <a:br>
                <a:rPr lang="de-DE" altLang="de-DE" sz="1400" smtClean="0">
                  <a:latin typeface="Arial" charset="0"/>
                  <a:sym typeface="Wingdings" pitchFamily="2" charset="2"/>
                </a:rPr>
              </a:br>
              <a:r>
                <a:rPr lang="de-DE" altLang="de-DE" sz="1400" smtClean="0">
                  <a:latin typeface="Arial" charset="0"/>
                  <a:sym typeface="Wingdings" pitchFamily="2" charset="2"/>
                </a:rPr>
                <a:t>minationsgefahr</a:t>
              </a:r>
            </a:p>
            <a:p>
              <a:pPr>
                <a:spcBef>
                  <a:spcPct val="0"/>
                </a:spcBef>
                <a:spcAft>
                  <a:spcPts val="600"/>
                </a:spcAft>
                <a:buSzPct val="120000"/>
                <a:defRPr/>
              </a:pPr>
              <a:r>
                <a:rPr lang="de-DE" altLang="de-DE" sz="1400" smtClean="0">
                  <a:latin typeface="Arial" charset="0"/>
                  <a:sym typeface="Wingdings" pitchFamily="2" charset="2"/>
                </a:rPr>
                <a:t>Meist Einmalartikel</a:t>
              </a:r>
            </a:p>
          </p:txBody>
        </p:sp>
      </p:grpSp>
      <p:grpSp>
        <p:nvGrpSpPr>
          <p:cNvPr id="4" name="Gruppieren 3"/>
          <p:cNvGrpSpPr>
            <a:grpSpLocks/>
          </p:cNvGrpSpPr>
          <p:nvPr/>
        </p:nvGrpSpPr>
        <p:grpSpPr bwMode="auto">
          <a:xfrm>
            <a:off x="3783013" y="765175"/>
            <a:ext cx="2084387" cy="5732463"/>
            <a:chOff x="3783793" y="1124744"/>
            <a:chExt cx="2084351" cy="5733256"/>
          </a:xfrm>
        </p:grpSpPr>
        <p:pic>
          <p:nvPicPr>
            <p:cNvPr id="30733" name="Picture 19" descr="C:\Dokumente und Einstellungen\peter.bergen.NLGA\Desktop\Abb 9-2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4364" y="1124744"/>
              <a:ext cx="1827756" cy="266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Text Box 21"/>
            <p:cNvSpPr txBox="1">
              <a:spLocks noChangeArrowheads="1"/>
            </p:cNvSpPr>
            <p:nvPr/>
          </p:nvSpPr>
          <p:spPr bwMode="auto">
            <a:xfrm>
              <a:off x="3783793" y="3942947"/>
              <a:ext cx="2084351" cy="2915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indent="0">
                <a:spcBef>
                  <a:spcPct val="0"/>
                </a:spcBef>
                <a:spcAft>
                  <a:spcPts val="600"/>
                </a:spcAft>
                <a:buFont typeface="Wingdings" pitchFamily="2" charset="2"/>
                <a:buNone/>
                <a:defRPr/>
              </a:pPr>
              <a:r>
                <a:rPr lang="de-DE" altLang="de-DE" sz="1600" b="1" smtClean="0">
                  <a:solidFill>
                    <a:schemeClr val="accent2"/>
                  </a:solidFill>
                  <a:latin typeface="Arial" charset="0"/>
                  <a:sym typeface="Wingdings" pitchFamily="2" charset="2"/>
                </a:rPr>
                <a:t>Mund-Nasen-schutz (MNS)</a:t>
              </a:r>
              <a:endParaRPr lang="de-DE" altLang="de-DE" sz="1400" b="1" smtClean="0">
                <a:solidFill>
                  <a:schemeClr val="accent2"/>
                </a:solidFill>
                <a:latin typeface="Arial" charset="0"/>
                <a:sym typeface="Wingdings" pitchFamily="2" charset="2"/>
              </a:endParaRPr>
            </a:p>
            <a:p>
              <a:pPr>
                <a:spcBef>
                  <a:spcPct val="0"/>
                </a:spcBef>
                <a:spcAft>
                  <a:spcPts val="600"/>
                </a:spcAft>
                <a:buSzPct val="120000"/>
                <a:defRPr/>
              </a:pPr>
              <a:r>
                <a:rPr lang="de-DE" altLang="de-DE" sz="1400" smtClean="0">
                  <a:latin typeface="Arial" charset="0"/>
                  <a:sym typeface="Wingdings" pitchFamily="2" charset="2"/>
                </a:rPr>
                <a:t>Bei pflegerischer</a:t>
              </a:r>
              <a:br>
                <a:rPr lang="de-DE" altLang="de-DE" sz="1400" smtClean="0">
                  <a:latin typeface="Arial" charset="0"/>
                  <a:sym typeface="Wingdings" pitchFamily="2" charset="2"/>
                </a:rPr>
              </a:br>
              <a:r>
                <a:rPr lang="de-DE" altLang="de-DE" sz="1400" smtClean="0">
                  <a:latin typeface="Arial" charset="0"/>
                  <a:sym typeface="Wingdings" pitchFamily="2" charset="2"/>
                </a:rPr>
                <a:t>Betreuung infek-</a:t>
              </a:r>
              <a:br>
                <a:rPr lang="de-DE" altLang="de-DE" sz="1400" smtClean="0">
                  <a:latin typeface="Arial" charset="0"/>
                  <a:sym typeface="Wingdings" pitchFamily="2" charset="2"/>
                </a:rPr>
              </a:br>
              <a:r>
                <a:rPr lang="de-DE" altLang="de-DE" sz="1400" smtClean="0">
                  <a:latin typeface="Arial" charset="0"/>
                  <a:sym typeface="Wingdings" pitchFamily="2" charset="2"/>
                </a:rPr>
                <a:t>tiöser Patienten</a:t>
              </a:r>
            </a:p>
            <a:p>
              <a:pPr>
                <a:spcBef>
                  <a:spcPct val="0"/>
                </a:spcBef>
                <a:spcAft>
                  <a:spcPts val="600"/>
                </a:spcAft>
                <a:buSzPct val="120000"/>
                <a:defRPr/>
              </a:pPr>
              <a:r>
                <a:rPr lang="de-DE" altLang="de-DE" sz="1400" smtClean="0">
                  <a:latin typeface="Arial" charset="0"/>
                  <a:sym typeface="Wingdings" pitchFamily="2" charset="2"/>
                </a:rPr>
                <a:t>Bei pflegerischen</a:t>
              </a:r>
              <a:br>
                <a:rPr lang="de-DE" altLang="de-DE" sz="1400" smtClean="0">
                  <a:latin typeface="Arial" charset="0"/>
                  <a:sym typeface="Wingdings" pitchFamily="2" charset="2"/>
                </a:rPr>
              </a:br>
              <a:r>
                <a:rPr lang="de-DE" altLang="de-DE" sz="1400" smtClean="0">
                  <a:latin typeface="Arial" charset="0"/>
                  <a:sym typeface="Wingdings" pitchFamily="2" charset="2"/>
                </a:rPr>
                <a:t>Arbeiten, bei denen Kontakte zum Mund-Nasenraum möglich</a:t>
              </a:r>
              <a:br>
                <a:rPr lang="de-DE" altLang="de-DE" sz="1400" smtClean="0">
                  <a:latin typeface="Arial" charset="0"/>
                  <a:sym typeface="Wingdings" pitchFamily="2" charset="2"/>
                </a:rPr>
              </a:br>
              <a:r>
                <a:rPr lang="de-DE" altLang="de-DE" sz="1400" smtClean="0">
                  <a:latin typeface="Arial" charset="0"/>
                  <a:sym typeface="Wingdings" pitchFamily="2" charset="2"/>
                </a:rPr>
                <a:t>sind</a:t>
              </a:r>
            </a:p>
            <a:p>
              <a:pPr>
                <a:spcBef>
                  <a:spcPct val="0"/>
                </a:spcBef>
                <a:spcAft>
                  <a:spcPts val="600"/>
                </a:spcAft>
                <a:buSzPct val="120000"/>
                <a:defRPr/>
              </a:pPr>
              <a:r>
                <a:rPr lang="de-DE" altLang="de-DE" sz="1400" smtClean="0">
                  <a:latin typeface="Arial" charset="0"/>
                  <a:sym typeface="Wingdings" pitchFamily="2" charset="2"/>
                </a:rPr>
                <a:t>Einmalartikel</a:t>
              </a:r>
            </a:p>
          </p:txBody>
        </p:sp>
      </p:grpSp>
      <p:grpSp>
        <p:nvGrpSpPr>
          <p:cNvPr id="6" name="Gruppieren 5"/>
          <p:cNvGrpSpPr>
            <a:grpSpLocks/>
          </p:cNvGrpSpPr>
          <p:nvPr/>
        </p:nvGrpSpPr>
        <p:grpSpPr bwMode="auto">
          <a:xfrm>
            <a:off x="7235825" y="765175"/>
            <a:ext cx="1908175" cy="4570413"/>
            <a:chOff x="7236296" y="1124744"/>
            <a:chExt cx="1907704" cy="4571206"/>
          </a:xfrm>
        </p:grpSpPr>
        <p:pic>
          <p:nvPicPr>
            <p:cNvPr id="30731" name="Picture 20" descr="C:\Dokumente und Einstellungen\peter.bergen.NLGA\Desktop\Abb 9-2f.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6296" y="1124744"/>
              <a:ext cx="1768796" cy="266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2" name="Text Box 22"/>
            <p:cNvSpPr txBox="1">
              <a:spLocks noChangeArrowheads="1"/>
            </p:cNvSpPr>
            <p:nvPr/>
          </p:nvSpPr>
          <p:spPr bwMode="auto">
            <a:xfrm>
              <a:off x="7483152" y="3943350"/>
              <a:ext cx="166084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600" b="1">
                  <a:solidFill>
                    <a:schemeClr val="accent2"/>
                  </a:solidFill>
                  <a:latin typeface="Arial" charset="0"/>
                  <a:sym typeface="Wingdings" pitchFamily="2" charset="2"/>
                </a:rPr>
                <a:t>Schutzbrille</a:t>
              </a:r>
              <a:r>
                <a:rPr lang="de-DE" altLang="de-DE" sz="1400" b="1">
                  <a:solidFill>
                    <a:schemeClr val="accent2"/>
                  </a:solidFill>
                  <a:latin typeface="Arial" charset="0"/>
                  <a:sym typeface="Wingdings" pitchFamily="2" charset="2"/>
                </a:rPr>
                <a:t/>
              </a:r>
              <a:br>
                <a:rPr lang="de-DE" altLang="de-DE" sz="1400" b="1">
                  <a:solidFill>
                    <a:schemeClr val="accent2"/>
                  </a:solidFill>
                  <a:latin typeface="Arial" charset="0"/>
                  <a:sym typeface="Wingdings" pitchFamily="2" charset="2"/>
                </a:rPr>
              </a:br>
              <a:endParaRPr lang="de-DE" altLang="de-DE" sz="1400" b="1">
                <a:solidFill>
                  <a:schemeClr val="accent2"/>
                </a:solidFill>
                <a:latin typeface="Arial" charset="0"/>
                <a:sym typeface="Wingdings" pitchFamily="2" charset="2"/>
              </a:endParaRPr>
            </a:p>
            <a:p>
              <a:pPr>
                <a:spcBef>
                  <a:spcPct val="0"/>
                </a:spcBef>
                <a:spcAft>
                  <a:spcPts val="600"/>
                </a:spcAft>
              </a:pPr>
              <a:r>
                <a:rPr lang="de-DE" altLang="de-DE" sz="1400">
                  <a:latin typeface="Arial" charset="0"/>
                  <a:sym typeface="Wingdings" pitchFamily="2" charset="2"/>
                </a:rPr>
                <a:t>Bei Arbeiten mit</a:t>
              </a:r>
              <a:br>
                <a:rPr lang="de-DE" altLang="de-DE" sz="1400">
                  <a:latin typeface="Arial" charset="0"/>
                  <a:sym typeface="Wingdings" pitchFamily="2" charset="2"/>
                </a:rPr>
              </a:br>
              <a:r>
                <a:rPr lang="de-DE" altLang="de-DE" sz="1400">
                  <a:latin typeface="Arial" charset="0"/>
                  <a:sym typeface="Wingdings" pitchFamily="2" charset="2"/>
                </a:rPr>
                <a:t>Spritzgefahr</a:t>
              </a:r>
            </a:p>
            <a:p>
              <a:pPr>
                <a:spcBef>
                  <a:spcPct val="0"/>
                </a:spcBef>
                <a:spcAft>
                  <a:spcPts val="600"/>
                </a:spcAft>
              </a:pPr>
              <a:r>
                <a:rPr lang="de-DE" altLang="de-DE" sz="1400">
                  <a:latin typeface="Arial" charset="0"/>
                  <a:sym typeface="Wingdings" pitchFamily="2" charset="2"/>
                </a:rPr>
                <a:t>Wiederverwend-</a:t>
              </a:r>
              <a:br>
                <a:rPr lang="de-DE" altLang="de-DE" sz="1400">
                  <a:latin typeface="Arial" charset="0"/>
                  <a:sym typeface="Wingdings" pitchFamily="2" charset="2"/>
                </a:rPr>
              </a:br>
              <a:r>
                <a:rPr lang="de-DE" altLang="de-DE" sz="1400">
                  <a:latin typeface="Arial" charset="0"/>
                  <a:sym typeface="Wingdings" pitchFamily="2" charset="2"/>
                </a:rPr>
                <a:t>bar</a:t>
              </a:r>
            </a:p>
          </p:txBody>
        </p:sp>
      </p:grpSp>
      <p:grpSp>
        <p:nvGrpSpPr>
          <p:cNvPr id="7" name="Gruppieren 6"/>
          <p:cNvGrpSpPr>
            <a:grpSpLocks/>
          </p:cNvGrpSpPr>
          <p:nvPr/>
        </p:nvGrpSpPr>
        <p:grpSpPr bwMode="auto">
          <a:xfrm>
            <a:off x="5656263" y="1484313"/>
            <a:ext cx="2084387" cy="5003800"/>
            <a:chOff x="5656001" y="1484784"/>
            <a:chExt cx="2084351" cy="5002882"/>
          </a:xfrm>
        </p:grpSpPr>
        <p:pic>
          <p:nvPicPr>
            <p:cNvPr id="30729" name="Picture 29" descr="http://img.dooyoo.de/DE_DE/orig/1/7/9/7/4/179749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80524" y="1484784"/>
              <a:ext cx="1555772" cy="14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 Box 21"/>
            <p:cNvSpPr txBox="1">
              <a:spLocks noChangeArrowheads="1"/>
            </p:cNvSpPr>
            <p:nvPr/>
          </p:nvSpPr>
          <p:spPr bwMode="auto">
            <a:xfrm>
              <a:off x="5656001" y="3573016"/>
              <a:ext cx="2084351"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Font typeface="Wingdings" pitchFamily="2" charset="2"/>
                <a:buNone/>
              </a:pPr>
              <a:r>
                <a:rPr lang="de-DE" altLang="de-DE" sz="1600" b="1">
                  <a:solidFill>
                    <a:schemeClr val="accent2"/>
                  </a:solidFill>
                  <a:latin typeface="Arial" charset="0"/>
                  <a:sym typeface="Wingdings" pitchFamily="2" charset="2"/>
                </a:rPr>
                <a:t>FFP-Atemschutz</a:t>
              </a:r>
              <a:r>
                <a:rPr lang="de-DE" altLang="de-DE" sz="1400" b="1">
                  <a:solidFill>
                    <a:schemeClr val="accent2"/>
                  </a:solidFill>
                  <a:latin typeface="Arial" charset="0"/>
                  <a:sym typeface="Wingdings" pitchFamily="2" charset="2"/>
                </a:rPr>
                <a:t/>
              </a:r>
              <a:br>
                <a:rPr lang="de-DE" altLang="de-DE" sz="1400" b="1">
                  <a:solidFill>
                    <a:schemeClr val="accent2"/>
                  </a:solidFill>
                  <a:latin typeface="Arial" charset="0"/>
                  <a:sym typeface="Wingdings" pitchFamily="2" charset="2"/>
                </a:rPr>
              </a:br>
              <a:endParaRPr lang="de-DE" altLang="de-DE" sz="1400" b="1">
                <a:solidFill>
                  <a:schemeClr val="accent2"/>
                </a:solidFill>
                <a:latin typeface="Arial" charset="0"/>
                <a:sym typeface="Wingdings" pitchFamily="2" charset="2"/>
              </a:endParaRPr>
            </a:p>
            <a:p>
              <a:pPr>
                <a:spcBef>
                  <a:spcPct val="0"/>
                </a:spcBef>
                <a:spcAft>
                  <a:spcPts val="600"/>
                </a:spcAft>
                <a:buSzPct val="120000"/>
              </a:pPr>
              <a:r>
                <a:rPr lang="de-DE" altLang="de-DE" sz="1400">
                  <a:latin typeface="Arial" charset="0"/>
                  <a:sym typeface="Wingdings" pitchFamily="2" charset="2"/>
                </a:rPr>
                <a:t>Bei pflegerischer</a:t>
              </a:r>
              <a:br>
                <a:rPr lang="de-DE" altLang="de-DE" sz="1400">
                  <a:latin typeface="Arial" charset="0"/>
                  <a:sym typeface="Wingdings" pitchFamily="2" charset="2"/>
                </a:rPr>
              </a:br>
              <a:r>
                <a:rPr lang="de-DE" altLang="de-DE" sz="1400">
                  <a:latin typeface="Arial" charset="0"/>
                  <a:sym typeface="Wingdings" pitchFamily="2" charset="2"/>
                </a:rPr>
                <a:t>Betreuung infek-</a:t>
              </a:r>
              <a:br>
                <a:rPr lang="de-DE" altLang="de-DE" sz="1400">
                  <a:latin typeface="Arial" charset="0"/>
                  <a:sym typeface="Wingdings" pitchFamily="2" charset="2"/>
                </a:rPr>
              </a:br>
              <a:r>
                <a:rPr lang="de-DE" altLang="de-DE" sz="1400">
                  <a:latin typeface="Arial" charset="0"/>
                  <a:sym typeface="Wingdings" pitchFamily="2" charset="2"/>
                </a:rPr>
                <a:t>tiöser Patienten</a:t>
              </a:r>
            </a:p>
            <a:p>
              <a:pPr>
                <a:spcBef>
                  <a:spcPct val="0"/>
                </a:spcBef>
                <a:spcAft>
                  <a:spcPts val="600"/>
                </a:spcAft>
                <a:buSzPct val="120000"/>
              </a:pPr>
              <a:r>
                <a:rPr lang="de-DE" altLang="de-DE" sz="1400">
                  <a:latin typeface="Arial" charset="0"/>
                  <a:sym typeface="Wingdings" pitchFamily="2" charset="2"/>
                </a:rPr>
                <a:t>Bei pflegerischen</a:t>
              </a:r>
              <a:br>
                <a:rPr lang="de-DE" altLang="de-DE" sz="1400">
                  <a:latin typeface="Arial" charset="0"/>
                  <a:sym typeface="Wingdings" pitchFamily="2" charset="2"/>
                </a:rPr>
              </a:br>
              <a:r>
                <a:rPr lang="de-DE" altLang="de-DE" sz="1400">
                  <a:latin typeface="Arial" charset="0"/>
                  <a:sym typeface="Wingdings" pitchFamily="2" charset="2"/>
                </a:rPr>
                <a:t>Arbeiten, bei denen Übertragungen über</a:t>
              </a:r>
              <a:br>
                <a:rPr lang="de-DE" altLang="de-DE" sz="1400">
                  <a:latin typeface="Arial" charset="0"/>
                  <a:sym typeface="Wingdings" pitchFamily="2" charset="2"/>
                </a:rPr>
              </a:br>
              <a:r>
                <a:rPr lang="de-DE" altLang="de-DE" sz="1400">
                  <a:latin typeface="Arial" charset="0"/>
                  <a:sym typeface="Wingdings" pitchFamily="2" charset="2"/>
                </a:rPr>
                <a:t>den Luftweg möglich</a:t>
              </a:r>
              <a:br>
                <a:rPr lang="de-DE" altLang="de-DE" sz="1400">
                  <a:latin typeface="Arial" charset="0"/>
                  <a:sym typeface="Wingdings" pitchFamily="2" charset="2"/>
                </a:rPr>
              </a:br>
              <a:r>
                <a:rPr lang="de-DE" altLang="de-DE" sz="1400">
                  <a:latin typeface="Arial" charset="0"/>
                  <a:sym typeface="Wingdings" pitchFamily="2" charset="2"/>
                </a:rPr>
                <a:t>sind. </a:t>
              </a:r>
            </a:p>
            <a:p>
              <a:pPr>
                <a:spcBef>
                  <a:spcPct val="0"/>
                </a:spcBef>
                <a:spcAft>
                  <a:spcPts val="600"/>
                </a:spcAft>
                <a:buSzPct val="120000"/>
              </a:pPr>
              <a:r>
                <a:rPr lang="de-DE" altLang="de-DE" sz="1400">
                  <a:latin typeface="Arial" charset="0"/>
                  <a:sym typeface="Wingdings" pitchFamily="2" charset="2"/>
                </a:rPr>
                <a:t>Einmalartikel</a:t>
              </a:r>
            </a:p>
          </p:txBody>
        </p:sp>
      </p:grpSp>
      <p:sp>
        <p:nvSpPr>
          <p:cNvPr id="30728"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PSA</a:t>
            </a:r>
          </a:p>
          <a:p>
            <a:pPr algn="ctr">
              <a:spcBef>
                <a:spcPct val="0"/>
              </a:spcBef>
              <a:buFontTx/>
              <a:buNone/>
            </a:pPr>
            <a:r>
              <a:rPr lang="de-DE" altLang="de-DE" sz="1800">
                <a:latin typeface="Arial" charset="0"/>
              </a:rPr>
              <a:t>Arten Persönlicher Schutzausrüstung</a:t>
            </a:r>
          </a:p>
        </p:txBody>
      </p:sp>
      <p:sp>
        <p:nvSpPr>
          <p:cNvPr id="19" name="Textfeld 18"/>
          <p:cNvSpPr txBox="1"/>
          <p:nvPr/>
        </p:nvSpPr>
        <p:spPr>
          <a:xfrm>
            <a:off x="7812360" y="6536377"/>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pic>
        <p:nvPicPr>
          <p:cNvPr id="31747" name="Picture 16" descr="C:\Dokumente und Einstellungen\peter.bergen.NLGA\Desktop\Abb 9-2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5175"/>
            <a:ext cx="176847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4" descr="C:\Dokumente und Einstellungen\peter.bergen.NLGA\Desktop\Abb 9-2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765175"/>
            <a:ext cx="176847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9" descr="C:\Dokumente und Einstellungen\peter.bergen.NLGA\Desktop\Abb 9-2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4288" y="765175"/>
            <a:ext cx="1827212"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20" descr="C:\Dokumente und Einstellungen\peter.bergen.NLGA\Desktop\Abb 9-2f.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5825" y="765175"/>
            <a:ext cx="1768475"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29" descr="http://img.dooyoo.de/DE_DE/orig/1/7/9/7/4/179749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80075" y="1484313"/>
            <a:ext cx="15557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2" name="Group 27"/>
          <p:cNvGrpSpPr>
            <a:grpSpLocks/>
          </p:cNvGrpSpPr>
          <p:nvPr/>
        </p:nvGrpSpPr>
        <p:grpSpPr bwMode="auto">
          <a:xfrm>
            <a:off x="1066800" y="2514600"/>
            <a:ext cx="2057400" cy="1600200"/>
            <a:chOff x="624" y="1584"/>
            <a:chExt cx="1296" cy="1008"/>
          </a:xfrm>
        </p:grpSpPr>
        <p:sp>
          <p:nvSpPr>
            <p:cNvPr id="31761" name="Rectangle 24"/>
            <p:cNvSpPr>
              <a:spLocks noChangeArrowheads="1"/>
            </p:cNvSpPr>
            <p:nvPr/>
          </p:nvSpPr>
          <p:spPr bwMode="auto">
            <a:xfrm>
              <a:off x="624" y="1584"/>
              <a:ext cx="1296" cy="100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pic>
          <p:nvPicPr>
            <p:cNvPr id="31762" name="Picture 20" descr="IMG_09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7" y="1635"/>
              <a:ext cx="1209"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53" name="Group 28"/>
          <p:cNvGrpSpPr>
            <a:grpSpLocks/>
          </p:cNvGrpSpPr>
          <p:nvPr/>
        </p:nvGrpSpPr>
        <p:grpSpPr bwMode="auto">
          <a:xfrm>
            <a:off x="3543300" y="2514600"/>
            <a:ext cx="2057400" cy="1600200"/>
            <a:chOff x="2064" y="1656"/>
            <a:chExt cx="1296" cy="1008"/>
          </a:xfrm>
        </p:grpSpPr>
        <p:sp>
          <p:nvSpPr>
            <p:cNvPr id="31759" name="Rectangle 26"/>
            <p:cNvSpPr>
              <a:spLocks noChangeArrowheads="1"/>
            </p:cNvSpPr>
            <p:nvPr/>
          </p:nvSpPr>
          <p:spPr bwMode="auto">
            <a:xfrm>
              <a:off x="2064" y="1656"/>
              <a:ext cx="1296" cy="100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pic>
          <p:nvPicPr>
            <p:cNvPr id="31760" name="Picture 21" descr="IMG_094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08" y="1706"/>
              <a:ext cx="1209"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54" name="Group 30"/>
          <p:cNvGrpSpPr>
            <a:grpSpLocks/>
          </p:cNvGrpSpPr>
          <p:nvPr/>
        </p:nvGrpSpPr>
        <p:grpSpPr bwMode="auto">
          <a:xfrm>
            <a:off x="6019800" y="2514600"/>
            <a:ext cx="2057400" cy="1600200"/>
            <a:chOff x="3552" y="1584"/>
            <a:chExt cx="1296" cy="1008"/>
          </a:xfrm>
        </p:grpSpPr>
        <p:sp>
          <p:nvSpPr>
            <p:cNvPr id="31757" name="Rectangle 29"/>
            <p:cNvSpPr>
              <a:spLocks noChangeArrowheads="1"/>
            </p:cNvSpPr>
            <p:nvPr/>
          </p:nvSpPr>
          <p:spPr bwMode="auto">
            <a:xfrm>
              <a:off x="3552" y="1584"/>
              <a:ext cx="1296" cy="100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pic>
          <p:nvPicPr>
            <p:cNvPr id="31758" name="Picture 22" descr="I:\Peter Beruf\Abbildungen\Händehygiene\Handschuhhand.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95" y="1634"/>
              <a:ext cx="1210"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755" name="Text Box 23"/>
          <p:cNvSpPr txBox="1">
            <a:spLocks noChangeArrowheads="1"/>
          </p:cNvSpPr>
          <p:nvPr/>
        </p:nvSpPr>
        <p:spPr bwMode="auto">
          <a:xfrm>
            <a:off x="357188" y="4343400"/>
            <a:ext cx="8439150"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cs typeface="Times New Roman" charset="0"/>
                <a:sym typeface="Wingdings" pitchFamily="2" charset="2"/>
              </a:rPr>
              <a:t>Das Tragen von PSA und Schutzkleidung erfolgt immer situativ. D.h., sie wird unmittelbar</a:t>
            </a:r>
            <a:br>
              <a:rPr lang="de-DE" altLang="de-DE" sz="1600">
                <a:latin typeface="Arial" charset="0"/>
                <a:cs typeface="Times New Roman" charset="0"/>
                <a:sym typeface="Wingdings" pitchFamily="2" charset="2"/>
              </a:rPr>
            </a:br>
            <a:r>
              <a:rPr lang="de-DE" altLang="de-DE" sz="1600">
                <a:latin typeface="Arial" charset="0"/>
                <a:cs typeface="Times New Roman" charset="0"/>
                <a:sym typeface="Wingdings" pitchFamily="2" charset="2"/>
              </a:rPr>
              <a:t>vor der betreffenden Maßnahme angelegt und unmittelbar danach wieder abgelegt.</a:t>
            </a:r>
          </a:p>
          <a:p>
            <a:pPr>
              <a:spcBef>
                <a:spcPct val="0"/>
              </a:spcBef>
              <a:spcAft>
                <a:spcPts val="600"/>
              </a:spcAft>
              <a:buSzPct val="120000"/>
            </a:pPr>
            <a:r>
              <a:rPr lang="de-DE" altLang="de-DE" sz="1600">
                <a:latin typeface="Arial" charset="0"/>
                <a:cs typeface="Times New Roman" charset="0"/>
                <a:sym typeface="Wingdings" pitchFamily="2" charset="2"/>
              </a:rPr>
              <a:t>In diesem Zusammenhang verwendetes Einmalmaterial wird direkt nach Gebrauch als</a:t>
            </a:r>
            <a:br>
              <a:rPr lang="de-DE" altLang="de-DE" sz="1600">
                <a:latin typeface="Arial" charset="0"/>
                <a:cs typeface="Times New Roman" charset="0"/>
                <a:sym typeface="Wingdings" pitchFamily="2" charset="2"/>
              </a:rPr>
            </a:br>
            <a:r>
              <a:rPr lang="de-DE" altLang="de-DE" sz="1600">
                <a:latin typeface="Arial" charset="0"/>
                <a:cs typeface="Times New Roman" charset="0"/>
                <a:sym typeface="Wingdings" pitchFamily="2" charset="2"/>
              </a:rPr>
              <a:t>kontaminierter Abfall am Ort des Gebrauchs entsorgt.</a:t>
            </a:r>
          </a:p>
          <a:p>
            <a:pPr>
              <a:spcBef>
                <a:spcPct val="0"/>
              </a:spcBef>
              <a:spcAft>
                <a:spcPts val="600"/>
              </a:spcAft>
              <a:buSzPct val="120000"/>
            </a:pPr>
            <a:r>
              <a:rPr lang="de-DE" altLang="de-DE" sz="1600">
                <a:latin typeface="Arial" charset="0"/>
                <a:cs typeface="Times New Roman" charset="0"/>
                <a:sym typeface="Wingdings" pitchFamily="2" charset="2"/>
              </a:rPr>
              <a:t>In diesem Zusammenhang verwendete Textilien sind desinfizierend über den Arbeitgeber</a:t>
            </a:r>
            <a:br>
              <a:rPr lang="de-DE" altLang="de-DE" sz="1600">
                <a:latin typeface="Arial" charset="0"/>
                <a:cs typeface="Times New Roman" charset="0"/>
                <a:sym typeface="Wingdings" pitchFamily="2" charset="2"/>
              </a:rPr>
            </a:br>
            <a:r>
              <a:rPr lang="de-DE" altLang="de-DE" sz="1600">
                <a:latin typeface="Arial" charset="0"/>
                <a:cs typeface="Times New Roman" charset="0"/>
                <a:sym typeface="Wingdings" pitchFamily="2" charset="2"/>
              </a:rPr>
              <a:t>aufzubereiten.</a:t>
            </a:r>
          </a:p>
        </p:txBody>
      </p:sp>
      <p:sp>
        <p:nvSpPr>
          <p:cNvPr id="31756"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PSA</a:t>
            </a:r>
          </a:p>
          <a:p>
            <a:pPr algn="ctr">
              <a:spcBef>
                <a:spcPct val="0"/>
              </a:spcBef>
              <a:buFontTx/>
              <a:buNone/>
            </a:pPr>
            <a:r>
              <a:rPr lang="de-DE" altLang="de-DE" sz="1800">
                <a:latin typeface="Arial" charset="0"/>
              </a:rPr>
              <a:t>Regeln zum Gebrauch von PSA und Schutzkleidung</a:t>
            </a:r>
          </a:p>
        </p:txBody>
      </p:sp>
      <p:sp>
        <p:nvSpPr>
          <p:cNvPr id="19" name="Textfeld 18"/>
          <p:cNvSpPr txBox="1"/>
          <p:nvPr/>
        </p:nvSpPr>
        <p:spPr>
          <a:xfrm>
            <a:off x="7812360" y="6536377"/>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3277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Verletzungsschutz</a:t>
            </a:r>
          </a:p>
        </p:txBody>
      </p:sp>
      <p:sp>
        <p:nvSpPr>
          <p:cNvPr id="32772" name="Text Box 4"/>
          <p:cNvSpPr txBox="1">
            <a:spLocks noChangeArrowheads="1"/>
          </p:cNvSpPr>
          <p:nvPr/>
        </p:nvSpPr>
        <p:spPr bwMode="auto">
          <a:xfrm>
            <a:off x="2987675" y="944563"/>
            <a:ext cx="37369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Gefahr der Nadelstichverletzung</a:t>
            </a:r>
          </a:p>
        </p:txBody>
      </p:sp>
      <p:sp>
        <p:nvSpPr>
          <p:cNvPr id="32773" name="Text Box 234"/>
          <p:cNvSpPr txBox="1">
            <a:spLocks noChangeArrowheads="1"/>
          </p:cNvSpPr>
          <p:nvPr/>
        </p:nvSpPr>
        <p:spPr bwMode="auto">
          <a:xfrm>
            <a:off x="2987675" y="1260475"/>
            <a:ext cx="5894388" cy="97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Häufigste Verletzung im Gesundheitswesen.</a:t>
            </a:r>
          </a:p>
          <a:p>
            <a:pPr>
              <a:spcBef>
                <a:spcPct val="0"/>
              </a:spcBef>
              <a:spcAft>
                <a:spcPts val="600"/>
              </a:spcAft>
              <a:buSzPct val="120000"/>
            </a:pPr>
            <a:r>
              <a:rPr lang="de-DE" altLang="de-DE" sz="1600">
                <a:latin typeface="Arial" charset="0"/>
              </a:rPr>
              <a:t>Meist durch „Recapping“ verursacht.</a:t>
            </a:r>
          </a:p>
          <a:p>
            <a:pPr>
              <a:spcBef>
                <a:spcPct val="0"/>
              </a:spcBef>
              <a:spcAft>
                <a:spcPts val="600"/>
              </a:spcAft>
              <a:buSzPct val="120000"/>
            </a:pPr>
            <a:r>
              <a:rPr lang="de-DE" altLang="de-DE" sz="1600">
                <a:latin typeface="Arial" charset="0"/>
              </a:rPr>
              <a:t>Gefahr einer hämatogenen Übertragung von HBV, HCV, HIV.</a:t>
            </a:r>
          </a:p>
        </p:txBody>
      </p:sp>
      <p:pic>
        <p:nvPicPr>
          <p:cNvPr id="32774" name="Picture 1432" descr="http://infekt.ch/wp-content/uploads/2013/11/Stichverletzu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744538"/>
            <a:ext cx="2617787"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ieren 1"/>
          <p:cNvGrpSpPr>
            <a:grpSpLocks/>
          </p:cNvGrpSpPr>
          <p:nvPr/>
        </p:nvGrpSpPr>
        <p:grpSpPr bwMode="auto">
          <a:xfrm>
            <a:off x="1116013" y="2708275"/>
            <a:ext cx="7777162" cy="4019550"/>
            <a:chOff x="1115616" y="2708920"/>
            <a:chExt cx="7776864" cy="4018747"/>
          </a:xfrm>
        </p:grpSpPr>
        <p:sp>
          <p:nvSpPr>
            <p:cNvPr id="32776" name="Text Box 235"/>
            <p:cNvSpPr txBox="1">
              <a:spLocks noChangeArrowheads="1"/>
            </p:cNvSpPr>
            <p:nvPr/>
          </p:nvSpPr>
          <p:spPr bwMode="auto">
            <a:xfrm>
              <a:off x="1157114" y="2708920"/>
              <a:ext cx="2190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Prophylaxe durch:</a:t>
              </a:r>
            </a:p>
          </p:txBody>
        </p:sp>
        <p:sp>
          <p:nvSpPr>
            <p:cNvPr id="32777" name="Text Box 236"/>
            <p:cNvSpPr txBox="1">
              <a:spLocks noChangeArrowheads="1"/>
            </p:cNvSpPr>
            <p:nvPr/>
          </p:nvSpPr>
          <p:spPr bwMode="auto">
            <a:xfrm>
              <a:off x="1115616" y="2996952"/>
              <a:ext cx="5341938"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buSzPct val="120000"/>
              </a:pPr>
              <a:r>
                <a:rPr lang="de-DE" altLang="de-DE" sz="1600">
                  <a:latin typeface="Arial" charset="0"/>
                </a:rPr>
                <a:t>Verwendung von „Sicherheitsgeräten“</a:t>
              </a:r>
            </a:p>
            <a:p>
              <a:pPr>
                <a:spcBef>
                  <a:spcPct val="0"/>
                </a:spcBef>
                <a:spcAft>
                  <a:spcPts val="600"/>
                </a:spcAft>
                <a:buSzPct val="120000"/>
              </a:pPr>
              <a:r>
                <a:rPr lang="de-DE" altLang="de-DE" sz="1600">
                  <a:latin typeface="Arial" charset="0"/>
                </a:rPr>
                <a:t>Verzicht auf „Recapping“.</a:t>
              </a:r>
            </a:p>
            <a:p>
              <a:pPr>
                <a:spcBef>
                  <a:spcPct val="0"/>
                </a:spcBef>
                <a:spcAft>
                  <a:spcPts val="600"/>
                </a:spcAft>
                <a:buSzPct val="120000"/>
              </a:pPr>
              <a:r>
                <a:rPr lang="de-DE" altLang="de-DE" sz="1600">
                  <a:latin typeface="Arial" charset="0"/>
                </a:rPr>
                <a:t>Ortsnahe Verwendung stichfester Behältnisse.</a:t>
              </a:r>
            </a:p>
            <a:p>
              <a:pPr>
                <a:spcBef>
                  <a:spcPct val="0"/>
                </a:spcBef>
                <a:spcAft>
                  <a:spcPts val="600"/>
                </a:spcAft>
                <a:buSzPct val="120000"/>
              </a:pPr>
              <a:r>
                <a:rPr lang="de-DE" altLang="de-DE" sz="1600">
                  <a:latin typeface="Arial" charset="0"/>
                </a:rPr>
                <a:t>Bei vollen Behältnissen nicht nachstopfen.</a:t>
              </a:r>
            </a:p>
            <a:p>
              <a:pPr>
                <a:spcBef>
                  <a:spcPct val="0"/>
                </a:spcBef>
                <a:spcAft>
                  <a:spcPts val="600"/>
                </a:spcAft>
                <a:buSzPct val="120000"/>
              </a:pPr>
              <a:r>
                <a:rPr lang="de-DE" altLang="de-DE" sz="1600">
                  <a:latin typeface="Arial" charset="0"/>
                </a:rPr>
                <a:t>Volle Behältnisse nur gut verschlossen in Abfall geben.</a:t>
              </a:r>
            </a:p>
          </p:txBody>
        </p:sp>
        <p:pic>
          <p:nvPicPr>
            <p:cNvPr id="32778" name="Picture 237" descr="C:\Dokumente und Einstellungen\peter.bergen.NLGA\Desktop\e_sav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3772" y="3878753"/>
              <a:ext cx="2278708" cy="2848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9" name="Picture 1434" descr="http://www.bbraun.de/service-layer-core/res/public/thumbnail/BPG000000000000000100002362600000/54DD8172DAFC68D0E1008000D400107754DD8174DAFC68D0E1008000D4001077?vc=CORPORATE_WEBSITE_DE&amp;s=82cd98ce6548521e96193a3da69aeb2f&amp;max=4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24033" y="5147065"/>
              <a:ext cx="1377700" cy="137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0" name="Picture 1436" descr="http://www.bs-rescue-shop.de/bilder/1_05012172_1.jpg?CPlsid=5c544be176aa8581c57e1f9c433871f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4136" y="4725144"/>
              <a:ext cx="2627784" cy="197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33795"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Personalhygiene / Verletzungsschutz</a:t>
            </a:r>
          </a:p>
          <a:p>
            <a:pPr algn="ctr">
              <a:spcBef>
                <a:spcPct val="0"/>
              </a:spcBef>
              <a:buFontTx/>
              <a:buNone/>
            </a:pPr>
            <a:r>
              <a:rPr lang="de-DE" altLang="de-DE" sz="1800">
                <a:latin typeface="Arial" charset="0"/>
              </a:rPr>
              <a:t>Verhalten im Verletzungsfall</a:t>
            </a:r>
          </a:p>
        </p:txBody>
      </p:sp>
      <p:grpSp>
        <p:nvGrpSpPr>
          <p:cNvPr id="4" name="Gruppieren 3"/>
          <p:cNvGrpSpPr>
            <a:grpSpLocks/>
          </p:cNvGrpSpPr>
          <p:nvPr/>
        </p:nvGrpSpPr>
        <p:grpSpPr bwMode="auto">
          <a:xfrm>
            <a:off x="179388" y="744538"/>
            <a:ext cx="6275387" cy="1704975"/>
            <a:chOff x="179388" y="744538"/>
            <a:chExt cx="6275390" cy="1704975"/>
          </a:xfrm>
        </p:grpSpPr>
        <p:sp>
          <p:nvSpPr>
            <p:cNvPr id="33805" name="Text Box 4"/>
            <p:cNvSpPr txBox="1">
              <a:spLocks noChangeArrowheads="1"/>
            </p:cNvSpPr>
            <p:nvPr/>
          </p:nvSpPr>
          <p:spPr bwMode="auto">
            <a:xfrm>
              <a:off x="2987675" y="944563"/>
              <a:ext cx="3211513"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Nach Nadelstichverletzung:</a:t>
              </a:r>
            </a:p>
          </p:txBody>
        </p:sp>
        <p:pic>
          <p:nvPicPr>
            <p:cNvPr id="33806" name="Picture 1432" descr="http://infekt.ch/wp-content/uploads/2013/11/Stichverletzu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744538"/>
              <a:ext cx="2617787"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2987676" y="1268413"/>
              <a:ext cx="3467102" cy="1154112"/>
            </a:xfrm>
            <a:prstGeom prst="rect">
              <a:avLst/>
            </a:prstGeom>
            <a:noFill/>
          </p:spPr>
          <p:txBody>
            <a:bodyPr wrap="none">
              <a:spAutoFit/>
            </a:bodyPr>
            <a:lstStyle/>
            <a:p>
              <a:pPr marL="285750" indent="-285750">
                <a:spcAft>
                  <a:spcPts val="300"/>
                </a:spcAft>
                <a:buSzPct val="120000"/>
                <a:buFont typeface="Arial" panose="020B0604020202020204" pitchFamily="34" charset="0"/>
                <a:buChar char="•"/>
                <a:defRPr/>
              </a:pPr>
              <a:r>
                <a:rPr lang="de-DE"/>
                <a:t>Desinfektion </a:t>
              </a:r>
              <a:r>
                <a:rPr lang="de-DE" dirty="0"/>
                <a:t>des Wundgebietes. </a:t>
              </a:r>
            </a:p>
            <a:p>
              <a:pPr marL="285750" indent="-285750">
                <a:spcAft>
                  <a:spcPts val="300"/>
                </a:spcAft>
                <a:buSzPct val="120000"/>
                <a:buFont typeface="Arial" panose="020B0604020202020204" pitchFamily="34" charset="0"/>
                <a:buChar char="•"/>
                <a:defRPr/>
              </a:pPr>
              <a:r>
                <a:rPr lang="de-DE" dirty="0"/>
                <a:t>Danach verbinden </a:t>
              </a:r>
              <a:r>
                <a:rPr lang="de-DE"/>
                <a:t>oder mit</a:t>
              </a:r>
              <a:br>
                <a:rPr lang="de-DE"/>
              </a:br>
              <a:r>
                <a:rPr lang="de-DE"/>
                <a:t>einem </a:t>
              </a:r>
              <a:r>
                <a:rPr lang="de-DE" dirty="0"/>
                <a:t>Pflaster versehen.</a:t>
              </a:r>
            </a:p>
            <a:p>
              <a:pPr>
                <a:spcAft>
                  <a:spcPts val="300"/>
                </a:spcAft>
                <a:defRPr/>
              </a:pPr>
              <a:endParaRPr lang="de-DE" dirty="0"/>
            </a:p>
          </p:txBody>
        </p:sp>
      </p:grpSp>
      <p:grpSp>
        <p:nvGrpSpPr>
          <p:cNvPr id="27656" name="Gruppieren 3"/>
          <p:cNvGrpSpPr>
            <a:grpSpLocks/>
          </p:cNvGrpSpPr>
          <p:nvPr/>
        </p:nvGrpSpPr>
        <p:grpSpPr bwMode="auto">
          <a:xfrm>
            <a:off x="250825" y="3400425"/>
            <a:ext cx="8707438" cy="3068638"/>
            <a:chOff x="251520" y="3401130"/>
            <a:chExt cx="8707164" cy="3068146"/>
          </a:xfrm>
        </p:grpSpPr>
        <p:sp>
          <p:nvSpPr>
            <p:cNvPr id="33802" name="Text Box 235"/>
            <p:cNvSpPr txBox="1">
              <a:spLocks noChangeArrowheads="1"/>
            </p:cNvSpPr>
            <p:nvPr/>
          </p:nvSpPr>
          <p:spPr bwMode="auto">
            <a:xfrm>
              <a:off x="251520" y="3401130"/>
              <a:ext cx="3151235" cy="369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de-DE" altLang="de-DE" sz="1800" b="1">
                  <a:solidFill>
                    <a:schemeClr val="accent2"/>
                  </a:solidFill>
                  <a:latin typeface="Arial" charset="0"/>
                </a:rPr>
                <a:t>Gilt für jeden Arbeitsunfall:</a:t>
              </a:r>
            </a:p>
          </p:txBody>
        </p:sp>
        <p:sp>
          <p:nvSpPr>
            <p:cNvPr id="33803" name="Text Box 236"/>
            <p:cNvSpPr txBox="1">
              <a:spLocks noChangeArrowheads="1"/>
            </p:cNvSpPr>
            <p:nvPr/>
          </p:nvSpPr>
          <p:spPr bwMode="auto">
            <a:xfrm>
              <a:off x="261566" y="3706430"/>
              <a:ext cx="5999534" cy="2746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pPr>
              <a:r>
                <a:rPr lang="de-DE" altLang="de-DE" sz="1600">
                  <a:latin typeface="Arial" charset="0"/>
                  <a:cs typeface="Arial" charset="0"/>
                </a:rPr>
                <a:t>Jede Verletzung innerhalb der Dienstzeit ist ein Arbeitsunfall.</a:t>
              </a:r>
            </a:p>
            <a:p>
              <a:pPr>
                <a:spcBef>
                  <a:spcPct val="0"/>
                </a:spcBef>
                <a:spcAft>
                  <a:spcPts val="300"/>
                </a:spcAft>
                <a:buSzPct val="120000"/>
              </a:pPr>
              <a:r>
                <a:rPr lang="de-DE" altLang="de-DE" sz="1600">
                  <a:latin typeface="Arial" charset="0"/>
                  <a:cs typeface="Arial" charset="0"/>
                </a:rPr>
                <a:t>Jeder Arbeitsunfall wird auch als solches dokumentiert und behandelt.</a:t>
              </a:r>
            </a:p>
            <a:p>
              <a:pPr>
                <a:spcBef>
                  <a:spcPct val="0"/>
                </a:spcBef>
                <a:spcAft>
                  <a:spcPts val="300"/>
                </a:spcAft>
                <a:buSzPct val="120000"/>
              </a:pPr>
              <a:r>
                <a:rPr lang="de-DE" altLang="de-DE" sz="1600">
                  <a:latin typeface="Arial" charset="0"/>
                  <a:cs typeface="Arial" charset="0"/>
                </a:rPr>
                <a:t>Die Dokumentation erfolgt innerbetrieblich im Verbandbuch. </a:t>
              </a:r>
            </a:p>
            <a:p>
              <a:pPr>
                <a:spcBef>
                  <a:spcPct val="0"/>
                </a:spcBef>
                <a:spcAft>
                  <a:spcPts val="300"/>
                </a:spcAft>
                <a:buSzPct val="120000"/>
              </a:pPr>
              <a:r>
                <a:rPr lang="de-DE" altLang="de-DE" sz="1600">
                  <a:latin typeface="Arial" charset="0"/>
                  <a:cs typeface="Arial" charset="0"/>
                </a:rPr>
                <a:t>Bei Nadelstichverletzungen zusätzlich Erfassungs- und Analysebogen.</a:t>
              </a:r>
            </a:p>
            <a:p>
              <a:pPr>
                <a:spcBef>
                  <a:spcPct val="0"/>
                </a:spcBef>
                <a:spcAft>
                  <a:spcPts val="300"/>
                </a:spcAft>
                <a:buSzPct val="120000"/>
              </a:pPr>
              <a:r>
                <a:rPr lang="de-DE" altLang="de-DE" sz="1600">
                  <a:latin typeface="Arial" charset="0"/>
                  <a:cs typeface="Arial" charset="0"/>
                </a:rPr>
                <a:t>Innerhalb von 24 Std. Kontakt mit einem Durchgangsarzt aufnehmen.</a:t>
              </a:r>
            </a:p>
            <a:p>
              <a:pPr>
                <a:spcBef>
                  <a:spcPct val="0"/>
                </a:spcBef>
                <a:spcAft>
                  <a:spcPts val="300"/>
                </a:spcAft>
                <a:buSzPct val="120000"/>
              </a:pPr>
              <a:r>
                <a:rPr lang="de-DE" altLang="de-DE" sz="1600">
                  <a:latin typeface="Arial" charset="0"/>
                  <a:cs typeface="Arial" charset="0"/>
                </a:rPr>
                <a:t>Bei konkretem Verdacht auf eine HIV-Übertragung innerhalb von </a:t>
              </a:r>
              <a:r>
                <a:rPr lang="de-DE" altLang="de-DE" sz="1600" u="sng">
                  <a:latin typeface="Arial" charset="0"/>
                  <a:cs typeface="Arial" charset="0"/>
                </a:rPr>
                <a:t>2 Std.</a:t>
              </a:r>
              <a:r>
                <a:rPr lang="de-DE" altLang="de-DE" sz="1600">
                  <a:latin typeface="Arial" charset="0"/>
                  <a:cs typeface="Arial" charset="0"/>
                </a:rPr>
                <a:t>  Kontakt mit einem HIV-Zentrum aufnehmen.</a:t>
              </a:r>
            </a:p>
          </p:txBody>
        </p:sp>
        <p:pic>
          <p:nvPicPr>
            <p:cNvPr id="33804" name="Picture 463" descr="Erste Hilf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4456326"/>
              <a:ext cx="27305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uppieren 4"/>
          <p:cNvGrpSpPr>
            <a:grpSpLocks/>
          </p:cNvGrpSpPr>
          <p:nvPr/>
        </p:nvGrpSpPr>
        <p:grpSpPr bwMode="auto">
          <a:xfrm>
            <a:off x="292100" y="1916113"/>
            <a:ext cx="8672513" cy="2417762"/>
            <a:chOff x="291958" y="1916832"/>
            <a:chExt cx="8672713" cy="2416744"/>
          </a:xfrm>
        </p:grpSpPr>
        <p:sp>
          <p:nvSpPr>
            <p:cNvPr id="27660" name="Text Box 235"/>
            <p:cNvSpPr txBox="1">
              <a:spLocks noChangeArrowheads="1"/>
            </p:cNvSpPr>
            <p:nvPr/>
          </p:nvSpPr>
          <p:spPr bwMode="auto">
            <a:xfrm>
              <a:off x="291958" y="2708660"/>
              <a:ext cx="5689731" cy="92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r>
                <a:rPr lang="de-DE" altLang="de-DE" sz="1800" b="1" smtClean="0">
                  <a:solidFill>
                    <a:schemeClr val="accent2"/>
                  </a:solidFill>
                  <a:latin typeface="Arial" charset="0"/>
                </a:rPr>
                <a:t>Nach Kontamination des Auges oder des Mundes:</a:t>
              </a:r>
            </a:p>
            <a:p>
              <a:pPr marL="285750" indent="-285750">
                <a:spcBef>
                  <a:spcPct val="0"/>
                </a:spcBef>
                <a:buSzPct val="120000"/>
                <a:defRPr/>
              </a:pPr>
              <a:r>
                <a:rPr lang="de-DE" altLang="de-DE" sz="1600" smtClean="0">
                  <a:latin typeface="Arial" charset="0"/>
                </a:rPr>
                <a:t>Mehrmalige intensive Spülung mit Leitungswasser</a:t>
              </a:r>
            </a:p>
            <a:p>
              <a:pPr>
                <a:spcBef>
                  <a:spcPct val="0"/>
                </a:spcBef>
                <a:buFontTx/>
                <a:buNone/>
                <a:defRPr/>
              </a:pPr>
              <a:endParaRPr lang="de-DE" altLang="de-DE" sz="1800" b="1" smtClean="0">
                <a:solidFill>
                  <a:schemeClr val="accent2"/>
                </a:solidFill>
                <a:latin typeface="Arial" charset="0"/>
              </a:endParaRPr>
            </a:p>
          </p:txBody>
        </p:sp>
        <p:pic>
          <p:nvPicPr>
            <p:cNvPr id="33800" name="Picture 18" descr="Bildergebnis für au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1262" y="1916832"/>
              <a:ext cx="1849130" cy="10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20" descr="Bildergebnis für mun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7564" y="3077972"/>
              <a:ext cx="1977107" cy="125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7656"/>
                                        </p:tgtEl>
                                        <p:attrNameLst>
                                          <p:attrName>style.visibility</p:attrName>
                                        </p:attrNameLst>
                                      </p:cBhvr>
                                      <p:to>
                                        <p:strVal val="visible"/>
                                      </p:to>
                                    </p:set>
                                    <p:animEffect transition="in" filter="fade">
                                      <p:cBhvr>
                                        <p:cTn id="17" dur="5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34819" name="Textfeld 1"/>
          <p:cNvSpPr txBox="1">
            <a:spLocks noChangeArrowheads="1"/>
          </p:cNvSpPr>
          <p:nvPr/>
        </p:nvSpPr>
        <p:spPr bwMode="auto">
          <a:xfrm>
            <a:off x="1798638" y="2341563"/>
            <a:ext cx="5832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6000">
                <a:latin typeface="Arial" charset="0"/>
              </a:rPr>
              <a:t>Medizinprodukte</a:t>
            </a:r>
          </a:p>
        </p:txBody>
      </p:sp>
      <p:sp>
        <p:nvSpPr>
          <p:cNvPr id="3482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35843"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Medizinprodukte / Allgemein</a:t>
            </a:r>
          </a:p>
        </p:txBody>
      </p:sp>
      <p:sp>
        <p:nvSpPr>
          <p:cNvPr id="36868" name="Text Box 236"/>
          <p:cNvSpPr txBox="1">
            <a:spLocks noChangeArrowheads="1"/>
          </p:cNvSpPr>
          <p:nvPr/>
        </p:nvSpPr>
        <p:spPr bwMode="auto">
          <a:xfrm>
            <a:off x="265113" y="981075"/>
            <a:ext cx="8628062" cy="66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SzPct val="120000"/>
            </a:pPr>
            <a:r>
              <a:rPr lang="de-DE" altLang="de-DE" sz="1800">
                <a:latin typeface="Arial" charset="0"/>
                <a:cs typeface="Arial" charset="0"/>
              </a:rPr>
              <a:t>Medizinprodukte (MP) im Rahmen der außerklinischen Intensivpflege sind Produkte, bzw. Artikel, die gemäß den Herstellerangaben bestimmt sind zur </a:t>
            </a:r>
          </a:p>
          <a:p>
            <a:pPr lvl="1">
              <a:spcBef>
                <a:spcPct val="0"/>
              </a:spcBef>
              <a:buSzPct val="120000"/>
            </a:pPr>
            <a:r>
              <a:rPr lang="de-DE" altLang="de-DE" sz="1600">
                <a:latin typeface="Arial" charset="0"/>
                <a:cs typeface="Arial" charset="0"/>
              </a:rPr>
              <a:t>Erkennung, Verhütung, Überwachung, Behandlung oder Linderung von Krankheiten </a:t>
            </a:r>
          </a:p>
          <a:p>
            <a:pPr lvl="1">
              <a:spcBef>
                <a:spcPct val="0"/>
              </a:spcBef>
              <a:spcAft>
                <a:spcPts val="600"/>
              </a:spcAft>
              <a:buSzPct val="120000"/>
            </a:pPr>
            <a:r>
              <a:rPr lang="de-DE" altLang="de-DE" sz="1600">
                <a:latin typeface="Arial" charset="0"/>
                <a:cs typeface="Arial" charset="0"/>
              </a:rPr>
              <a:t>Erkennung, Überwachung, Behandlung, Linderung oder Kompensierung von Verletzungen oder Behinderungen</a:t>
            </a:r>
          </a:p>
          <a:p>
            <a:pPr>
              <a:spcBef>
                <a:spcPct val="0"/>
              </a:spcBef>
              <a:buSzPct val="120000"/>
            </a:pPr>
            <a:r>
              <a:rPr lang="de-DE" altLang="de-DE" sz="1800">
                <a:latin typeface="Arial" charset="0"/>
                <a:cs typeface="Arial" charset="0"/>
              </a:rPr>
              <a:t>Der Umgang mit und die Aufbereitung von MP wird durch das Medizinprodukte-recht und durch  eine Vielzahl von externen </a:t>
            </a:r>
            <a:r>
              <a:rPr lang="de-DE" altLang="de-DE" sz="1800">
                <a:solidFill>
                  <a:srgbClr val="FF0000"/>
                </a:solidFill>
                <a:latin typeface="Arial" charset="0"/>
                <a:cs typeface="Arial" charset="0"/>
              </a:rPr>
              <a:t>Regelwerken</a:t>
            </a:r>
            <a:r>
              <a:rPr lang="de-DE" altLang="de-DE" sz="1800">
                <a:latin typeface="Arial" charset="0"/>
                <a:cs typeface="Arial" charset="0"/>
              </a:rPr>
              <a:t> bestimmt, wie z. B.:</a:t>
            </a:r>
          </a:p>
          <a:p>
            <a:pPr lvl="1">
              <a:spcBef>
                <a:spcPct val="0"/>
              </a:spcBef>
              <a:buSzPct val="120000"/>
            </a:pPr>
            <a:r>
              <a:rPr lang="de-DE" altLang="de-DE" sz="1600">
                <a:latin typeface="Arial" charset="0"/>
                <a:cs typeface="Arial" charset="0"/>
              </a:rPr>
              <a:t>Medizinproduktegesetz (MPG), welches die allgemeinen Regelungen beinhaltet.</a:t>
            </a:r>
          </a:p>
          <a:p>
            <a:pPr lvl="1">
              <a:spcBef>
                <a:spcPct val="0"/>
              </a:spcBef>
              <a:buSzPct val="120000"/>
            </a:pPr>
            <a:r>
              <a:rPr lang="de-DE" altLang="de-DE" sz="1600">
                <a:latin typeface="Arial" charset="0"/>
                <a:cs typeface="Arial" charset="0"/>
              </a:rPr>
              <a:t>Medizinproduktebetreiberverordnung (MPBetreibV), die den Umgang mit MP regelt.</a:t>
            </a:r>
          </a:p>
          <a:p>
            <a:pPr lvl="1">
              <a:spcBef>
                <a:spcPct val="0"/>
              </a:spcBef>
              <a:buSzPct val="120000"/>
            </a:pPr>
            <a:r>
              <a:rPr lang="de-DE" altLang="de-DE" sz="1600">
                <a:latin typeface="Arial" charset="0"/>
                <a:cs typeface="Arial" charset="0"/>
              </a:rPr>
              <a:t>Medizinprodukte-Sicherheitsplanverordnung (MPSV), die das Auftreten und die Meldung von Vorkommnissen im Zusammhang mit MP zum Thema hat</a:t>
            </a:r>
          </a:p>
          <a:p>
            <a:pPr lvl="1">
              <a:spcBef>
                <a:spcPct val="0"/>
              </a:spcBef>
              <a:spcAft>
                <a:spcPts val="300"/>
              </a:spcAft>
              <a:buSzPct val="120000"/>
            </a:pPr>
            <a:r>
              <a:rPr lang="de-DE" altLang="de-DE" sz="1600">
                <a:latin typeface="Arial" charset="0"/>
                <a:cs typeface="Arial" charset="0"/>
              </a:rPr>
              <a:t>KRINKO / BfArM-Empfehlung „Anforderungen an die Aufbereitung von Medizinprodukten“ (2012), in  welcher die Aufbereitung von MP beschrieben wird.</a:t>
            </a:r>
          </a:p>
          <a:p>
            <a:pPr>
              <a:spcBef>
                <a:spcPct val="0"/>
              </a:spcBef>
              <a:spcAft>
                <a:spcPts val="300"/>
              </a:spcAft>
              <a:buSzPct val="120000"/>
            </a:pPr>
            <a:r>
              <a:rPr lang="de-DE" altLang="de-DE" sz="1800">
                <a:latin typeface="Arial" charset="0"/>
                <a:cs typeface="Arial" charset="0"/>
              </a:rPr>
              <a:t>Bei MP ist es wichtig zwischen </a:t>
            </a:r>
            <a:r>
              <a:rPr lang="de-DE" altLang="de-DE" sz="1800">
                <a:solidFill>
                  <a:srgbClr val="FF0000"/>
                </a:solidFill>
                <a:latin typeface="Arial" charset="0"/>
                <a:cs typeface="Arial" charset="0"/>
              </a:rPr>
              <a:t>Betreiber und Anwender</a:t>
            </a:r>
            <a:r>
              <a:rPr lang="de-DE" altLang="de-DE" sz="1800">
                <a:latin typeface="Arial" charset="0"/>
                <a:cs typeface="Arial" charset="0"/>
              </a:rPr>
              <a:t> zu unterscheiden:</a:t>
            </a:r>
          </a:p>
          <a:p>
            <a:pPr lvl="1">
              <a:spcBef>
                <a:spcPct val="0"/>
              </a:spcBef>
              <a:spcAft>
                <a:spcPts val="300"/>
              </a:spcAft>
              <a:buSzPct val="120000"/>
            </a:pPr>
            <a:r>
              <a:rPr lang="de-DE" altLang="de-DE" sz="1600">
                <a:solidFill>
                  <a:srgbClr val="FF0000"/>
                </a:solidFill>
                <a:latin typeface="Arial" charset="0"/>
                <a:cs typeface="Arial" charset="0"/>
              </a:rPr>
              <a:t>Betreiber</a:t>
            </a:r>
            <a:r>
              <a:rPr lang="de-DE" altLang="de-DE" sz="1600">
                <a:latin typeface="Arial" charset="0"/>
                <a:cs typeface="Arial" charset="0"/>
              </a:rPr>
              <a:t> ist „</a:t>
            </a:r>
            <a:r>
              <a:rPr lang="de-DE" altLang="de-DE" sz="1600" i="1">
                <a:latin typeface="Arial" charset="0"/>
                <a:cs typeface="Arial" charset="0"/>
              </a:rPr>
              <a:t>jede natürliche oder juristische Person, die für den Betrieb der Gesundheitseinrichtung verantwortlich ist, in der das Medizinprodukt durch dessen Beschäftigte betrieben oder angewendet wird.</a:t>
            </a:r>
            <a:r>
              <a:rPr lang="de-DE" altLang="de-DE" sz="1600">
                <a:latin typeface="Arial" charset="0"/>
                <a:cs typeface="Arial" charset="0"/>
              </a:rPr>
              <a:t>“ (§2 Abs. 2 MPBetreibV). </a:t>
            </a:r>
            <a:br>
              <a:rPr lang="de-DE" altLang="de-DE" sz="1600">
                <a:latin typeface="Arial" charset="0"/>
                <a:cs typeface="Arial" charset="0"/>
              </a:rPr>
            </a:br>
            <a:r>
              <a:rPr lang="de-DE" altLang="de-DE" sz="1600">
                <a:latin typeface="Arial" charset="0"/>
                <a:cs typeface="Arial" charset="0"/>
              </a:rPr>
              <a:t>In der ambulanten Intensivpflege ist der Betreiber der am Patienten eingesetzten MP meist der Kostenträger, der die Betreiberpflichten (z. B. Sicherstellung der Wartung) </a:t>
            </a:r>
            <a:br>
              <a:rPr lang="de-DE" altLang="de-DE" sz="1600">
                <a:latin typeface="Arial" charset="0"/>
                <a:cs typeface="Arial" charset="0"/>
              </a:rPr>
            </a:br>
            <a:r>
              <a:rPr lang="de-DE" altLang="de-DE" sz="1600">
                <a:latin typeface="Arial" charset="0"/>
                <a:cs typeface="Arial" charset="0"/>
              </a:rPr>
              <a:t>i. d. R.einem Sanitätshaus übertragen hat. </a:t>
            </a:r>
          </a:p>
          <a:p>
            <a:pPr lvl="1">
              <a:spcBef>
                <a:spcPct val="0"/>
              </a:spcBef>
              <a:spcAft>
                <a:spcPts val="300"/>
              </a:spcAft>
              <a:buSzPct val="120000"/>
            </a:pPr>
            <a:r>
              <a:rPr lang="de-DE" altLang="de-DE" sz="1600">
                <a:solidFill>
                  <a:srgbClr val="FF0000"/>
                </a:solidFill>
                <a:latin typeface="Arial" charset="0"/>
                <a:cs typeface="Arial" charset="0"/>
              </a:rPr>
              <a:t>Anwender</a:t>
            </a:r>
            <a:r>
              <a:rPr lang="de-DE" altLang="de-DE" sz="1600">
                <a:latin typeface="Arial" charset="0"/>
                <a:cs typeface="Arial" charset="0"/>
              </a:rPr>
              <a:t> ist gemäß §2 Abs. 3 MPBetreibV, wer ein Medizinprodukt am Patienten einsetzt. Somit sind Pflegende, die MP bedienen und handhaben Anwender.</a:t>
            </a:r>
          </a:p>
          <a:p>
            <a:pPr lvl="1">
              <a:spcBef>
                <a:spcPct val="0"/>
              </a:spcBef>
              <a:spcAft>
                <a:spcPts val="300"/>
              </a:spcAft>
              <a:buSzPct val="120000"/>
            </a:pPr>
            <a:endParaRPr lang="de-DE" altLang="de-DE" sz="1600">
              <a:latin typeface="Arial" charset="0"/>
              <a:cs typeface="Arial" charset="0"/>
            </a:endParaRPr>
          </a:p>
          <a:p>
            <a:pPr lvl="1">
              <a:spcBef>
                <a:spcPct val="0"/>
              </a:spcBef>
              <a:spcAft>
                <a:spcPts val="300"/>
              </a:spcAft>
              <a:buSzPct val="120000"/>
            </a:pPr>
            <a:endParaRPr lang="de-DE" altLang="de-DE" sz="140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Effect transition="in" filter="fade">
                                      <p:cBhvr>
                                        <p:cTn id="7" dur="500"/>
                                        <p:tgtEl>
                                          <p:spTgt spid="3686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868">
                                            <p:txEl>
                                              <p:pRg st="1" end="1"/>
                                            </p:txEl>
                                          </p:spTgt>
                                        </p:tgtEl>
                                        <p:attrNameLst>
                                          <p:attrName>style.visibility</p:attrName>
                                        </p:attrNameLst>
                                      </p:cBhvr>
                                      <p:to>
                                        <p:strVal val="visible"/>
                                      </p:to>
                                    </p:set>
                                    <p:animEffect transition="in" filter="fade">
                                      <p:cBhvr>
                                        <p:cTn id="10" dur="500"/>
                                        <p:tgtEl>
                                          <p:spTgt spid="36868">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868">
                                            <p:txEl>
                                              <p:pRg st="2" end="2"/>
                                            </p:txEl>
                                          </p:spTgt>
                                        </p:tgtEl>
                                        <p:attrNameLst>
                                          <p:attrName>style.visibility</p:attrName>
                                        </p:attrNameLst>
                                      </p:cBhvr>
                                      <p:to>
                                        <p:strVal val="visible"/>
                                      </p:to>
                                    </p:set>
                                    <p:animEffect transition="in" filter="fade">
                                      <p:cBhvr>
                                        <p:cTn id="13" dur="500"/>
                                        <p:tgtEl>
                                          <p:spTgt spid="36868">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6868">
                                            <p:txEl>
                                              <p:pRg st="3" end="3"/>
                                            </p:txEl>
                                          </p:spTgt>
                                        </p:tgtEl>
                                        <p:attrNameLst>
                                          <p:attrName>style.visibility</p:attrName>
                                        </p:attrNameLst>
                                      </p:cBhvr>
                                      <p:to>
                                        <p:strVal val="visible"/>
                                      </p:to>
                                    </p:set>
                                    <p:animEffect transition="in" filter="fade">
                                      <p:cBhvr>
                                        <p:cTn id="18" dur="500"/>
                                        <p:tgtEl>
                                          <p:spTgt spid="36868">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6868">
                                            <p:txEl>
                                              <p:pRg st="4" end="4"/>
                                            </p:txEl>
                                          </p:spTgt>
                                        </p:tgtEl>
                                        <p:attrNameLst>
                                          <p:attrName>style.visibility</p:attrName>
                                        </p:attrNameLst>
                                      </p:cBhvr>
                                      <p:to>
                                        <p:strVal val="visible"/>
                                      </p:to>
                                    </p:set>
                                    <p:animEffect transition="in" filter="fade">
                                      <p:cBhvr>
                                        <p:cTn id="21" dur="500"/>
                                        <p:tgtEl>
                                          <p:spTgt spid="36868">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868">
                                            <p:txEl>
                                              <p:pRg st="5" end="5"/>
                                            </p:txEl>
                                          </p:spTgt>
                                        </p:tgtEl>
                                        <p:attrNameLst>
                                          <p:attrName>style.visibility</p:attrName>
                                        </p:attrNameLst>
                                      </p:cBhvr>
                                      <p:to>
                                        <p:strVal val="visible"/>
                                      </p:to>
                                    </p:set>
                                    <p:animEffect transition="in" filter="fade">
                                      <p:cBhvr>
                                        <p:cTn id="24" dur="500"/>
                                        <p:tgtEl>
                                          <p:spTgt spid="36868">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6868">
                                            <p:txEl>
                                              <p:pRg st="6" end="6"/>
                                            </p:txEl>
                                          </p:spTgt>
                                        </p:tgtEl>
                                        <p:attrNameLst>
                                          <p:attrName>style.visibility</p:attrName>
                                        </p:attrNameLst>
                                      </p:cBhvr>
                                      <p:to>
                                        <p:strVal val="visible"/>
                                      </p:to>
                                    </p:set>
                                    <p:animEffect transition="in" filter="fade">
                                      <p:cBhvr>
                                        <p:cTn id="27" dur="500"/>
                                        <p:tgtEl>
                                          <p:spTgt spid="36868">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868">
                                            <p:txEl>
                                              <p:pRg st="7" end="7"/>
                                            </p:txEl>
                                          </p:spTgt>
                                        </p:tgtEl>
                                        <p:attrNameLst>
                                          <p:attrName>style.visibility</p:attrName>
                                        </p:attrNameLst>
                                      </p:cBhvr>
                                      <p:to>
                                        <p:strVal val="visible"/>
                                      </p:to>
                                    </p:set>
                                    <p:animEffect transition="in" filter="fade">
                                      <p:cBhvr>
                                        <p:cTn id="30" dur="500"/>
                                        <p:tgtEl>
                                          <p:spTgt spid="36868">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6868">
                                            <p:txEl>
                                              <p:pRg st="8" end="8"/>
                                            </p:txEl>
                                          </p:spTgt>
                                        </p:tgtEl>
                                        <p:attrNameLst>
                                          <p:attrName>style.visibility</p:attrName>
                                        </p:attrNameLst>
                                      </p:cBhvr>
                                      <p:to>
                                        <p:strVal val="visible"/>
                                      </p:to>
                                    </p:set>
                                    <p:animEffect transition="in" filter="fade">
                                      <p:cBhvr>
                                        <p:cTn id="35" dur="500"/>
                                        <p:tgtEl>
                                          <p:spTgt spid="36868">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868">
                                            <p:txEl>
                                              <p:pRg st="9" end="9"/>
                                            </p:txEl>
                                          </p:spTgt>
                                        </p:tgtEl>
                                        <p:attrNameLst>
                                          <p:attrName>style.visibility</p:attrName>
                                        </p:attrNameLst>
                                      </p:cBhvr>
                                      <p:to>
                                        <p:strVal val="visible"/>
                                      </p:to>
                                    </p:set>
                                    <p:animEffect transition="in" filter="fade">
                                      <p:cBhvr>
                                        <p:cTn id="38" dur="500"/>
                                        <p:tgtEl>
                                          <p:spTgt spid="36868">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6868">
                                            <p:txEl>
                                              <p:pRg st="10" end="10"/>
                                            </p:txEl>
                                          </p:spTgt>
                                        </p:tgtEl>
                                        <p:attrNameLst>
                                          <p:attrName>style.visibility</p:attrName>
                                        </p:attrNameLst>
                                      </p:cBhvr>
                                      <p:to>
                                        <p:strVal val="visible"/>
                                      </p:to>
                                    </p:set>
                                    <p:animEffect transition="in" filter="fade">
                                      <p:cBhvr>
                                        <p:cTn id="41" dur="500"/>
                                        <p:tgtEl>
                                          <p:spTgt spid="3686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36867"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Medizinprodukte / Betrieb und Anwendung</a:t>
            </a:r>
          </a:p>
        </p:txBody>
      </p:sp>
      <p:sp>
        <p:nvSpPr>
          <p:cNvPr id="28683" name="Text Box 236"/>
          <p:cNvSpPr txBox="1">
            <a:spLocks noChangeArrowheads="1"/>
          </p:cNvSpPr>
          <p:nvPr/>
        </p:nvSpPr>
        <p:spPr bwMode="auto">
          <a:xfrm>
            <a:off x="265113" y="981075"/>
            <a:ext cx="8699500" cy="704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marL="0" indent="0">
              <a:spcBef>
                <a:spcPct val="0"/>
              </a:spcBef>
              <a:spcAft>
                <a:spcPts val="300"/>
              </a:spcAft>
              <a:buSzPct val="120000"/>
              <a:buFontTx/>
              <a:buNone/>
              <a:defRPr/>
            </a:pPr>
            <a:r>
              <a:rPr lang="de-DE" altLang="de-DE" sz="1800" smtClean="0">
                <a:latin typeface="Arial" charset="0"/>
                <a:cs typeface="Arial" charset="0"/>
              </a:rPr>
              <a:t>Der Betrieb und die Anwendung von MP ist an eine Reihe von Vorgaben gebunden, die größtenteils in der MPBetreibV verankert sind. Die wichtigsten Forderungen:</a:t>
            </a:r>
          </a:p>
          <a:p>
            <a:pPr>
              <a:spcBef>
                <a:spcPct val="0"/>
              </a:spcBef>
              <a:spcAft>
                <a:spcPts val="300"/>
              </a:spcAft>
              <a:buSzPct val="120000"/>
              <a:defRPr/>
            </a:pPr>
            <a:r>
              <a:rPr lang="de-DE" altLang="de-DE" sz="1600" smtClean="0">
                <a:latin typeface="Arial" charset="0"/>
                <a:cs typeface="Arial" charset="0"/>
              </a:rPr>
              <a:t>„</a:t>
            </a:r>
            <a:r>
              <a:rPr lang="de-DE" altLang="de-DE" sz="1600" i="1" smtClean="0">
                <a:latin typeface="Arial" charset="0"/>
                <a:cs typeface="Arial" charset="0"/>
              </a:rPr>
              <a:t>Medizinprodukte dürfen nur ihrer </a:t>
            </a:r>
            <a:r>
              <a:rPr lang="de-DE" altLang="de-DE" sz="1600" i="1" smtClean="0">
                <a:solidFill>
                  <a:srgbClr val="FF0000"/>
                </a:solidFill>
                <a:latin typeface="Arial" charset="0"/>
                <a:cs typeface="Arial" charset="0"/>
              </a:rPr>
              <a:t>Zweckbestimmung</a:t>
            </a:r>
            <a:r>
              <a:rPr lang="de-DE" altLang="de-DE" sz="1600" i="1" smtClean="0">
                <a:latin typeface="Arial" charset="0"/>
                <a:cs typeface="Arial" charset="0"/>
              </a:rPr>
              <a:t> entsprechend und nach den Vorschriften dieser Verordnung sowie den allgemein anerkannten Regeln der Technik betrieben und angewendet werden</a:t>
            </a:r>
            <a:r>
              <a:rPr lang="de-DE" altLang="de-DE" sz="1600" smtClean="0">
                <a:latin typeface="Arial" charset="0"/>
                <a:cs typeface="Arial" charset="0"/>
              </a:rPr>
              <a:t>.“ (§4 Abs.1)</a:t>
            </a:r>
          </a:p>
          <a:p>
            <a:pPr>
              <a:spcBef>
                <a:spcPct val="0"/>
              </a:spcBef>
              <a:spcAft>
                <a:spcPts val="300"/>
              </a:spcAft>
              <a:buSzPct val="120000"/>
              <a:defRPr/>
            </a:pPr>
            <a:r>
              <a:rPr lang="de-DE" altLang="de-DE" sz="1600" smtClean="0">
                <a:latin typeface="Arial" charset="0"/>
                <a:cs typeface="Arial" charset="0"/>
              </a:rPr>
              <a:t>„</a:t>
            </a:r>
            <a:r>
              <a:rPr lang="de-DE" altLang="de-DE" sz="1600" i="1" smtClean="0">
                <a:latin typeface="Arial" charset="0"/>
                <a:cs typeface="Arial" charset="0"/>
              </a:rPr>
              <a:t>Medizinprodukte dürfen nur von Personen betrieben oder angewendet werden, die die dafür </a:t>
            </a:r>
            <a:r>
              <a:rPr lang="de-DE" altLang="de-DE" sz="1600" i="1" smtClean="0">
                <a:solidFill>
                  <a:srgbClr val="FF0000"/>
                </a:solidFill>
                <a:latin typeface="Arial" charset="0"/>
                <a:cs typeface="Arial" charset="0"/>
              </a:rPr>
              <a:t>erforderliche Ausbildung oder Kenntnis und Erfahrung</a:t>
            </a:r>
            <a:r>
              <a:rPr lang="de-DE" altLang="de-DE" sz="1600" i="1" smtClean="0">
                <a:latin typeface="Arial" charset="0"/>
                <a:cs typeface="Arial" charset="0"/>
              </a:rPr>
              <a:t> besitzen</a:t>
            </a:r>
            <a:r>
              <a:rPr lang="de-DE" altLang="de-DE" sz="1600" smtClean="0">
                <a:latin typeface="Arial" charset="0"/>
                <a:cs typeface="Arial" charset="0"/>
              </a:rPr>
              <a:t>.“ (§4 Abs.2)</a:t>
            </a:r>
          </a:p>
          <a:p>
            <a:pPr>
              <a:spcBef>
                <a:spcPct val="0"/>
              </a:spcBef>
              <a:spcAft>
                <a:spcPts val="300"/>
              </a:spcAft>
              <a:buSzPct val="120000"/>
              <a:defRPr/>
            </a:pPr>
            <a:r>
              <a:rPr lang="de-DE" altLang="de-DE" sz="1600" smtClean="0">
                <a:latin typeface="Arial" charset="0"/>
                <a:cs typeface="Arial" charset="0"/>
              </a:rPr>
              <a:t>„</a:t>
            </a:r>
            <a:r>
              <a:rPr lang="de-DE" altLang="de-DE" sz="1600" i="1" smtClean="0">
                <a:latin typeface="Arial" charset="0"/>
                <a:cs typeface="Arial" charset="0"/>
              </a:rPr>
              <a:t>Eine </a:t>
            </a:r>
            <a:r>
              <a:rPr lang="de-DE" altLang="de-DE" sz="1600" i="1" smtClean="0">
                <a:solidFill>
                  <a:srgbClr val="FF0000"/>
                </a:solidFill>
                <a:latin typeface="Arial" charset="0"/>
                <a:cs typeface="Arial" charset="0"/>
              </a:rPr>
              <a:t>Einweisung</a:t>
            </a:r>
            <a:r>
              <a:rPr lang="de-DE" altLang="de-DE" sz="1600" i="1" smtClean="0">
                <a:latin typeface="Arial" charset="0"/>
                <a:cs typeface="Arial" charset="0"/>
              </a:rPr>
              <a:t> in die ordnungsgemäße Handhabung des Medizinproduktes ist erforderlich. …Die Einweisung in die ordnungsgemäße Handhabung aktiver nichtimplan-tierbarer Medizinprodukte ist in geeigneter Form zu dokumentieren</a:t>
            </a:r>
            <a:r>
              <a:rPr lang="de-DE" altLang="de-DE" sz="1600" smtClean="0">
                <a:latin typeface="Arial" charset="0"/>
                <a:cs typeface="Arial" charset="0"/>
              </a:rPr>
              <a:t>.“(§4 Abs.3)</a:t>
            </a:r>
          </a:p>
          <a:p>
            <a:pPr>
              <a:spcBef>
                <a:spcPct val="0"/>
              </a:spcBef>
              <a:spcAft>
                <a:spcPts val="300"/>
              </a:spcAft>
              <a:buSzPct val="120000"/>
              <a:defRPr/>
            </a:pPr>
            <a:r>
              <a:rPr lang="de-DE" altLang="de-DE" sz="1600" smtClean="0">
                <a:latin typeface="Arial" charset="0"/>
                <a:cs typeface="Arial" charset="0"/>
              </a:rPr>
              <a:t>„</a:t>
            </a:r>
            <a:r>
              <a:rPr lang="de-DE" altLang="de-DE" sz="1600" i="1" smtClean="0">
                <a:latin typeface="Arial" charset="0"/>
                <a:cs typeface="Arial" charset="0"/>
              </a:rPr>
              <a:t>Der Anwender hat sich vor dem Anwenden eines Medizinproduktes von der </a:t>
            </a:r>
            <a:r>
              <a:rPr lang="de-DE" altLang="de-DE" sz="1600" i="1" smtClean="0">
                <a:solidFill>
                  <a:srgbClr val="FF0000"/>
                </a:solidFill>
                <a:latin typeface="Arial" charset="0"/>
                <a:cs typeface="Arial" charset="0"/>
              </a:rPr>
              <a:t>Funktions-fähigkeit</a:t>
            </a:r>
            <a:r>
              <a:rPr lang="de-DE" altLang="de-DE" sz="1600" i="1" smtClean="0">
                <a:latin typeface="Arial" charset="0"/>
                <a:cs typeface="Arial" charset="0"/>
              </a:rPr>
              <a:t> und dem ordnungsgemäßen Zustand des Medizinproduktes zu überzeugen und die Gebrauchsanweisung sowie die sonstigen beigefügten sicherheitsbezogenen Informationen und Instandhaltungshinweise zu beachten</a:t>
            </a:r>
            <a:r>
              <a:rPr lang="de-DE" altLang="de-DE" sz="1600" smtClean="0">
                <a:latin typeface="Arial" charset="0"/>
                <a:cs typeface="Arial" charset="0"/>
              </a:rPr>
              <a:t>…“ (§4 Abs.6)</a:t>
            </a:r>
          </a:p>
          <a:p>
            <a:pPr>
              <a:spcBef>
                <a:spcPct val="0"/>
              </a:spcBef>
              <a:spcAft>
                <a:spcPts val="300"/>
              </a:spcAft>
              <a:buSzPct val="120000"/>
              <a:defRPr/>
            </a:pPr>
            <a:r>
              <a:rPr lang="de-DE" altLang="de-DE" sz="1600" smtClean="0">
                <a:latin typeface="Arial" charset="0"/>
                <a:cs typeface="Arial" charset="0"/>
              </a:rPr>
              <a:t>„</a:t>
            </a:r>
            <a:r>
              <a:rPr lang="de-DE" altLang="de-DE" sz="1600" i="1" smtClean="0">
                <a:latin typeface="Arial" charset="0"/>
                <a:cs typeface="Arial" charset="0"/>
              </a:rPr>
              <a:t>Die </a:t>
            </a:r>
            <a:r>
              <a:rPr lang="de-DE" altLang="de-DE" sz="1600" i="1" smtClean="0">
                <a:solidFill>
                  <a:srgbClr val="FF0000"/>
                </a:solidFill>
                <a:latin typeface="Arial" charset="0"/>
                <a:cs typeface="Arial" charset="0"/>
              </a:rPr>
              <a:t>Gebrauchsanweisung </a:t>
            </a:r>
            <a:r>
              <a:rPr lang="de-DE" altLang="de-DE" sz="1600" i="1" smtClean="0">
                <a:latin typeface="Arial" charset="0"/>
                <a:cs typeface="Arial" charset="0"/>
              </a:rPr>
              <a:t>und die dem Medizinprodukt beigefügten Hinweise sind so aufzubewahren, dass die für die Anwendung des Medizinproduktes erforderlichen Angaben dem Anwender jederzeit zugänglich sind.</a:t>
            </a:r>
            <a:r>
              <a:rPr lang="de-DE" altLang="de-DE" sz="1600" smtClean="0">
                <a:latin typeface="Arial" charset="0"/>
                <a:cs typeface="Arial" charset="0"/>
              </a:rPr>
              <a:t>“ (§4 Abs. 7)</a:t>
            </a:r>
          </a:p>
          <a:p>
            <a:pPr>
              <a:spcBef>
                <a:spcPct val="0"/>
              </a:spcBef>
              <a:spcAft>
                <a:spcPts val="300"/>
              </a:spcAft>
              <a:buSzPct val="120000"/>
              <a:defRPr/>
            </a:pPr>
            <a:r>
              <a:rPr lang="de-DE" altLang="de-DE" sz="1600" smtClean="0">
                <a:latin typeface="Arial" charset="0"/>
                <a:cs typeface="Arial" charset="0"/>
              </a:rPr>
              <a:t>„Gesundheitseinrichtungen mit regelmäßig mehr als 20 Beschäftigten haben sicherzustellen, dass eine sachkundige und zuverlässige Person mit medizinischer, naturwissenschaftlicher, pflegerischer, pharmazeutischer oder technischer Ausbildung als </a:t>
            </a:r>
            <a:r>
              <a:rPr lang="de-DE" altLang="de-DE" sz="1600" smtClean="0">
                <a:solidFill>
                  <a:srgbClr val="FF0000"/>
                </a:solidFill>
                <a:latin typeface="Arial" charset="0"/>
                <a:cs typeface="Arial" charset="0"/>
              </a:rPr>
              <a:t>Beauftragter für Medizinproduktesicherheit </a:t>
            </a:r>
            <a:r>
              <a:rPr lang="de-DE" altLang="de-DE" sz="1600" smtClean="0">
                <a:latin typeface="Arial" charset="0"/>
                <a:cs typeface="Arial" charset="0"/>
              </a:rPr>
              <a:t>bestimmt ist.“ (§6 Abs. 1)</a:t>
            </a:r>
          </a:p>
          <a:p>
            <a:pPr>
              <a:spcBef>
                <a:spcPct val="0"/>
              </a:spcBef>
              <a:spcAft>
                <a:spcPts val="300"/>
              </a:spcAft>
              <a:buSzPct val="120000"/>
              <a:defRPr/>
            </a:pPr>
            <a:endParaRPr lang="de-DE" altLang="de-DE" sz="16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lvl="1">
              <a:spcBef>
                <a:spcPct val="0"/>
              </a:spcBef>
              <a:spcAft>
                <a:spcPts val="300"/>
              </a:spcAft>
              <a:buSzPct val="120000"/>
              <a:defRPr/>
            </a:pPr>
            <a:endParaRPr lang="de-DE" altLang="de-DE" sz="1400" smtClean="0">
              <a:latin typeface="Arial" charset="0"/>
              <a:cs typeface="Arial"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3789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Medizinprodukte / Aufbereitung</a:t>
            </a:r>
          </a:p>
        </p:txBody>
      </p:sp>
      <p:sp>
        <p:nvSpPr>
          <p:cNvPr id="28683" name="Text Box 236"/>
          <p:cNvSpPr txBox="1">
            <a:spLocks noChangeArrowheads="1"/>
          </p:cNvSpPr>
          <p:nvPr/>
        </p:nvSpPr>
        <p:spPr bwMode="auto">
          <a:xfrm>
            <a:off x="265113" y="981075"/>
            <a:ext cx="8699500" cy="812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defRPr/>
            </a:pPr>
            <a:r>
              <a:rPr lang="de-DE" altLang="de-DE" sz="1800" smtClean="0">
                <a:latin typeface="Arial" charset="0"/>
                <a:cs typeface="Arial" charset="0"/>
              </a:rPr>
              <a:t>Hinsichtlich der Aufbereitung von MP werden gemäß der KRINKO/BfArM- Empfehlung 3 Einstufungen getroffen:</a:t>
            </a:r>
          </a:p>
          <a:p>
            <a:pPr lvl="1">
              <a:spcBef>
                <a:spcPct val="0"/>
              </a:spcBef>
              <a:spcAft>
                <a:spcPts val="0"/>
              </a:spcAft>
              <a:buSzPct val="120000"/>
              <a:defRPr/>
            </a:pPr>
            <a:r>
              <a:rPr lang="de-DE" altLang="de-DE" sz="1600" smtClean="0">
                <a:solidFill>
                  <a:srgbClr val="FF0000"/>
                </a:solidFill>
                <a:latin typeface="Arial" charset="0"/>
                <a:cs typeface="Arial" charset="0"/>
              </a:rPr>
              <a:t>Unkritische MP</a:t>
            </a:r>
            <a:r>
              <a:rPr lang="de-DE" altLang="de-DE" sz="1600" smtClean="0">
                <a:latin typeface="Arial" charset="0"/>
                <a:cs typeface="Arial" charset="0"/>
              </a:rPr>
              <a:t>, wie z. B. Stethoskope</a:t>
            </a:r>
          </a:p>
          <a:p>
            <a:pPr lvl="2">
              <a:spcBef>
                <a:spcPct val="0"/>
              </a:spcBef>
              <a:spcAft>
                <a:spcPts val="0"/>
              </a:spcAft>
              <a:buSzPct val="120000"/>
              <a:buFont typeface="Courier New" panose="02070309020205020404" pitchFamily="49" charset="0"/>
              <a:buChar char="o"/>
              <a:defRPr/>
            </a:pPr>
            <a:r>
              <a:rPr lang="de-DE" altLang="de-DE" sz="1400" smtClean="0">
                <a:latin typeface="Arial" charset="0"/>
                <a:cs typeface="Arial" charset="0"/>
              </a:rPr>
              <a:t>kommen lediglich mit intakter Haut in Berührung.</a:t>
            </a:r>
          </a:p>
          <a:p>
            <a:pPr lvl="2">
              <a:spcBef>
                <a:spcPct val="0"/>
              </a:spcBef>
              <a:spcAft>
                <a:spcPts val="300"/>
              </a:spcAft>
              <a:buSzPct val="120000"/>
              <a:buFont typeface="Courier New" panose="02070309020205020404" pitchFamily="49" charset="0"/>
              <a:buChar char="o"/>
              <a:defRPr/>
            </a:pPr>
            <a:r>
              <a:rPr lang="de-DE" altLang="de-DE" sz="1400" smtClean="0">
                <a:latin typeface="Arial" charset="0"/>
                <a:cs typeface="Arial" charset="0"/>
              </a:rPr>
              <a:t>sind nach Gebrauch u.a. zu reinigen und ggf. zu desinfizieren.</a:t>
            </a:r>
          </a:p>
          <a:p>
            <a:pPr lvl="1">
              <a:spcBef>
                <a:spcPct val="0"/>
              </a:spcBef>
              <a:spcAft>
                <a:spcPts val="0"/>
              </a:spcAft>
              <a:buSzPct val="120000"/>
              <a:defRPr/>
            </a:pPr>
            <a:r>
              <a:rPr lang="de-DE" altLang="de-DE" sz="1600" smtClean="0">
                <a:solidFill>
                  <a:srgbClr val="FF0000"/>
                </a:solidFill>
                <a:latin typeface="Arial" charset="0"/>
                <a:cs typeface="Arial" charset="0"/>
              </a:rPr>
              <a:t>Semikritische MP</a:t>
            </a:r>
            <a:r>
              <a:rPr lang="de-DE" altLang="de-DE" sz="1600" smtClean="0">
                <a:latin typeface="Arial" charset="0"/>
                <a:cs typeface="Arial" charset="0"/>
              </a:rPr>
              <a:t> (mit Untergruppen), wie z. B. Trachealkanülen</a:t>
            </a:r>
          </a:p>
          <a:p>
            <a:pPr lvl="2">
              <a:spcBef>
                <a:spcPct val="0"/>
              </a:spcBef>
              <a:spcAft>
                <a:spcPts val="0"/>
              </a:spcAft>
              <a:buSzPct val="120000"/>
              <a:buFont typeface="Courier New" panose="02070309020205020404" pitchFamily="49" charset="0"/>
              <a:buChar char="o"/>
              <a:defRPr/>
            </a:pPr>
            <a:r>
              <a:rPr lang="de-DE" altLang="de-DE" sz="1400" smtClean="0">
                <a:latin typeface="Arial" charset="0"/>
                <a:cs typeface="Arial" charset="0"/>
              </a:rPr>
              <a:t>kommen mit Schleimhaut oder krankhaft veränderter Haut in Berührung.</a:t>
            </a:r>
          </a:p>
          <a:p>
            <a:pPr lvl="2">
              <a:spcBef>
                <a:spcPct val="0"/>
              </a:spcBef>
              <a:spcAft>
                <a:spcPts val="300"/>
              </a:spcAft>
              <a:buSzPct val="120000"/>
              <a:buFont typeface="Courier New" panose="02070309020205020404" pitchFamily="49" charset="0"/>
              <a:buChar char="o"/>
              <a:defRPr/>
            </a:pPr>
            <a:r>
              <a:rPr lang="de-DE" altLang="de-DE" sz="1400" smtClean="0">
                <a:latin typeface="Arial" charset="0"/>
                <a:cs typeface="Arial" charset="0"/>
              </a:rPr>
              <a:t>sind nach Gebrauch u.a. zu reinigen, zu desinfizieren und ggf. zu sterilisieren.</a:t>
            </a:r>
          </a:p>
          <a:p>
            <a:pPr lvl="1">
              <a:spcBef>
                <a:spcPct val="0"/>
              </a:spcBef>
              <a:spcAft>
                <a:spcPts val="0"/>
              </a:spcAft>
              <a:buSzPct val="120000"/>
              <a:defRPr/>
            </a:pPr>
            <a:r>
              <a:rPr lang="de-DE" altLang="de-DE" sz="1600" smtClean="0">
                <a:solidFill>
                  <a:srgbClr val="FF0000"/>
                </a:solidFill>
                <a:latin typeface="Arial" charset="0"/>
                <a:cs typeface="Arial" charset="0"/>
              </a:rPr>
              <a:t>Kritische MP </a:t>
            </a:r>
            <a:r>
              <a:rPr lang="de-DE" altLang="de-DE" sz="1600" smtClean="0">
                <a:latin typeface="Arial" charset="0"/>
                <a:cs typeface="Arial" charset="0"/>
              </a:rPr>
              <a:t>(mit Untergruppen), wie z. b. chirurgische Instrumente</a:t>
            </a:r>
          </a:p>
          <a:p>
            <a:pPr lvl="2" algn="just">
              <a:spcBef>
                <a:spcPct val="0"/>
              </a:spcBef>
              <a:spcAft>
                <a:spcPts val="0"/>
              </a:spcAft>
              <a:buSzPct val="120000"/>
              <a:buFont typeface="Courier New" panose="02070309020205020404" pitchFamily="49" charset="0"/>
              <a:buChar char="o"/>
              <a:defRPr/>
            </a:pPr>
            <a:r>
              <a:rPr lang="de-DE" altLang="de-DE" sz="1400" smtClean="0">
                <a:latin typeface="Arial" charset="0"/>
                <a:cs typeface="Arial" charset="0"/>
              </a:rPr>
              <a:t>dienen zur Anwendung von Blut, Blutprodukten oder sterilen Arzneimitteln oder führen zur Durchdringung von Häuten oder Schleimhäuten und/oder kommen mit Blut, inneren Gewe-ben, Organen oder Wunden in Kontakt.</a:t>
            </a:r>
          </a:p>
          <a:p>
            <a:pPr lvl="2">
              <a:spcBef>
                <a:spcPct val="0"/>
              </a:spcBef>
              <a:spcAft>
                <a:spcPts val="600"/>
              </a:spcAft>
              <a:buSzPct val="120000"/>
              <a:buFont typeface="Courier New" panose="02070309020205020404" pitchFamily="49" charset="0"/>
              <a:buChar char="o"/>
              <a:defRPr/>
            </a:pPr>
            <a:r>
              <a:rPr lang="de-DE" altLang="de-DE" sz="1400" smtClean="0">
                <a:latin typeface="Arial" charset="0"/>
                <a:cs typeface="Arial" charset="0"/>
              </a:rPr>
              <a:t>sind nach Gebrauch u.a. zu reinigen, zu desinfizieren und zu sterilisieren.</a:t>
            </a:r>
          </a:p>
          <a:p>
            <a:pPr algn="just">
              <a:spcBef>
                <a:spcPct val="0"/>
              </a:spcBef>
              <a:spcAft>
                <a:spcPts val="300"/>
              </a:spcAft>
              <a:buSzPct val="120000"/>
              <a:defRPr/>
            </a:pPr>
            <a:r>
              <a:rPr lang="de-DE" altLang="de-DE" sz="1800" smtClean="0">
                <a:latin typeface="Arial" charset="0"/>
                <a:cs typeface="Arial" charset="0"/>
              </a:rPr>
              <a:t>Gemäß §8 Abs. 1 MPBetreibV ist für die Aufbereitung von bestimmungsgemäß keimarm zu verwendenden MP ein validiertes Verfahren mit einem nachvoll-ziehbaren Erfolg anzuwenden. Ein aufbereitetes MP darf sich qualitativ nicht von einem neuen unterscheiden. Da eine valide Aufbereitung in der außerklinischen Intensivpflege i. d. R. nicht gewährleistet werden kann, werden semikritische und kritische MP als </a:t>
            </a:r>
            <a:r>
              <a:rPr lang="de-DE" altLang="de-DE" sz="1800" smtClean="0">
                <a:solidFill>
                  <a:srgbClr val="FF0000"/>
                </a:solidFill>
                <a:latin typeface="Arial" charset="0"/>
                <a:cs typeface="Arial" charset="0"/>
              </a:rPr>
              <a:t>Einmalprodukte</a:t>
            </a:r>
            <a:r>
              <a:rPr lang="de-DE" altLang="de-DE" sz="1800" smtClean="0">
                <a:latin typeface="Arial" charset="0"/>
                <a:cs typeface="Arial" charset="0"/>
              </a:rPr>
              <a:t> verwendet.</a:t>
            </a:r>
          </a:p>
          <a:p>
            <a:pPr algn="just">
              <a:spcBef>
                <a:spcPct val="0"/>
              </a:spcBef>
              <a:spcAft>
                <a:spcPts val="300"/>
              </a:spcAft>
              <a:buSzPct val="120000"/>
              <a:defRPr/>
            </a:pPr>
            <a:r>
              <a:rPr lang="de-DE" altLang="de-DE" sz="1800" smtClean="0">
                <a:latin typeface="Arial" charset="0"/>
                <a:cs typeface="Arial" charset="0"/>
              </a:rPr>
              <a:t>Die Aufbereitung unkritischer MP erfolgt nach den Herstellerangaben, wobei gewährleistet werden muss, dass von dem aufbereiteten MP keine Gesundheits-schäden ausgehen und die Funktionsfähigkeit des MP gewährleistet ist. </a:t>
            </a:r>
          </a:p>
          <a:p>
            <a:pPr>
              <a:spcBef>
                <a:spcPct val="0"/>
              </a:spcBef>
              <a:spcAft>
                <a:spcPts val="300"/>
              </a:spcAft>
              <a:buSzPct val="120000"/>
              <a:defRPr/>
            </a:pPr>
            <a:endParaRPr lang="de-DE" altLang="de-DE" sz="1600" smtClean="0">
              <a:latin typeface="Arial" charset="0"/>
              <a:cs typeface="Arial" charset="0"/>
            </a:endParaRPr>
          </a:p>
          <a:p>
            <a:pPr>
              <a:spcBef>
                <a:spcPct val="0"/>
              </a:spcBef>
              <a:spcAft>
                <a:spcPts val="300"/>
              </a:spcAft>
              <a:buSzPct val="120000"/>
              <a:defRPr/>
            </a:pPr>
            <a:endParaRPr lang="de-DE" altLang="de-DE" sz="1600" smtClean="0">
              <a:latin typeface="Arial" charset="0"/>
              <a:cs typeface="Arial" charset="0"/>
            </a:endParaRPr>
          </a:p>
          <a:p>
            <a:pPr>
              <a:spcBef>
                <a:spcPct val="0"/>
              </a:spcBef>
              <a:spcAft>
                <a:spcPts val="300"/>
              </a:spcAft>
              <a:buSzPct val="120000"/>
              <a:defRPr/>
            </a:pPr>
            <a:endParaRPr lang="de-DE" altLang="de-DE" sz="16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lvl="1">
              <a:spcBef>
                <a:spcPct val="0"/>
              </a:spcBef>
              <a:spcAft>
                <a:spcPts val="300"/>
              </a:spcAft>
              <a:buSzPct val="120000"/>
              <a:defRPr/>
            </a:pPr>
            <a:endParaRPr lang="de-DE" altLang="de-DE" sz="1400" smtClean="0">
              <a:latin typeface="Arial" charset="0"/>
              <a:cs typeface="Arial"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38915" name="Textfeld 1"/>
          <p:cNvSpPr txBox="1">
            <a:spLocks noChangeArrowheads="1"/>
          </p:cNvSpPr>
          <p:nvPr/>
        </p:nvSpPr>
        <p:spPr bwMode="auto">
          <a:xfrm>
            <a:off x="34925" y="1700213"/>
            <a:ext cx="90424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6000">
                <a:latin typeface="Arial" charset="0"/>
              </a:rPr>
              <a:t>Hygiene bei</a:t>
            </a:r>
          </a:p>
          <a:p>
            <a:pPr algn="ctr">
              <a:spcBef>
                <a:spcPct val="0"/>
              </a:spcBef>
              <a:buFontTx/>
              <a:buNone/>
            </a:pPr>
            <a:r>
              <a:rPr lang="de-DE" altLang="de-DE" sz="6000">
                <a:latin typeface="Arial" charset="0"/>
              </a:rPr>
              <a:t>medizinisch-pflegerischen</a:t>
            </a:r>
          </a:p>
          <a:p>
            <a:pPr algn="ctr">
              <a:spcBef>
                <a:spcPct val="0"/>
              </a:spcBef>
              <a:buFontTx/>
              <a:buNone/>
            </a:pPr>
            <a:r>
              <a:rPr lang="de-DE" altLang="de-DE" sz="6000">
                <a:latin typeface="Arial" charset="0"/>
              </a:rPr>
              <a:t>Maßnahmen</a:t>
            </a:r>
          </a:p>
        </p:txBody>
      </p:sp>
      <p:sp>
        <p:nvSpPr>
          <p:cNvPr id="3891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39939"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Nosokomiale Infektionen</a:t>
            </a:r>
          </a:p>
        </p:txBody>
      </p:sp>
      <p:sp>
        <p:nvSpPr>
          <p:cNvPr id="28683" name="Text Box 236"/>
          <p:cNvSpPr txBox="1">
            <a:spLocks noChangeArrowheads="1"/>
          </p:cNvSpPr>
          <p:nvPr/>
        </p:nvSpPr>
        <p:spPr bwMode="auto">
          <a:xfrm>
            <a:off x="265113" y="981075"/>
            <a:ext cx="8699500" cy="594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Aft>
                <a:spcPts val="600"/>
              </a:spcAft>
            </a:pPr>
            <a:r>
              <a:rPr lang="de-DE" altLang="de-DE" sz="1800">
                <a:latin typeface="Arial" charset="0"/>
                <a:cs typeface="Arial" charset="0"/>
              </a:rPr>
              <a:t>Nosokomiale Infektion (gemäß §2 Abs. 8 IfSG)</a:t>
            </a:r>
            <a:r>
              <a:rPr lang="de-DE" altLang="de-DE" sz="1600">
                <a:latin typeface="Arial" charset="0"/>
                <a:cs typeface="Arial" charset="0"/>
              </a:rPr>
              <a:t/>
            </a:r>
            <a:br>
              <a:rPr lang="de-DE" altLang="de-DE" sz="1600">
                <a:latin typeface="Arial" charset="0"/>
                <a:cs typeface="Arial" charset="0"/>
              </a:rPr>
            </a:br>
            <a:r>
              <a:rPr lang="de-DE" altLang="de-DE" sz="1600" i="1">
                <a:latin typeface="Arial" charset="0"/>
                <a:cs typeface="Arial" charset="0"/>
              </a:rPr>
              <a:t>„Infektion mit lokalen oder systemischen Infektionszeichen als Reaktion auf das Vorhandensein von Erregern oder ihrer Toxine, die im zeitlichen Zusammenhang mit einer stationären oder einer ambulanten </a:t>
            </a:r>
            <a:r>
              <a:rPr lang="de-DE" altLang="de-DE" sz="1600" i="1" u="sng">
                <a:latin typeface="Arial" charset="0"/>
                <a:cs typeface="Arial" charset="0"/>
              </a:rPr>
              <a:t>medizinischen Maßnahme </a:t>
            </a:r>
            <a:r>
              <a:rPr lang="de-DE" altLang="de-DE" sz="1600" i="1">
                <a:latin typeface="Arial" charset="0"/>
                <a:cs typeface="Arial" charset="0"/>
              </a:rPr>
              <a:t>steht, soweit die Infektion nicht bereits vorher bestand“</a:t>
            </a:r>
          </a:p>
          <a:p>
            <a:pPr>
              <a:spcBef>
                <a:spcPct val="0"/>
              </a:spcBef>
              <a:spcAft>
                <a:spcPts val="300"/>
              </a:spcAft>
              <a:buSzPct val="120000"/>
            </a:pPr>
            <a:r>
              <a:rPr lang="de-DE" altLang="de-DE" sz="1800">
                <a:latin typeface="Arial" charset="0"/>
                <a:cs typeface="Arial" charset="0"/>
              </a:rPr>
              <a:t>Nosokomiale Infektionen können endogen oder exogen entstehen</a:t>
            </a:r>
          </a:p>
          <a:p>
            <a:pPr lvl="1">
              <a:spcBef>
                <a:spcPct val="0"/>
              </a:spcBef>
              <a:spcAft>
                <a:spcPts val="300"/>
              </a:spcAft>
              <a:buSzPct val="120000"/>
            </a:pPr>
            <a:r>
              <a:rPr lang="de-DE" altLang="de-DE" sz="1600">
                <a:latin typeface="Arial" charset="0"/>
                <a:cs typeface="Arial" charset="0"/>
              </a:rPr>
              <a:t>Endogen, indem die körpereigene mikrobielle Besiedelung (Flora oder Mikrobiom) durch Verschleppung oder aufgrund von Veränderungen ihrer Zusammensetzung Infektionen verursacht.</a:t>
            </a:r>
          </a:p>
          <a:p>
            <a:pPr lvl="1">
              <a:spcBef>
                <a:spcPct val="0"/>
              </a:spcBef>
              <a:spcAft>
                <a:spcPts val="600"/>
              </a:spcAft>
              <a:buSzPct val="120000"/>
            </a:pPr>
            <a:r>
              <a:rPr lang="de-DE" altLang="de-DE" sz="1600">
                <a:latin typeface="Arial" charset="0"/>
                <a:cs typeface="Arial" charset="0"/>
              </a:rPr>
              <a:t>Exogen, indem körperfremde Erreger via Kontakt, aerogen, alimentär oder hämatogen übertragen werden, über Eintrittspforten wie Wunden, Insertionsstellen oder Körperöffnungen in den Körper gelangen und dort Infektionen verursachen.</a:t>
            </a:r>
          </a:p>
          <a:p>
            <a:pPr>
              <a:spcBef>
                <a:spcPct val="0"/>
              </a:spcBef>
              <a:spcAft>
                <a:spcPts val="600"/>
              </a:spcAft>
              <a:buSzPct val="120000"/>
            </a:pPr>
            <a:r>
              <a:rPr lang="de-DE" altLang="de-DE" sz="1800">
                <a:latin typeface="Arial" charset="0"/>
                <a:cs typeface="Arial" charset="0"/>
              </a:rPr>
              <a:t>Typische Erreger nosokomialer Infektionen sind Bakterien, die aus der Flora des Menschen oder aus dessen belebter und unbelebter Umgebung stammen und i. d. R. als fakultativ pathogen einzustufen sind.</a:t>
            </a:r>
          </a:p>
          <a:p>
            <a:pPr>
              <a:spcBef>
                <a:spcPct val="0"/>
              </a:spcBef>
              <a:spcAft>
                <a:spcPts val="300"/>
              </a:spcAft>
              <a:buSzPct val="120000"/>
            </a:pPr>
            <a:r>
              <a:rPr lang="de-DE" altLang="de-DE" sz="1800">
                <a:latin typeface="Arial" charset="0"/>
                <a:cs typeface="Arial" charset="0"/>
              </a:rPr>
              <a:t>Nosokomiale Infektionen im Rahmen der außerklinischen Intensivpflege stehen i. d. R. mit invasiven Maßnahmen in Verbindung wie: </a:t>
            </a:r>
          </a:p>
          <a:p>
            <a:pPr lvl="1">
              <a:spcBef>
                <a:spcPct val="0"/>
              </a:spcBef>
              <a:spcAft>
                <a:spcPts val="300"/>
              </a:spcAft>
              <a:buSzPct val="120000"/>
            </a:pPr>
            <a:r>
              <a:rPr lang="de-DE" altLang="de-DE" sz="1600">
                <a:latin typeface="Arial" charset="0"/>
                <a:cs typeface="Arial" charset="0"/>
              </a:rPr>
              <a:t>Harnwegsinfektionen infolge von Harndrainagen</a:t>
            </a:r>
          </a:p>
          <a:p>
            <a:pPr lvl="1">
              <a:spcBef>
                <a:spcPct val="0"/>
              </a:spcBef>
              <a:spcAft>
                <a:spcPts val="300"/>
              </a:spcAft>
              <a:buSzPct val="120000"/>
            </a:pPr>
            <a:r>
              <a:rPr lang="de-DE" altLang="de-DE" sz="1600">
                <a:latin typeface="Arial" charset="0"/>
                <a:cs typeface="Arial" charset="0"/>
              </a:rPr>
              <a:t>Pneumonie infolge von Tracheostomaversorgung, Absaugen und Beatmung</a:t>
            </a:r>
          </a:p>
          <a:p>
            <a:pPr lvl="1">
              <a:spcBef>
                <a:spcPct val="0"/>
              </a:spcBef>
              <a:spcAft>
                <a:spcPts val="300"/>
              </a:spcAft>
              <a:buSzPct val="120000"/>
            </a:pPr>
            <a:r>
              <a:rPr lang="de-DE" altLang="de-DE" sz="1600">
                <a:latin typeface="Arial" charset="0"/>
                <a:cs typeface="Arial" charset="0"/>
              </a:rPr>
              <a:t>Sepsis und Spritzenabszesse infolge von Injektionen und Infusionstherapie</a:t>
            </a:r>
          </a:p>
          <a:p>
            <a:pPr lvl="1">
              <a:spcBef>
                <a:spcPct val="0"/>
              </a:spcBef>
              <a:spcAft>
                <a:spcPts val="300"/>
              </a:spcAft>
              <a:buSzPct val="120000"/>
            </a:pPr>
            <a:r>
              <a:rPr lang="de-DE" altLang="de-DE" sz="1600">
                <a:latin typeface="Arial" charset="0"/>
                <a:cs typeface="Arial" charset="0"/>
              </a:rPr>
              <a:t>Gastroenteritiden und Entzündungen der Insertionsstelle infolge enteraler Ernährung</a:t>
            </a:r>
            <a:endParaRPr lang="de-DE" altLang="de-DE" sz="140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83">
                                            <p:txEl>
                                              <p:pRg st="0" end="0"/>
                                            </p:txEl>
                                          </p:spTgt>
                                        </p:tgtEl>
                                        <p:attrNameLst>
                                          <p:attrName>style.visibility</p:attrName>
                                        </p:attrNameLst>
                                      </p:cBhvr>
                                      <p:to>
                                        <p:strVal val="visible"/>
                                      </p:to>
                                    </p:set>
                                    <p:animEffect transition="in" filter="fade">
                                      <p:cBhvr>
                                        <p:cTn id="7" dur="500"/>
                                        <p:tgtEl>
                                          <p:spTgt spid="286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83">
                                            <p:txEl>
                                              <p:pRg st="1" end="1"/>
                                            </p:txEl>
                                          </p:spTgt>
                                        </p:tgtEl>
                                        <p:attrNameLst>
                                          <p:attrName>style.visibility</p:attrName>
                                        </p:attrNameLst>
                                      </p:cBhvr>
                                      <p:to>
                                        <p:strVal val="visible"/>
                                      </p:to>
                                    </p:set>
                                    <p:animEffect transition="in" filter="fade">
                                      <p:cBhvr>
                                        <p:cTn id="12" dur="500"/>
                                        <p:tgtEl>
                                          <p:spTgt spid="2868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8683">
                                            <p:txEl>
                                              <p:pRg st="2" end="2"/>
                                            </p:txEl>
                                          </p:spTgt>
                                        </p:tgtEl>
                                        <p:attrNameLst>
                                          <p:attrName>style.visibility</p:attrName>
                                        </p:attrNameLst>
                                      </p:cBhvr>
                                      <p:to>
                                        <p:strVal val="visible"/>
                                      </p:to>
                                    </p:set>
                                    <p:animEffect transition="in" filter="fade">
                                      <p:cBhvr>
                                        <p:cTn id="15" dur="500"/>
                                        <p:tgtEl>
                                          <p:spTgt spid="2868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683">
                                            <p:txEl>
                                              <p:pRg st="3" end="3"/>
                                            </p:txEl>
                                          </p:spTgt>
                                        </p:tgtEl>
                                        <p:attrNameLst>
                                          <p:attrName>style.visibility</p:attrName>
                                        </p:attrNameLst>
                                      </p:cBhvr>
                                      <p:to>
                                        <p:strVal val="visible"/>
                                      </p:to>
                                    </p:set>
                                    <p:animEffect transition="in" filter="fade">
                                      <p:cBhvr>
                                        <p:cTn id="18" dur="500"/>
                                        <p:tgtEl>
                                          <p:spTgt spid="2868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683">
                                            <p:txEl>
                                              <p:pRg st="4" end="4"/>
                                            </p:txEl>
                                          </p:spTgt>
                                        </p:tgtEl>
                                        <p:attrNameLst>
                                          <p:attrName>style.visibility</p:attrName>
                                        </p:attrNameLst>
                                      </p:cBhvr>
                                      <p:to>
                                        <p:strVal val="visible"/>
                                      </p:to>
                                    </p:set>
                                    <p:animEffect transition="in" filter="fade">
                                      <p:cBhvr>
                                        <p:cTn id="23" dur="500"/>
                                        <p:tgtEl>
                                          <p:spTgt spid="2868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8683">
                                            <p:txEl>
                                              <p:pRg st="5" end="5"/>
                                            </p:txEl>
                                          </p:spTgt>
                                        </p:tgtEl>
                                        <p:attrNameLst>
                                          <p:attrName>style.visibility</p:attrName>
                                        </p:attrNameLst>
                                      </p:cBhvr>
                                      <p:to>
                                        <p:strVal val="visible"/>
                                      </p:to>
                                    </p:set>
                                    <p:animEffect transition="in" filter="fade">
                                      <p:cBhvr>
                                        <p:cTn id="28" dur="500"/>
                                        <p:tgtEl>
                                          <p:spTgt spid="2868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683">
                                            <p:txEl>
                                              <p:pRg st="6" end="6"/>
                                            </p:txEl>
                                          </p:spTgt>
                                        </p:tgtEl>
                                        <p:attrNameLst>
                                          <p:attrName>style.visibility</p:attrName>
                                        </p:attrNameLst>
                                      </p:cBhvr>
                                      <p:to>
                                        <p:strVal val="visible"/>
                                      </p:to>
                                    </p:set>
                                    <p:animEffect transition="in" filter="fade">
                                      <p:cBhvr>
                                        <p:cTn id="31" dur="500"/>
                                        <p:tgtEl>
                                          <p:spTgt spid="2868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683">
                                            <p:txEl>
                                              <p:pRg st="7" end="7"/>
                                            </p:txEl>
                                          </p:spTgt>
                                        </p:tgtEl>
                                        <p:attrNameLst>
                                          <p:attrName>style.visibility</p:attrName>
                                        </p:attrNameLst>
                                      </p:cBhvr>
                                      <p:to>
                                        <p:strVal val="visible"/>
                                      </p:to>
                                    </p:set>
                                    <p:animEffect transition="in" filter="fade">
                                      <p:cBhvr>
                                        <p:cTn id="34" dur="500"/>
                                        <p:tgtEl>
                                          <p:spTgt spid="2868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683">
                                            <p:txEl>
                                              <p:pRg st="8" end="8"/>
                                            </p:txEl>
                                          </p:spTgt>
                                        </p:tgtEl>
                                        <p:attrNameLst>
                                          <p:attrName>style.visibility</p:attrName>
                                        </p:attrNameLst>
                                      </p:cBhvr>
                                      <p:to>
                                        <p:strVal val="visible"/>
                                      </p:to>
                                    </p:set>
                                    <p:animEffect transition="in" filter="fade">
                                      <p:cBhvr>
                                        <p:cTn id="37" dur="500"/>
                                        <p:tgtEl>
                                          <p:spTgt spid="2868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8683">
                                            <p:txEl>
                                              <p:pRg st="9" end="9"/>
                                            </p:txEl>
                                          </p:spTgt>
                                        </p:tgtEl>
                                        <p:attrNameLst>
                                          <p:attrName>style.visibility</p:attrName>
                                        </p:attrNameLst>
                                      </p:cBhvr>
                                      <p:to>
                                        <p:strVal val="visible"/>
                                      </p:to>
                                    </p:set>
                                    <p:animEffect transition="in" filter="fade">
                                      <p:cBhvr>
                                        <p:cTn id="40" dur="500"/>
                                        <p:tgtEl>
                                          <p:spTgt spid="2868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0963"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Präv. nos. Harnwegsinfektionen</a:t>
            </a:r>
          </a:p>
        </p:txBody>
      </p:sp>
      <p:sp>
        <p:nvSpPr>
          <p:cNvPr id="40964" name="Text Box 236"/>
          <p:cNvSpPr txBox="1">
            <a:spLocks noChangeArrowheads="1"/>
          </p:cNvSpPr>
          <p:nvPr/>
        </p:nvSpPr>
        <p:spPr bwMode="auto">
          <a:xfrm>
            <a:off x="265113" y="981075"/>
            <a:ext cx="6107112" cy="813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r>
              <a:rPr lang="de-DE" altLang="de-DE" sz="1800">
                <a:latin typeface="Arial" charset="0"/>
                <a:cs typeface="Arial" charset="0"/>
              </a:rPr>
              <a:t>Hauptursache der nosokomialen Harnwegsinfektion ist die Harndrainage, wobei der transurethrale Dauer-katheter am risikoreichsten ist.</a:t>
            </a:r>
          </a:p>
          <a:p>
            <a:pPr algn="just"/>
            <a:r>
              <a:rPr lang="de-DE" altLang="de-DE" sz="1800">
                <a:latin typeface="Arial" charset="0"/>
                <a:cs typeface="Arial" charset="0"/>
              </a:rPr>
              <a:t>Die Übertragung von Infektionserregern und deren Etablierung in den unteren und oberen Harnwegen kann hier intra- und extraluminal erfolgen (siehe Abb.)</a:t>
            </a:r>
          </a:p>
          <a:p>
            <a:pPr algn="just">
              <a:spcAft>
                <a:spcPts val="300"/>
              </a:spcAft>
            </a:pPr>
            <a:r>
              <a:rPr lang="de-DE" altLang="de-DE" sz="1800">
                <a:latin typeface="Arial" charset="0"/>
                <a:cs typeface="Arial" charset="0"/>
              </a:rPr>
              <a:t>Maßgebliches Regelwerk ist die KRINKO-Empfehlung „Prävention und Kontrolle Katheterassoziierter Harn-wegsinfektionen“ (2015): </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Verzicht bzw. Limitierung der transurethralen Drainage</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Basishygiene, speziell Händehygiene</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Auswahl des geeigneten Materials, Sets bevorzugen </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Aseptisches Einlegen des Katheters</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Anwendung und Beibehaltung eines geschlossenen Ableitungssystems (kein Wechsel zwischen Bett- und Beinbeutel, kein Stöpseln)</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Vermeidung von Harnstau und Rückfluss</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Indizierter Wechsel von Katheter und Ableitungssystem (nicht nach festen Intervallen)</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Vermeidung von Keimübertragungen bei Manipulationen am Katheter und am Ableitungssystem</a:t>
            </a:r>
          </a:p>
          <a:p>
            <a:pPr lvl="1">
              <a:lnSpc>
                <a:spcPct val="90000"/>
              </a:lnSpc>
              <a:spcBef>
                <a:spcPct val="0"/>
              </a:spcBef>
              <a:spcAft>
                <a:spcPts val="300"/>
              </a:spcAft>
              <a:buClr>
                <a:schemeClr val="tx1"/>
              </a:buClr>
              <a:buFont typeface="Symbol" pitchFamily="18" charset="2"/>
              <a:buChar char="-"/>
            </a:pPr>
            <a:r>
              <a:rPr lang="de-DE" altLang="de-DE" sz="1600">
                <a:latin typeface="Arial" charset="0"/>
              </a:rPr>
              <a:t>Verzicht auf obsolete Maßnahmen (z. B. Spülungen)</a:t>
            </a:r>
          </a:p>
          <a:p>
            <a:pPr lvl="2" algn="just">
              <a:spcBef>
                <a:spcPct val="0"/>
              </a:spcBef>
              <a:spcAft>
                <a:spcPts val="300"/>
              </a:spcAft>
              <a:buClr>
                <a:schemeClr val="tx1"/>
              </a:buClr>
              <a:buFont typeface="Symbol" pitchFamily="18" charset="2"/>
              <a:buChar char="-"/>
            </a:pPr>
            <a:endParaRPr lang="de-DE" altLang="de-DE" sz="1200">
              <a:latin typeface="Arial" charset="0"/>
              <a:cs typeface="Arial" charset="0"/>
            </a:endParaRPr>
          </a:p>
          <a:p>
            <a:pPr lvl="1" algn="just">
              <a:spcBef>
                <a:spcPct val="0"/>
              </a:spcBef>
              <a:spcAft>
                <a:spcPts val="300"/>
              </a:spcAft>
              <a:buSzPct val="120000"/>
            </a:pPr>
            <a:endParaRPr lang="de-DE" altLang="de-DE" sz="1600">
              <a:latin typeface="Arial" charset="0"/>
              <a:cs typeface="Arial" charset="0"/>
            </a:endParaRPr>
          </a:p>
          <a:p>
            <a:pPr algn="just">
              <a:spcBef>
                <a:spcPct val="0"/>
              </a:spcBef>
              <a:spcAft>
                <a:spcPts val="300"/>
              </a:spcAft>
              <a:buSzPct val="120000"/>
            </a:pPr>
            <a:endParaRPr lang="de-DE" altLang="de-DE" sz="1600">
              <a:latin typeface="Arial" charset="0"/>
              <a:cs typeface="Arial" charset="0"/>
            </a:endParaRPr>
          </a:p>
          <a:p>
            <a:pPr algn="just">
              <a:spcBef>
                <a:spcPct val="0"/>
              </a:spcBef>
              <a:spcAft>
                <a:spcPts val="300"/>
              </a:spcAft>
              <a:buSzPct val="120000"/>
            </a:pPr>
            <a:endParaRPr lang="de-DE" altLang="de-DE" sz="1600">
              <a:latin typeface="Arial" charset="0"/>
              <a:cs typeface="Arial" charset="0"/>
            </a:endParaRPr>
          </a:p>
          <a:p>
            <a:pPr algn="just">
              <a:spcBef>
                <a:spcPct val="0"/>
              </a:spcBef>
              <a:spcAft>
                <a:spcPts val="300"/>
              </a:spcAft>
              <a:buSzPct val="120000"/>
              <a:buFontTx/>
              <a:buNone/>
            </a:pPr>
            <a:endParaRPr lang="de-DE" altLang="de-DE" sz="1600">
              <a:latin typeface="Arial" charset="0"/>
              <a:cs typeface="Arial" charset="0"/>
            </a:endParaRPr>
          </a:p>
          <a:p>
            <a:pPr algn="just">
              <a:spcBef>
                <a:spcPct val="0"/>
              </a:spcBef>
              <a:spcAft>
                <a:spcPts val="300"/>
              </a:spcAft>
              <a:buSzPct val="120000"/>
              <a:buFontTx/>
              <a:buNone/>
            </a:pPr>
            <a:endParaRPr lang="de-DE" altLang="de-DE" sz="1600">
              <a:latin typeface="Arial" charset="0"/>
              <a:cs typeface="Arial" charset="0"/>
            </a:endParaRPr>
          </a:p>
          <a:p>
            <a:pPr algn="just">
              <a:spcBef>
                <a:spcPct val="0"/>
              </a:spcBef>
              <a:spcAft>
                <a:spcPts val="300"/>
              </a:spcAft>
              <a:buSzPct val="120000"/>
              <a:buFontTx/>
              <a:buNone/>
            </a:pPr>
            <a:endParaRPr lang="de-DE" altLang="de-DE" sz="1600">
              <a:latin typeface="Arial" charset="0"/>
              <a:cs typeface="Arial" charset="0"/>
            </a:endParaRPr>
          </a:p>
          <a:p>
            <a:pPr lvl="1" algn="just">
              <a:spcBef>
                <a:spcPct val="0"/>
              </a:spcBef>
              <a:spcAft>
                <a:spcPts val="300"/>
              </a:spcAft>
              <a:buSzPct val="120000"/>
            </a:pPr>
            <a:endParaRPr lang="de-DE" altLang="de-DE" sz="1600">
              <a:latin typeface="Arial" charset="0"/>
              <a:cs typeface="Arial" charset="0"/>
            </a:endParaRPr>
          </a:p>
        </p:txBody>
      </p:sp>
      <p:grpSp>
        <p:nvGrpSpPr>
          <p:cNvPr id="40965" name="Gruppieren 1"/>
          <p:cNvGrpSpPr>
            <a:grpSpLocks/>
          </p:cNvGrpSpPr>
          <p:nvPr/>
        </p:nvGrpSpPr>
        <p:grpSpPr bwMode="auto">
          <a:xfrm>
            <a:off x="6443663" y="609600"/>
            <a:ext cx="2635250" cy="6219825"/>
            <a:chOff x="6443663" y="609600"/>
            <a:chExt cx="2635250" cy="6219825"/>
          </a:xfrm>
        </p:grpSpPr>
        <p:pic>
          <p:nvPicPr>
            <p:cNvPr id="4096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609600"/>
              <a:ext cx="2470150"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3990975"/>
              <a:ext cx="2635250"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Textfeld 7"/>
          <p:cNvSpPr txBox="1"/>
          <p:nvPr/>
        </p:nvSpPr>
        <p:spPr>
          <a:xfrm>
            <a:off x="7901699" y="3717032"/>
            <a:ext cx="1206805" cy="276999"/>
          </a:xfrm>
          <a:prstGeom prst="rect">
            <a:avLst/>
          </a:prstGeom>
          <a:solidFill>
            <a:schemeClr val="bg1"/>
          </a:solidFill>
        </p:spPr>
        <p:txBody>
          <a:bodyPr wrap="none" rtlCol="0">
            <a:spAutoFit/>
          </a:bodyPr>
          <a:lstStyle/>
          <a:p>
            <a:r>
              <a:rPr lang="de-DE" sz="1200" smtClean="0">
                <a:sym typeface="Symbol"/>
              </a:rPr>
              <a:t>Abb: P. Bergen</a:t>
            </a:r>
            <a:endParaRPr lang="de-DE" sz="120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1987"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Präv. nos. Pneumonie</a:t>
            </a:r>
          </a:p>
        </p:txBody>
      </p:sp>
      <p:sp>
        <p:nvSpPr>
          <p:cNvPr id="41988" name="Text Box 236"/>
          <p:cNvSpPr txBox="1">
            <a:spLocks noChangeArrowheads="1"/>
          </p:cNvSpPr>
          <p:nvPr/>
        </p:nvSpPr>
        <p:spPr bwMode="auto">
          <a:xfrm>
            <a:off x="265113" y="981075"/>
            <a:ext cx="8628062" cy="843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600"/>
              </a:spcAft>
            </a:pPr>
            <a:r>
              <a:rPr lang="de-DE" altLang="de-DE" sz="1800">
                <a:latin typeface="Arial" charset="0"/>
                <a:cs typeface="Arial" charset="0"/>
                <a:sym typeface="Wingdings" pitchFamily="2" charset="2"/>
              </a:rPr>
              <a:t>Das Risiko einer beatmungsassoziierten Pneumonie (Ventilator-associated Pneumonia = VAP) wird bestimmt durch Dispositionen (Alter, Vorerkrankungen, COPD, Aspiration etc.), pathophysiologische und weitere Faktoren:</a:t>
            </a:r>
          </a:p>
          <a:p>
            <a:pPr lvl="1">
              <a:spcBef>
                <a:spcPct val="0"/>
              </a:spcBef>
              <a:spcAft>
                <a:spcPts val="300"/>
              </a:spcAft>
            </a:pPr>
            <a:r>
              <a:rPr lang="de-DE" altLang="de-DE" sz="1600">
                <a:latin typeface="Arial" charset="0"/>
                <a:cs typeface="Arial" charset="0"/>
                <a:sym typeface="Wingdings" pitchFamily="2" charset="2"/>
              </a:rPr>
              <a:t>Bei Tubus oder geblockter Trachealkanüle: Ausschaltung der Kehlkopffunktion; Regurgitation von Mundflora-Bestandteilen in die unteren Atemwege.</a:t>
            </a:r>
          </a:p>
          <a:p>
            <a:pPr lvl="1">
              <a:spcBef>
                <a:spcPct val="0"/>
              </a:spcBef>
              <a:spcAft>
                <a:spcPts val="300"/>
              </a:spcAft>
            </a:pPr>
            <a:r>
              <a:rPr lang="de-DE" altLang="de-DE" sz="1600">
                <a:latin typeface="Arial" charset="0"/>
                <a:cs typeface="Arial" charset="0"/>
                <a:sym typeface="Wingdings" pitchFamily="2" charset="2"/>
              </a:rPr>
              <a:t>Abhusten ist nicht oder nur sehr eingeschränkt möglich.</a:t>
            </a:r>
          </a:p>
          <a:p>
            <a:pPr lvl="1">
              <a:spcBef>
                <a:spcPct val="0"/>
              </a:spcBef>
              <a:spcAft>
                <a:spcPts val="300"/>
              </a:spcAft>
            </a:pPr>
            <a:r>
              <a:rPr lang="de-DE" altLang="de-DE" sz="1600">
                <a:latin typeface="Arial" charset="0"/>
                <a:cs typeface="Arial" charset="0"/>
                <a:sym typeface="Wingdings" pitchFamily="2" charset="2"/>
              </a:rPr>
              <a:t>Veränderungen der Residentflora des Oropharynx (Dominanz gramnegativer Keime, evtl. multires. Bakterien).</a:t>
            </a:r>
          </a:p>
          <a:p>
            <a:pPr lvl="1">
              <a:spcBef>
                <a:spcPct val="0"/>
              </a:spcBef>
              <a:spcAft>
                <a:spcPts val="300"/>
              </a:spcAft>
            </a:pPr>
            <a:r>
              <a:rPr lang="de-DE" altLang="de-DE" sz="1600">
                <a:latin typeface="Arial" charset="0"/>
                <a:cs typeface="Arial" charset="0"/>
                <a:sym typeface="Wingdings" pitchFamily="2" charset="2"/>
              </a:rPr>
              <a:t>Einbringung kontaminierter Lösungen bzw. Substanzen in die unteren Atemwege beim aktiven Befeuchten, Zuführen von Inhalaten, Anspülen oder Absaugen möglich.</a:t>
            </a:r>
          </a:p>
          <a:p>
            <a:pPr lvl="1">
              <a:spcBef>
                <a:spcPct val="0"/>
              </a:spcBef>
              <a:spcAft>
                <a:spcPts val="600"/>
              </a:spcAft>
            </a:pPr>
            <a:r>
              <a:rPr lang="de-DE" altLang="de-DE" sz="1600">
                <a:latin typeface="Arial" charset="0"/>
                <a:cs typeface="Arial" charset="0"/>
                <a:sym typeface="Wingdings" pitchFamily="2" charset="2"/>
              </a:rPr>
              <a:t>Austrocknung der Schleimhäute erhöht Infektionsbereitschaft.</a:t>
            </a:r>
            <a:endParaRPr lang="de-DE" altLang="de-DE" sz="1600">
              <a:latin typeface="Arial" charset="0"/>
              <a:cs typeface="Arial" charset="0"/>
            </a:endParaRPr>
          </a:p>
          <a:p>
            <a:pPr>
              <a:spcBef>
                <a:spcPct val="0"/>
              </a:spcBef>
              <a:spcAft>
                <a:spcPts val="300"/>
              </a:spcAft>
            </a:pPr>
            <a:r>
              <a:rPr lang="de-DE" altLang="de-DE" sz="1800">
                <a:latin typeface="Arial" charset="0"/>
                <a:cs typeface="Arial" charset="0"/>
              </a:rPr>
              <a:t>Maßgebliches Regelwerk ist die KRINKO-Empfehlung „Prävention der nosokomialen beatmungsassoziierten Pneumonie“ (2013)</a:t>
            </a:r>
          </a:p>
          <a:p>
            <a:pPr lvl="1">
              <a:spcBef>
                <a:spcPct val="0"/>
              </a:spcBef>
              <a:spcAft>
                <a:spcPts val="300"/>
              </a:spcAft>
            </a:pPr>
            <a:r>
              <a:rPr lang="de-DE" altLang="de-DE" sz="1600">
                <a:latin typeface="Arial" charset="0"/>
                <a:cs typeface="Arial" charset="0"/>
              </a:rPr>
              <a:t>Die KRINKO-Empfehlung geht vorrangig auf die innerklinische Situation und geht von patientenüber-greifend genutzten Beatmungsgeräten aus. </a:t>
            </a:r>
          </a:p>
          <a:p>
            <a:pPr lvl="1">
              <a:spcBef>
                <a:spcPct val="0"/>
              </a:spcBef>
              <a:spcAft>
                <a:spcPts val="300"/>
              </a:spcAft>
            </a:pPr>
            <a:r>
              <a:rPr lang="de-DE" altLang="de-DE" sz="1600">
                <a:latin typeface="Arial" charset="0"/>
                <a:cs typeface="Arial" charset="0"/>
              </a:rPr>
              <a:t>Hygienemaßnahmen werden hier unterteilt in </a:t>
            </a:r>
          </a:p>
          <a:p>
            <a:pPr lvl="2">
              <a:spcBef>
                <a:spcPct val="0"/>
              </a:spcBef>
              <a:spcAft>
                <a:spcPts val="300"/>
              </a:spcAft>
              <a:buFont typeface="Courier New" pitchFamily="49" charset="0"/>
              <a:buChar char="o"/>
            </a:pPr>
            <a:r>
              <a:rPr lang="de-DE" altLang="de-DE" sz="1600">
                <a:latin typeface="Arial" charset="0"/>
                <a:cs typeface="Arial" charset="0"/>
              </a:rPr>
              <a:t>Basishygiene</a:t>
            </a:r>
          </a:p>
          <a:p>
            <a:pPr lvl="2">
              <a:spcBef>
                <a:spcPct val="0"/>
              </a:spcBef>
              <a:spcAft>
                <a:spcPts val="300"/>
              </a:spcAft>
              <a:buFont typeface="Courier New" pitchFamily="49" charset="0"/>
              <a:buChar char="o"/>
            </a:pPr>
            <a:r>
              <a:rPr lang="de-DE" altLang="de-DE" sz="1600">
                <a:latin typeface="Arial" charset="0"/>
                <a:cs typeface="Arial" charset="0"/>
              </a:rPr>
              <a:t>apparativ-technische Maßnahmen</a:t>
            </a:r>
          </a:p>
          <a:p>
            <a:pPr lvl="2">
              <a:spcBef>
                <a:spcPct val="0"/>
              </a:spcBef>
              <a:spcAft>
                <a:spcPts val="300"/>
              </a:spcAft>
              <a:buFont typeface="Courier New" pitchFamily="49" charset="0"/>
              <a:buChar char="o"/>
            </a:pPr>
            <a:r>
              <a:rPr lang="de-DE" altLang="de-DE" sz="1600">
                <a:latin typeface="Arial" charset="0"/>
                <a:cs typeface="Arial" charset="0"/>
              </a:rPr>
              <a:t>pharmakologische Maßnahmen </a:t>
            </a:r>
          </a:p>
          <a:p>
            <a:pPr>
              <a:spcBef>
                <a:spcPct val="0"/>
              </a:spcBef>
              <a:spcAft>
                <a:spcPts val="600"/>
              </a:spcAft>
            </a:pPr>
            <a:endParaRPr lang="de-DE" altLang="de-DE" sz="1800">
              <a:latin typeface="Arial" charset="0"/>
              <a:cs typeface="Arial" charset="0"/>
            </a:endParaRPr>
          </a:p>
          <a:p>
            <a:pPr algn="just"/>
            <a:endParaRPr lang="de-DE" altLang="de-DE" sz="1600">
              <a:latin typeface="Arial" charset="0"/>
            </a:endParaRPr>
          </a:p>
          <a:p>
            <a:pPr lvl="2" algn="just">
              <a:spcBef>
                <a:spcPct val="0"/>
              </a:spcBef>
              <a:spcAft>
                <a:spcPts val="300"/>
              </a:spcAft>
              <a:buClr>
                <a:schemeClr val="tx1"/>
              </a:buClr>
              <a:buFont typeface="Symbol" pitchFamily="18" charset="2"/>
              <a:buChar char="-"/>
            </a:pPr>
            <a:endParaRPr lang="de-DE" altLang="de-DE" sz="1200">
              <a:latin typeface="Arial" charset="0"/>
              <a:cs typeface="Arial" charset="0"/>
            </a:endParaRPr>
          </a:p>
          <a:p>
            <a:pPr lvl="1" algn="just">
              <a:spcBef>
                <a:spcPct val="0"/>
              </a:spcBef>
              <a:spcAft>
                <a:spcPts val="300"/>
              </a:spcAft>
              <a:buSzPct val="120000"/>
            </a:pPr>
            <a:endParaRPr lang="de-DE" altLang="de-DE" sz="1600">
              <a:latin typeface="Arial" charset="0"/>
              <a:cs typeface="Arial" charset="0"/>
            </a:endParaRPr>
          </a:p>
          <a:p>
            <a:pPr algn="just">
              <a:spcBef>
                <a:spcPct val="0"/>
              </a:spcBef>
              <a:spcAft>
                <a:spcPts val="300"/>
              </a:spcAft>
              <a:buSzPct val="120000"/>
            </a:pPr>
            <a:endParaRPr lang="de-DE" altLang="de-DE" sz="1600">
              <a:latin typeface="Arial" charset="0"/>
              <a:cs typeface="Arial" charset="0"/>
            </a:endParaRPr>
          </a:p>
          <a:p>
            <a:pPr algn="just">
              <a:spcBef>
                <a:spcPct val="0"/>
              </a:spcBef>
              <a:spcAft>
                <a:spcPts val="300"/>
              </a:spcAft>
              <a:buSzPct val="120000"/>
            </a:pPr>
            <a:endParaRPr lang="de-DE" altLang="de-DE" sz="1600">
              <a:latin typeface="Arial" charset="0"/>
              <a:cs typeface="Arial" charset="0"/>
            </a:endParaRPr>
          </a:p>
          <a:p>
            <a:pPr algn="just">
              <a:spcBef>
                <a:spcPct val="0"/>
              </a:spcBef>
              <a:spcAft>
                <a:spcPts val="300"/>
              </a:spcAft>
              <a:buSzPct val="120000"/>
              <a:buFontTx/>
              <a:buNone/>
            </a:pPr>
            <a:endParaRPr lang="de-DE" altLang="de-DE" sz="1600">
              <a:latin typeface="Arial" charset="0"/>
              <a:cs typeface="Arial" charset="0"/>
            </a:endParaRPr>
          </a:p>
          <a:p>
            <a:pPr algn="just">
              <a:spcBef>
                <a:spcPct val="0"/>
              </a:spcBef>
              <a:spcAft>
                <a:spcPts val="300"/>
              </a:spcAft>
              <a:buSzPct val="120000"/>
              <a:buFontTx/>
              <a:buNone/>
            </a:pPr>
            <a:endParaRPr lang="de-DE" altLang="de-DE" sz="1600">
              <a:latin typeface="Arial" charset="0"/>
              <a:cs typeface="Arial" charset="0"/>
            </a:endParaRPr>
          </a:p>
          <a:p>
            <a:pPr algn="just">
              <a:spcBef>
                <a:spcPct val="0"/>
              </a:spcBef>
              <a:spcAft>
                <a:spcPts val="300"/>
              </a:spcAft>
              <a:buSzPct val="120000"/>
              <a:buFontTx/>
              <a:buNone/>
            </a:pPr>
            <a:endParaRPr lang="de-DE" altLang="de-DE" sz="1600">
              <a:latin typeface="Arial" charset="0"/>
              <a:cs typeface="Arial" charset="0"/>
            </a:endParaRPr>
          </a:p>
          <a:p>
            <a:pPr lvl="1" algn="just">
              <a:spcBef>
                <a:spcPct val="0"/>
              </a:spcBef>
              <a:spcAft>
                <a:spcPts val="300"/>
              </a:spcAft>
              <a:buSzPct val="120000"/>
            </a:pPr>
            <a:endParaRPr lang="de-DE" altLang="de-DE" sz="1600">
              <a:latin typeface="Arial" charset="0"/>
              <a:cs typeface="Arial"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301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Präv. nos. Pneumonie</a:t>
            </a:r>
          </a:p>
        </p:txBody>
      </p:sp>
      <p:sp>
        <p:nvSpPr>
          <p:cNvPr id="45060" name="Text Box 236"/>
          <p:cNvSpPr txBox="1">
            <a:spLocks noChangeArrowheads="1"/>
          </p:cNvSpPr>
          <p:nvPr/>
        </p:nvSpPr>
        <p:spPr bwMode="auto">
          <a:xfrm>
            <a:off x="265113" y="981075"/>
            <a:ext cx="6178550" cy="659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SzPct val="120000"/>
            </a:pPr>
            <a:r>
              <a:rPr lang="de-DE" altLang="de-DE" sz="1800">
                <a:latin typeface="Arial" charset="0"/>
                <a:cs typeface="Arial" charset="0"/>
              </a:rPr>
              <a:t>Wechsel der Beatmungsschläuche:</a:t>
            </a:r>
          </a:p>
          <a:p>
            <a:pPr lvl="1">
              <a:spcBef>
                <a:spcPct val="0"/>
              </a:spcBef>
              <a:buSzPct val="120000"/>
            </a:pPr>
            <a:r>
              <a:rPr lang="de-DE" altLang="de-DE" sz="1600">
                <a:latin typeface="Arial" charset="0"/>
                <a:cs typeface="Arial" charset="0"/>
              </a:rPr>
              <a:t>nicht häufiger als alle 7 Tage,</a:t>
            </a:r>
          </a:p>
          <a:p>
            <a:pPr lvl="1">
              <a:spcBef>
                <a:spcPct val="0"/>
              </a:spcBef>
              <a:spcAft>
                <a:spcPts val="300"/>
              </a:spcAft>
              <a:buSzPct val="120000"/>
            </a:pPr>
            <a:r>
              <a:rPr lang="de-DE" altLang="de-DE" sz="1600">
                <a:latin typeface="Arial" charset="0"/>
                <a:cs typeface="Arial" charset="0"/>
              </a:rPr>
              <a:t>bei Verschmutzung oder Beschädigung sofort.</a:t>
            </a:r>
          </a:p>
          <a:p>
            <a:pPr>
              <a:spcBef>
                <a:spcPct val="0"/>
              </a:spcBef>
              <a:buSzPct val="120000"/>
            </a:pPr>
            <a:r>
              <a:rPr lang="de-DE" altLang="de-DE" sz="1800">
                <a:latin typeface="Arial" charset="0"/>
                <a:cs typeface="Arial" charset="0"/>
              </a:rPr>
              <a:t>Atemgasbefeuchtung:</a:t>
            </a:r>
          </a:p>
          <a:p>
            <a:pPr lvl="1">
              <a:spcBef>
                <a:spcPct val="0"/>
              </a:spcBef>
              <a:buSzPct val="120000"/>
            </a:pPr>
            <a:r>
              <a:rPr lang="de-DE" altLang="de-DE" sz="1600">
                <a:latin typeface="Arial" charset="0"/>
                <a:cs typeface="Arial" charset="0"/>
              </a:rPr>
              <a:t>keine Überlegenheit bzgl. aktiv oder passiv.</a:t>
            </a:r>
          </a:p>
          <a:p>
            <a:pPr lvl="1">
              <a:spcBef>
                <a:spcPct val="0"/>
              </a:spcBef>
              <a:spcAft>
                <a:spcPts val="300"/>
              </a:spcAft>
              <a:buSzPct val="120000"/>
            </a:pPr>
            <a:r>
              <a:rPr lang="de-DE" altLang="de-DE" sz="1600">
                <a:latin typeface="Arial" charset="0"/>
                <a:cs typeface="Arial" charset="0"/>
              </a:rPr>
              <a:t>Filter nach klinischen Gesichtspunkten auswählen, auf mögl. lange Standzeit achten.</a:t>
            </a:r>
          </a:p>
          <a:p>
            <a:pPr>
              <a:spcBef>
                <a:spcPct val="0"/>
              </a:spcBef>
              <a:buSzPct val="120000"/>
            </a:pPr>
            <a:r>
              <a:rPr lang="de-DE" altLang="de-DE" sz="1800">
                <a:latin typeface="Arial" charset="0"/>
                <a:cs typeface="Arial" charset="0"/>
              </a:rPr>
              <a:t>Cuffdruck und subglottische Absaugung:</a:t>
            </a:r>
          </a:p>
          <a:p>
            <a:pPr lvl="1">
              <a:spcBef>
                <a:spcPct val="0"/>
              </a:spcBef>
            </a:pPr>
            <a:r>
              <a:rPr lang="de-DE" altLang="de-DE" sz="1600">
                <a:latin typeface="Arial" charset="0"/>
                <a:cs typeface="Arial" charset="0"/>
              </a:rPr>
              <a:t>Cuffdruck je nach Beatmungssituation auf Werte 20 - 30 cm H</a:t>
            </a:r>
            <a:r>
              <a:rPr lang="de-DE" altLang="de-DE" sz="1600" baseline="-25000">
                <a:latin typeface="Arial" charset="0"/>
                <a:cs typeface="Arial" charset="0"/>
              </a:rPr>
              <a:t>2</a:t>
            </a:r>
            <a:r>
              <a:rPr lang="de-DE" altLang="de-DE" sz="1600">
                <a:latin typeface="Arial" charset="0"/>
                <a:cs typeface="Arial" charset="0"/>
              </a:rPr>
              <a:t>O einstellen und überprüft halten.</a:t>
            </a:r>
          </a:p>
          <a:p>
            <a:pPr lvl="1">
              <a:spcBef>
                <a:spcPct val="0"/>
              </a:spcBef>
              <a:spcAft>
                <a:spcPts val="300"/>
              </a:spcAft>
            </a:pPr>
            <a:r>
              <a:rPr lang="de-DE" altLang="de-DE" sz="1600">
                <a:latin typeface="Arial" charset="0"/>
                <a:cs typeface="Arial" charset="0"/>
              </a:rPr>
              <a:t>Verwendung von Endotrachealtuben  zur subglottischen Sekretdrainage für  Patienten mit Langzeitbeatmung.</a:t>
            </a:r>
          </a:p>
          <a:p>
            <a:pPr>
              <a:spcBef>
                <a:spcPct val="0"/>
              </a:spcBef>
              <a:buSzPct val="120000"/>
            </a:pPr>
            <a:r>
              <a:rPr lang="de-DE" altLang="de-DE" sz="1800">
                <a:latin typeface="Arial" charset="0"/>
                <a:cs typeface="Arial" charset="0"/>
              </a:rPr>
              <a:t>Endotracheale Absaugung</a:t>
            </a:r>
          </a:p>
          <a:p>
            <a:pPr lvl="1">
              <a:spcBef>
                <a:spcPct val="0"/>
              </a:spcBef>
              <a:buSzPct val="120000"/>
            </a:pPr>
            <a:r>
              <a:rPr lang="de-DE" altLang="de-DE" sz="1600">
                <a:latin typeface="Arial" charset="0"/>
                <a:cs typeface="Arial" charset="0"/>
              </a:rPr>
              <a:t>Bevorzugt geschlossenes Absaugen bei MRE-pos. Pat.</a:t>
            </a:r>
          </a:p>
          <a:p>
            <a:pPr lvl="1">
              <a:spcBef>
                <a:spcPct val="0"/>
              </a:spcBef>
              <a:spcAft>
                <a:spcPts val="300"/>
              </a:spcAft>
              <a:buSzPct val="120000"/>
            </a:pPr>
            <a:r>
              <a:rPr lang="de-DE" altLang="de-DE" sz="1600">
                <a:latin typeface="Arial" charset="0"/>
                <a:cs typeface="Arial" charset="0"/>
              </a:rPr>
              <a:t>Beim offenen endotrachealen Absaugen sterile Katheter und sterile Handschuhe verwenden.</a:t>
            </a:r>
          </a:p>
          <a:p>
            <a:pPr>
              <a:spcBef>
                <a:spcPct val="0"/>
              </a:spcBef>
              <a:buSzPct val="120000"/>
            </a:pPr>
            <a:r>
              <a:rPr lang="de-DE" altLang="de-DE" sz="1800">
                <a:latin typeface="Arial" charset="0"/>
                <a:cs typeface="Arial" charset="0"/>
              </a:rPr>
              <a:t>Medikamentenvernebler im Beatmungssystem</a:t>
            </a:r>
          </a:p>
          <a:p>
            <a:pPr lvl="1">
              <a:spcBef>
                <a:spcPct val="0"/>
              </a:spcBef>
              <a:spcAft>
                <a:spcPts val="300"/>
              </a:spcAft>
              <a:buSzPct val="120000"/>
            </a:pPr>
            <a:r>
              <a:rPr lang="de-DE" altLang="de-DE" sz="1600">
                <a:latin typeface="Arial" charset="0"/>
                <a:cs typeface="Arial" charset="0"/>
              </a:rPr>
              <a:t>Möglichst Einmalvernebler verwenden, anderenfalls alle Vernebleranteile tägl. nach Herstellerangaben aufbereiten.</a:t>
            </a:r>
          </a:p>
          <a:p>
            <a:pPr>
              <a:spcBef>
                <a:spcPct val="0"/>
              </a:spcBef>
              <a:buSzPct val="120000"/>
            </a:pPr>
            <a:r>
              <a:rPr lang="de-DE" altLang="de-DE" sz="1800">
                <a:latin typeface="Arial" charset="0"/>
                <a:cs typeface="Arial" charset="0"/>
              </a:rPr>
              <a:t>Patientenbezogene Empfehlungen:</a:t>
            </a:r>
          </a:p>
          <a:p>
            <a:pPr lvl="1">
              <a:spcBef>
                <a:spcPct val="0"/>
              </a:spcBef>
              <a:buSzPct val="120000"/>
            </a:pPr>
            <a:r>
              <a:rPr lang="de-DE" altLang="de-DE" sz="1600">
                <a:latin typeface="Arial" charset="0"/>
                <a:cs typeface="Arial" charset="0"/>
              </a:rPr>
              <a:t>Keine Empfehlung für Oberkörperhochlagerung.</a:t>
            </a:r>
          </a:p>
          <a:p>
            <a:pPr lvl="1">
              <a:spcBef>
                <a:spcPct val="0"/>
              </a:spcBef>
              <a:spcAft>
                <a:spcPts val="300"/>
              </a:spcAft>
              <a:buSzPct val="120000"/>
            </a:pPr>
            <a:r>
              <a:rPr lang="de-DE" altLang="de-DE" sz="1600">
                <a:latin typeface="Arial" charset="0"/>
                <a:cs typeface="Arial" charset="0"/>
              </a:rPr>
              <a:t>Regelmäßige Mundpflege mit antiseptischen Substanzen.</a:t>
            </a:r>
          </a:p>
          <a:p>
            <a:pPr>
              <a:spcBef>
                <a:spcPct val="0"/>
              </a:spcBef>
              <a:spcAft>
                <a:spcPts val="300"/>
              </a:spcAft>
              <a:buSzPct val="120000"/>
            </a:pPr>
            <a:endParaRPr lang="de-DE" altLang="de-DE" sz="1800">
              <a:latin typeface="Arial" charset="0"/>
              <a:cs typeface="Arial" charset="0"/>
            </a:endParaRPr>
          </a:p>
          <a:p>
            <a:pPr>
              <a:spcBef>
                <a:spcPct val="0"/>
              </a:spcBef>
              <a:spcAft>
                <a:spcPts val="300"/>
              </a:spcAft>
              <a:buSzPct val="120000"/>
            </a:pPr>
            <a:endParaRPr lang="de-DE" altLang="de-DE" sz="1800">
              <a:latin typeface="Arial" charset="0"/>
              <a:cs typeface="Arial" charset="0"/>
            </a:endParaRPr>
          </a:p>
        </p:txBody>
      </p:sp>
      <p:pic>
        <p:nvPicPr>
          <p:cNvPr id="430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1073150"/>
            <a:ext cx="2601912" cy="2722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3860800"/>
            <a:ext cx="2601912" cy="222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5" name="Rechteck 1"/>
          <p:cNvSpPr>
            <a:spLocks noChangeArrowheads="1"/>
          </p:cNvSpPr>
          <p:nvPr/>
        </p:nvSpPr>
        <p:spPr bwMode="auto">
          <a:xfrm>
            <a:off x="8388350" y="5013325"/>
            <a:ext cx="466725" cy="295275"/>
          </a:xfrm>
          <a:prstGeom prst="rect">
            <a:avLst/>
          </a:prstGeom>
          <a:solidFill>
            <a:srgbClr val="DDDDDD"/>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43016" name="Rechteck 9"/>
          <p:cNvSpPr>
            <a:spLocks noChangeArrowheads="1"/>
          </p:cNvSpPr>
          <p:nvPr/>
        </p:nvSpPr>
        <p:spPr bwMode="auto">
          <a:xfrm>
            <a:off x="8459788" y="5589588"/>
            <a:ext cx="466725" cy="215900"/>
          </a:xfrm>
          <a:prstGeom prst="rect">
            <a:avLst/>
          </a:prstGeom>
          <a:solidFill>
            <a:srgbClr val="DDDDDD"/>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de-DE" altLang="de-DE" sz="1600">
              <a:latin typeface="Arial" charset="0"/>
            </a:endParaRPr>
          </a:p>
        </p:txBody>
      </p:sp>
      <p:sp>
        <p:nvSpPr>
          <p:cNvPr id="9" name="Textfeld 8"/>
          <p:cNvSpPr txBox="1"/>
          <p:nvPr/>
        </p:nvSpPr>
        <p:spPr>
          <a:xfrm>
            <a:off x="7812360" y="6536377"/>
            <a:ext cx="1319015" cy="276999"/>
          </a:xfrm>
          <a:prstGeom prst="rect">
            <a:avLst/>
          </a:prstGeom>
          <a:noFill/>
        </p:spPr>
        <p:txBody>
          <a:bodyPr wrap="none" rtlCol="0">
            <a:spAutoFit/>
          </a:bodyPr>
          <a:lstStyle/>
          <a:p>
            <a:r>
              <a:rPr lang="de-DE" sz="1200" smtClean="0">
                <a:sym typeface="Symbol"/>
              </a:rPr>
              <a:t>Fotos: P. Bergen</a:t>
            </a:r>
            <a:endParaRPr lang="de-DE" sz="1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60">
                                            <p:txEl>
                                              <p:pRg st="0" end="0"/>
                                            </p:txEl>
                                          </p:spTgt>
                                        </p:tgtEl>
                                        <p:attrNameLst>
                                          <p:attrName>style.visibility</p:attrName>
                                        </p:attrNameLst>
                                      </p:cBhvr>
                                      <p:to>
                                        <p:strVal val="visible"/>
                                      </p:to>
                                    </p:set>
                                    <p:animEffect transition="in" filter="fade">
                                      <p:cBhvr>
                                        <p:cTn id="7" dur="500"/>
                                        <p:tgtEl>
                                          <p:spTgt spid="4506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060">
                                            <p:txEl>
                                              <p:pRg st="1" end="1"/>
                                            </p:txEl>
                                          </p:spTgt>
                                        </p:tgtEl>
                                        <p:attrNameLst>
                                          <p:attrName>style.visibility</p:attrName>
                                        </p:attrNameLst>
                                      </p:cBhvr>
                                      <p:to>
                                        <p:strVal val="visible"/>
                                      </p:to>
                                    </p:set>
                                    <p:animEffect transition="in" filter="fade">
                                      <p:cBhvr>
                                        <p:cTn id="10" dur="500"/>
                                        <p:tgtEl>
                                          <p:spTgt spid="4506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060">
                                            <p:txEl>
                                              <p:pRg st="2" end="2"/>
                                            </p:txEl>
                                          </p:spTgt>
                                        </p:tgtEl>
                                        <p:attrNameLst>
                                          <p:attrName>style.visibility</p:attrName>
                                        </p:attrNameLst>
                                      </p:cBhvr>
                                      <p:to>
                                        <p:strVal val="visible"/>
                                      </p:to>
                                    </p:set>
                                    <p:animEffect transition="in" filter="fade">
                                      <p:cBhvr>
                                        <p:cTn id="13" dur="500"/>
                                        <p:tgtEl>
                                          <p:spTgt spid="45060">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5060">
                                            <p:txEl>
                                              <p:pRg st="3" end="3"/>
                                            </p:txEl>
                                          </p:spTgt>
                                        </p:tgtEl>
                                        <p:attrNameLst>
                                          <p:attrName>style.visibility</p:attrName>
                                        </p:attrNameLst>
                                      </p:cBhvr>
                                      <p:to>
                                        <p:strVal val="visible"/>
                                      </p:to>
                                    </p:set>
                                    <p:animEffect transition="in" filter="fade">
                                      <p:cBhvr>
                                        <p:cTn id="18" dur="500"/>
                                        <p:tgtEl>
                                          <p:spTgt spid="45060">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5060">
                                            <p:txEl>
                                              <p:pRg st="4" end="4"/>
                                            </p:txEl>
                                          </p:spTgt>
                                        </p:tgtEl>
                                        <p:attrNameLst>
                                          <p:attrName>style.visibility</p:attrName>
                                        </p:attrNameLst>
                                      </p:cBhvr>
                                      <p:to>
                                        <p:strVal val="visible"/>
                                      </p:to>
                                    </p:set>
                                    <p:animEffect transition="in" filter="fade">
                                      <p:cBhvr>
                                        <p:cTn id="21" dur="500"/>
                                        <p:tgtEl>
                                          <p:spTgt spid="45060">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5060">
                                            <p:txEl>
                                              <p:pRg st="5" end="5"/>
                                            </p:txEl>
                                          </p:spTgt>
                                        </p:tgtEl>
                                        <p:attrNameLst>
                                          <p:attrName>style.visibility</p:attrName>
                                        </p:attrNameLst>
                                      </p:cBhvr>
                                      <p:to>
                                        <p:strVal val="visible"/>
                                      </p:to>
                                    </p:set>
                                    <p:animEffect transition="in" filter="fade">
                                      <p:cBhvr>
                                        <p:cTn id="24" dur="500"/>
                                        <p:tgtEl>
                                          <p:spTgt spid="45060">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5060">
                                            <p:txEl>
                                              <p:pRg st="6" end="6"/>
                                            </p:txEl>
                                          </p:spTgt>
                                        </p:tgtEl>
                                        <p:attrNameLst>
                                          <p:attrName>style.visibility</p:attrName>
                                        </p:attrNameLst>
                                      </p:cBhvr>
                                      <p:to>
                                        <p:strVal val="visible"/>
                                      </p:to>
                                    </p:set>
                                    <p:animEffect transition="in" filter="fade">
                                      <p:cBhvr>
                                        <p:cTn id="29" dur="500"/>
                                        <p:tgtEl>
                                          <p:spTgt spid="45060">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5060">
                                            <p:txEl>
                                              <p:pRg st="7" end="7"/>
                                            </p:txEl>
                                          </p:spTgt>
                                        </p:tgtEl>
                                        <p:attrNameLst>
                                          <p:attrName>style.visibility</p:attrName>
                                        </p:attrNameLst>
                                      </p:cBhvr>
                                      <p:to>
                                        <p:strVal val="visible"/>
                                      </p:to>
                                    </p:set>
                                    <p:animEffect transition="in" filter="fade">
                                      <p:cBhvr>
                                        <p:cTn id="32" dur="500"/>
                                        <p:tgtEl>
                                          <p:spTgt spid="45060">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5060">
                                            <p:txEl>
                                              <p:pRg st="8" end="8"/>
                                            </p:txEl>
                                          </p:spTgt>
                                        </p:tgtEl>
                                        <p:attrNameLst>
                                          <p:attrName>style.visibility</p:attrName>
                                        </p:attrNameLst>
                                      </p:cBhvr>
                                      <p:to>
                                        <p:strVal val="visible"/>
                                      </p:to>
                                    </p:set>
                                    <p:animEffect transition="in" filter="fade">
                                      <p:cBhvr>
                                        <p:cTn id="35" dur="500"/>
                                        <p:tgtEl>
                                          <p:spTgt spid="45060">
                                            <p:txEl>
                                              <p:pRg st="8" end="8"/>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5060">
                                            <p:txEl>
                                              <p:pRg st="9" end="9"/>
                                            </p:txEl>
                                          </p:spTgt>
                                        </p:tgtEl>
                                        <p:attrNameLst>
                                          <p:attrName>style.visibility</p:attrName>
                                        </p:attrNameLst>
                                      </p:cBhvr>
                                      <p:to>
                                        <p:strVal val="visible"/>
                                      </p:to>
                                    </p:set>
                                    <p:animEffect transition="in" filter="fade">
                                      <p:cBhvr>
                                        <p:cTn id="40" dur="500"/>
                                        <p:tgtEl>
                                          <p:spTgt spid="45060">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5060">
                                            <p:txEl>
                                              <p:pRg st="10" end="10"/>
                                            </p:txEl>
                                          </p:spTgt>
                                        </p:tgtEl>
                                        <p:attrNameLst>
                                          <p:attrName>style.visibility</p:attrName>
                                        </p:attrNameLst>
                                      </p:cBhvr>
                                      <p:to>
                                        <p:strVal val="visible"/>
                                      </p:to>
                                    </p:set>
                                    <p:animEffect transition="in" filter="fade">
                                      <p:cBhvr>
                                        <p:cTn id="43" dur="500"/>
                                        <p:tgtEl>
                                          <p:spTgt spid="45060">
                                            <p:txEl>
                                              <p:pRg st="10" end="1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5060">
                                            <p:txEl>
                                              <p:pRg st="11" end="11"/>
                                            </p:txEl>
                                          </p:spTgt>
                                        </p:tgtEl>
                                        <p:attrNameLst>
                                          <p:attrName>style.visibility</p:attrName>
                                        </p:attrNameLst>
                                      </p:cBhvr>
                                      <p:to>
                                        <p:strVal val="visible"/>
                                      </p:to>
                                    </p:set>
                                    <p:animEffect transition="in" filter="fade">
                                      <p:cBhvr>
                                        <p:cTn id="46" dur="500"/>
                                        <p:tgtEl>
                                          <p:spTgt spid="45060">
                                            <p:txEl>
                                              <p:pRg st="11" end="11"/>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5060">
                                            <p:txEl>
                                              <p:pRg st="12" end="12"/>
                                            </p:txEl>
                                          </p:spTgt>
                                        </p:tgtEl>
                                        <p:attrNameLst>
                                          <p:attrName>style.visibility</p:attrName>
                                        </p:attrNameLst>
                                      </p:cBhvr>
                                      <p:to>
                                        <p:strVal val="visible"/>
                                      </p:to>
                                    </p:set>
                                    <p:animEffect transition="in" filter="fade">
                                      <p:cBhvr>
                                        <p:cTn id="51" dur="500"/>
                                        <p:tgtEl>
                                          <p:spTgt spid="45060">
                                            <p:txEl>
                                              <p:pRg st="12" end="12"/>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5060">
                                            <p:txEl>
                                              <p:pRg st="13" end="13"/>
                                            </p:txEl>
                                          </p:spTgt>
                                        </p:tgtEl>
                                        <p:attrNameLst>
                                          <p:attrName>style.visibility</p:attrName>
                                        </p:attrNameLst>
                                      </p:cBhvr>
                                      <p:to>
                                        <p:strVal val="visible"/>
                                      </p:to>
                                    </p:set>
                                    <p:animEffect transition="in" filter="fade">
                                      <p:cBhvr>
                                        <p:cTn id="54" dur="500"/>
                                        <p:tgtEl>
                                          <p:spTgt spid="45060">
                                            <p:txEl>
                                              <p:pRg st="13" end="13"/>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5060">
                                            <p:txEl>
                                              <p:pRg st="14" end="14"/>
                                            </p:txEl>
                                          </p:spTgt>
                                        </p:tgtEl>
                                        <p:attrNameLst>
                                          <p:attrName>style.visibility</p:attrName>
                                        </p:attrNameLst>
                                      </p:cBhvr>
                                      <p:to>
                                        <p:strVal val="visible"/>
                                      </p:to>
                                    </p:set>
                                    <p:animEffect transition="in" filter="fade">
                                      <p:cBhvr>
                                        <p:cTn id="59" dur="500"/>
                                        <p:tgtEl>
                                          <p:spTgt spid="45060">
                                            <p:txEl>
                                              <p:pRg st="14" end="14"/>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5060">
                                            <p:txEl>
                                              <p:pRg st="15" end="15"/>
                                            </p:txEl>
                                          </p:spTgt>
                                        </p:tgtEl>
                                        <p:attrNameLst>
                                          <p:attrName>style.visibility</p:attrName>
                                        </p:attrNameLst>
                                      </p:cBhvr>
                                      <p:to>
                                        <p:strVal val="visible"/>
                                      </p:to>
                                    </p:set>
                                    <p:animEffect transition="in" filter="fade">
                                      <p:cBhvr>
                                        <p:cTn id="62" dur="500"/>
                                        <p:tgtEl>
                                          <p:spTgt spid="45060">
                                            <p:txEl>
                                              <p:pRg st="15" end="15"/>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5060">
                                            <p:txEl>
                                              <p:pRg st="16" end="16"/>
                                            </p:txEl>
                                          </p:spTgt>
                                        </p:tgtEl>
                                        <p:attrNameLst>
                                          <p:attrName>style.visibility</p:attrName>
                                        </p:attrNameLst>
                                      </p:cBhvr>
                                      <p:to>
                                        <p:strVal val="visible"/>
                                      </p:to>
                                    </p:set>
                                    <p:animEffect transition="in" filter="fade">
                                      <p:cBhvr>
                                        <p:cTn id="65" dur="500"/>
                                        <p:tgtEl>
                                          <p:spTgt spid="45060">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4035"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Injektionen und Infusionen</a:t>
            </a:r>
          </a:p>
          <a:p>
            <a:pPr algn="ctr">
              <a:spcBef>
                <a:spcPct val="0"/>
              </a:spcBef>
              <a:buFontTx/>
              <a:buNone/>
            </a:pPr>
            <a:r>
              <a:rPr lang="de-DE" altLang="de-DE" sz="1800">
                <a:latin typeface="Arial" charset="0"/>
              </a:rPr>
              <a:t>Allgemeines und Basishygiene</a:t>
            </a:r>
          </a:p>
        </p:txBody>
      </p:sp>
      <p:sp>
        <p:nvSpPr>
          <p:cNvPr id="44036" name="Text Box 236"/>
          <p:cNvSpPr txBox="1">
            <a:spLocks noChangeArrowheads="1"/>
          </p:cNvSpPr>
          <p:nvPr/>
        </p:nvSpPr>
        <p:spPr bwMode="auto">
          <a:xfrm>
            <a:off x="265113" y="981075"/>
            <a:ext cx="8483600" cy="577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300"/>
              </a:spcAft>
              <a:buSzPct val="120000"/>
            </a:pPr>
            <a:r>
              <a:rPr lang="de-DE" altLang="de-DE" sz="1800">
                <a:latin typeface="Arial" charset="0"/>
                <a:cs typeface="Arial" charset="0"/>
              </a:rPr>
              <a:t>Injektionen und Infusionen sind aseptisch durchzuführende invasive Maßnah-men, die im Rahmen der außerklinischen Intensivpflege mit Infektionsrisiken verbunden sind:</a:t>
            </a:r>
          </a:p>
          <a:p>
            <a:pPr lvl="1">
              <a:spcBef>
                <a:spcPct val="0"/>
              </a:spcBef>
              <a:spcAft>
                <a:spcPts val="300"/>
              </a:spcAft>
              <a:buSzPct val="120000"/>
            </a:pPr>
            <a:r>
              <a:rPr lang="de-DE" altLang="de-DE" sz="1600">
                <a:latin typeface="Arial" charset="0"/>
                <a:cs typeface="Arial" charset="0"/>
              </a:rPr>
              <a:t>Infektionen von Insertionsstellen, z. B. nach Portanlage</a:t>
            </a:r>
          </a:p>
          <a:p>
            <a:pPr lvl="1">
              <a:spcBef>
                <a:spcPct val="0"/>
              </a:spcBef>
              <a:spcAft>
                <a:spcPts val="300"/>
              </a:spcAft>
              <a:buSzPct val="120000"/>
            </a:pPr>
            <a:r>
              <a:rPr lang="de-DE" altLang="de-DE" sz="1600">
                <a:latin typeface="Arial" charset="0"/>
                <a:cs typeface="Arial" charset="0"/>
              </a:rPr>
              <a:t>Spritzenabszesse, z. B. nach i.m.-Injektion</a:t>
            </a:r>
          </a:p>
          <a:p>
            <a:pPr lvl="1">
              <a:spcBef>
                <a:spcPct val="0"/>
              </a:spcBef>
              <a:spcAft>
                <a:spcPts val="300"/>
              </a:spcAft>
              <a:buSzPct val="120000"/>
            </a:pPr>
            <a:r>
              <a:rPr lang="de-DE" altLang="de-DE" sz="1600">
                <a:latin typeface="Arial" charset="0"/>
                <a:cs typeface="Arial" charset="0"/>
              </a:rPr>
              <a:t>Phlegmone nach s.c.-Infusion</a:t>
            </a:r>
          </a:p>
          <a:p>
            <a:pPr lvl="1">
              <a:spcBef>
                <a:spcPct val="0"/>
              </a:spcBef>
              <a:spcAft>
                <a:spcPts val="600"/>
              </a:spcAft>
              <a:buSzPct val="120000"/>
            </a:pPr>
            <a:r>
              <a:rPr lang="de-DE" altLang="de-DE" sz="1600">
                <a:latin typeface="Arial" charset="0"/>
                <a:cs typeface="Arial" charset="0"/>
              </a:rPr>
              <a:t>Sepsis z. B. nach Port-Infusion.</a:t>
            </a:r>
          </a:p>
          <a:p>
            <a:pPr>
              <a:spcBef>
                <a:spcPct val="0"/>
              </a:spcBef>
              <a:spcAft>
                <a:spcPts val="600"/>
              </a:spcAft>
              <a:buSzPct val="120000"/>
            </a:pPr>
            <a:r>
              <a:rPr lang="de-DE" altLang="de-DE" sz="1800">
                <a:latin typeface="Arial" charset="0"/>
                <a:cs typeface="Arial" charset="0"/>
              </a:rPr>
              <a:t>Maßgebliche Regelwerke sind die KRINKO-Empfehlungen „Anforderungen an die Hygiene bei Punktionen und Injektionen“ (2011) und „Prävention von Infektionen, die von Gefäßkathetern ausgehen“ (2017).</a:t>
            </a:r>
          </a:p>
          <a:p>
            <a:pPr>
              <a:spcBef>
                <a:spcPct val="0"/>
              </a:spcBef>
              <a:spcAft>
                <a:spcPts val="300"/>
              </a:spcAft>
              <a:buSzPct val="120000"/>
            </a:pPr>
            <a:r>
              <a:rPr lang="de-DE" altLang="de-DE" sz="1800">
                <a:latin typeface="Arial" charset="0"/>
                <a:cs typeface="Arial" charset="0"/>
              </a:rPr>
              <a:t>Basishygiene</a:t>
            </a:r>
          </a:p>
          <a:p>
            <a:pPr lvl="1">
              <a:spcBef>
                <a:spcPct val="0"/>
              </a:spcBef>
            </a:pPr>
            <a:r>
              <a:rPr lang="de-DE" altLang="de-DE" sz="1600">
                <a:latin typeface="Arial" charset="0"/>
                <a:cs typeface="Arial" charset="0"/>
              </a:rPr>
              <a:t>Vor und nach Maßnahmen im Zusammenhang mit Injektionen, Infusionen und Ports ist eine Hygienische Händedesinfektion durchzuführen.</a:t>
            </a:r>
          </a:p>
          <a:p>
            <a:pPr lvl="1"/>
            <a:r>
              <a:rPr lang="de-DE" altLang="de-DE" sz="1600">
                <a:latin typeface="Arial" charset="0"/>
                <a:cs typeface="Arial" charset="0"/>
              </a:rPr>
              <a:t>Zur Durchführung von i.m.-Injektionen sind Schutzhandschuhe zu tragen, im Umgang mit Ports und Insertionsstellen sterile Handschuhe.</a:t>
            </a:r>
          </a:p>
          <a:p>
            <a:pPr lvl="1"/>
            <a:r>
              <a:rPr lang="de-DE" altLang="de-DE" sz="1600">
                <a:latin typeface="Arial" charset="0"/>
                <a:cs typeface="Arial" charset="0"/>
              </a:rPr>
              <a:t>Alle mit Blut in Berührung kommenden spitzen oder scharfen Gegenstände wie Kanülen, Blutzuckerlanzetten etc. sind nach Gebrauch an Ort und Stelle in durchstichfeste Behältnisse zu entsorgen. Die Zwischenablage benutzter Kanülen hat ebenso wie das Aufstecken der Kanülenkappe (Recapping) zu unterbleiben.</a:t>
            </a:r>
          </a:p>
          <a:p>
            <a:pPr lvl="1"/>
            <a:r>
              <a:rPr lang="de-DE" altLang="de-DE" sz="1600">
                <a:latin typeface="Arial" charset="0"/>
                <a:cs typeface="Arial" charset="0"/>
              </a:rPr>
              <a:t>Zu nutzende Arbeitsflächen werden zuvor wischdesinfiziert.</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5059"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Injektionen und Infusionen</a:t>
            </a:r>
          </a:p>
          <a:p>
            <a:pPr algn="ctr">
              <a:spcBef>
                <a:spcPct val="0"/>
              </a:spcBef>
              <a:buFontTx/>
              <a:buNone/>
            </a:pPr>
            <a:r>
              <a:rPr lang="de-DE" altLang="de-DE" sz="1800">
                <a:latin typeface="Arial" charset="0"/>
              </a:rPr>
              <a:t>Hygienemaßnahmen bei Injektionen</a:t>
            </a:r>
          </a:p>
        </p:txBody>
      </p:sp>
      <p:sp>
        <p:nvSpPr>
          <p:cNvPr id="45060" name="Text Box 236"/>
          <p:cNvSpPr txBox="1">
            <a:spLocks noChangeArrowheads="1"/>
          </p:cNvSpPr>
          <p:nvPr/>
        </p:nvSpPr>
        <p:spPr bwMode="auto">
          <a:xfrm>
            <a:off x="265113" y="981075"/>
            <a:ext cx="6251575" cy="465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r>
              <a:rPr lang="de-DE" altLang="de-DE" sz="1800">
                <a:latin typeface="Arial" charset="0"/>
                <a:cs typeface="Arial" charset="0"/>
              </a:rPr>
              <a:t>Für jede vom Personal übernommene Injektion gelten folgende Regeln:</a:t>
            </a:r>
          </a:p>
          <a:p>
            <a:pPr lvl="1" algn="just"/>
            <a:r>
              <a:rPr lang="de-DE" altLang="de-DE" sz="1600">
                <a:latin typeface="Arial" charset="0"/>
                <a:cs typeface="Arial" charset="0"/>
              </a:rPr>
              <a:t>Für jede Injektion wird eine neue Kanüle verwendet (gilt auch für Insulinpens). </a:t>
            </a:r>
          </a:p>
          <a:p>
            <a:pPr lvl="1" algn="just"/>
            <a:r>
              <a:rPr lang="de-DE" altLang="de-DE" sz="1600">
                <a:latin typeface="Arial" charset="0"/>
                <a:cs typeface="Arial" charset="0"/>
              </a:rPr>
              <a:t>Jede Injektion wird nur nach einer zuvor erfolgten Hautdesinfektion durchgeführt. </a:t>
            </a:r>
          </a:p>
          <a:p>
            <a:pPr lvl="1" algn="just"/>
            <a:r>
              <a:rPr lang="de-DE" altLang="de-DE" sz="1600">
                <a:latin typeface="Arial" charset="0"/>
                <a:cs typeface="Arial" charset="0"/>
              </a:rPr>
              <a:t>Kanülen (auch Pen- oder Butterfly-Kanülen) oder Lanzetten haben einen Sicherheitsmechanismus.</a:t>
            </a:r>
          </a:p>
          <a:p>
            <a:pPr algn="just"/>
            <a:r>
              <a:rPr lang="de-DE" altLang="de-DE" sz="1800">
                <a:latin typeface="Arial" charset="0"/>
                <a:cs typeface="Arial" charset="0"/>
              </a:rPr>
              <a:t>Einzelampullen sind Stammampullen vorzuziehen.</a:t>
            </a:r>
          </a:p>
          <a:p>
            <a:pPr algn="just"/>
            <a:r>
              <a:rPr lang="de-DE" altLang="de-DE" sz="1800">
                <a:latin typeface="Arial" charset="0"/>
                <a:cs typeface="Arial" charset="0"/>
              </a:rPr>
              <a:t>Beim Anbruch von Stammampullen ist das Datum und die Uhrzeit des Anbruchs auf dem Behältnis vermerken. </a:t>
            </a:r>
          </a:p>
          <a:p>
            <a:pPr algn="just"/>
            <a:r>
              <a:rPr lang="de-DE" altLang="de-DE" sz="1800">
                <a:latin typeface="Arial" charset="0"/>
                <a:cs typeface="Arial" charset="0"/>
              </a:rPr>
              <a:t>Sofern zur Entnahme keine speziellen Entnahmekanülen („Spikes“) verwendet werden, darf die Entnahmekanüle nicht steckengelassen werden, so dass für jede Entnah-me eine neue Kanüle und eine neue Spritze genommen wird (vor Entnahme Stopfen desinfizieren).</a:t>
            </a:r>
          </a:p>
        </p:txBody>
      </p:sp>
      <p:pic>
        <p:nvPicPr>
          <p:cNvPr id="45061" name="Picture 4" descr="Flexpen - Insulinpen for 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25" y="598488"/>
            <a:ext cx="1397000"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2" descr="Bildergebnis für injek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025" y="4538663"/>
            <a:ext cx="2157413"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4" descr="Bildergebnis für injektion sicherheitsmechanismu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48550" y="1827213"/>
            <a:ext cx="1803400"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6083"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Injektionen und Infusionen</a:t>
            </a:r>
          </a:p>
          <a:p>
            <a:pPr algn="ctr">
              <a:spcBef>
                <a:spcPct val="0"/>
              </a:spcBef>
              <a:buFontTx/>
              <a:buNone/>
            </a:pPr>
            <a:r>
              <a:rPr lang="de-DE" altLang="de-DE" sz="1800">
                <a:latin typeface="Arial" charset="0"/>
              </a:rPr>
              <a:t>Hygienemaßnahmen bei Infusionen</a:t>
            </a:r>
          </a:p>
        </p:txBody>
      </p:sp>
      <p:sp>
        <p:nvSpPr>
          <p:cNvPr id="46084" name="Text Box 236"/>
          <p:cNvSpPr txBox="1">
            <a:spLocks noChangeArrowheads="1"/>
          </p:cNvSpPr>
          <p:nvPr/>
        </p:nvSpPr>
        <p:spPr bwMode="auto">
          <a:xfrm>
            <a:off x="265113" y="981075"/>
            <a:ext cx="6251575" cy="551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cs typeface="Arial" charset="0"/>
              </a:rPr>
              <a:t>Jedes Einlegen oder Wechseln eines Venenzuganges oder eines subkutanen Zuganges (für s.c.-Infusion) erfordert zuvor eine Hautdesinfektion und nach dem Einlegen eine sterile Abdeckung der Punktionsstelle.</a:t>
            </a:r>
          </a:p>
          <a:p>
            <a:pPr algn="just">
              <a:spcBef>
                <a:spcPct val="0"/>
              </a:spcBef>
              <a:spcAft>
                <a:spcPts val="600"/>
              </a:spcAft>
              <a:buSzPct val="120000"/>
            </a:pPr>
            <a:r>
              <a:rPr lang="de-DE" altLang="de-DE" sz="1800">
                <a:latin typeface="Arial" charset="0"/>
                <a:cs typeface="Arial" charset="0"/>
              </a:rPr>
              <a:t>Die Liegedauer von Zugängen obliegt der Entscheidung des behandelnden Arztes und richtet sich nach dem Zustand der Einstichstelle, des Katheters und nach ggf. vorhandenen Entzündungszeichen. </a:t>
            </a:r>
          </a:p>
          <a:p>
            <a:pPr algn="just">
              <a:spcBef>
                <a:spcPct val="0"/>
              </a:spcBef>
              <a:spcAft>
                <a:spcPts val="600"/>
              </a:spcAft>
              <a:buSzPct val="120000"/>
            </a:pPr>
            <a:r>
              <a:rPr lang="de-DE" altLang="de-DE" sz="1800">
                <a:latin typeface="Arial" charset="0"/>
                <a:cs typeface="Arial" charset="0"/>
              </a:rPr>
              <a:t>Venenzugänge sind täglich und dokumentiert auf Indikation, Infektionszeichen und Funktionsfähigkeit zu überprüfen.</a:t>
            </a:r>
          </a:p>
          <a:p>
            <a:pPr algn="just">
              <a:spcBef>
                <a:spcPct val="0"/>
              </a:spcBef>
              <a:spcAft>
                <a:spcPts val="600"/>
              </a:spcAft>
              <a:buSzPct val="120000"/>
            </a:pPr>
            <a:r>
              <a:rPr lang="de-DE" altLang="de-DE" sz="1800">
                <a:latin typeface="Arial" charset="0"/>
                <a:cs typeface="Arial" charset="0"/>
              </a:rPr>
              <a:t>Die Vorbereitung von Injektions- oder Infusionslösungen erfolgt unmittelbar (max. 1 Std.) vor der Applikation.</a:t>
            </a:r>
          </a:p>
          <a:p>
            <a:pPr algn="just">
              <a:spcBef>
                <a:spcPct val="0"/>
              </a:spcBef>
              <a:spcAft>
                <a:spcPts val="600"/>
              </a:spcAft>
              <a:buSzPct val="120000"/>
            </a:pPr>
            <a:r>
              <a:rPr lang="de-DE" altLang="de-DE" sz="1800">
                <a:latin typeface="Arial" charset="0"/>
                <a:cs typeface="Arial" charset="0"/>
              </a:rPr>
              <a:t>Wechsel des Infusionssystems nach 72 Std., bei Verwendung von lipidhaltigen Lösungen nach 12 Std. </a:t>
            </a:r>
          </a:p>
          <a:p>
            <a:pPr algn="just">
              <a:buSzPct val="120000"/>
            </a:pPr>
            <a:r>
              <a:rPr lang="de-DE" altLang="de-DE" sz="1800">
                <a:latin typeface="Arial" charset="0"/>
                <a:cs typeface="Arial" charset="0"/>
              </a:rPr>
              <a:t>Infusionslösungen sollen allgemein innerhalb von max. 24 Std., lipidhaltige Lösungen innerhalb von max. 12 Std. einlaufen.</a:t>
            </a:r>
          </a:p>
        </p:txBody>
      </p:sp>
      <p:pic>
        <p:nvPicPr>
          <p:cNvPr id="46085" name="Picture 2" descr="Bildergebnis für infu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908050"/>
            <a:ext cx="1527175"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 descr="Abb 11-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688" y="3357563"/>
            <a:ext cx="2465387"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6" descr="Bildergebnis für s.c. infus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5067300"/>
            <a:ext cx="246538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7107"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Enterale Ernährung</a:t>
            </a:r>
          </a:p>
          <a:p>
            <a:pPr algn="ctr">
              <a:spcBef>
                <a:spcPct val="0"/>
              </a:spcBef>
              <a:buFontTx/>
              <a:buNone/>
            </a:pPr>
            <a:r>
              <a:rPr lang="de-DE" altLang="de-DE" sz="1800">
                <a:latin typeface="Arial" charset="0"/>
              </a:rPr>
              <a:t>Allgemeines</a:t>
            </a:r>
          </a:p>
        </p:txBody>
      </p:sp>
      <p:sp>
        <p:nvSpPr>
          <p:cNvPr id="47108" name="Text Box 236"/>
          <p:cNvSpPr txBox="1">
            <a:spLocks noChangeArrowheads="1"/>
          </p:cNvSpPr>
          <p:nvPr/>
        </p:nvSpPr>
        <p:spPr bwMode="auto">
          <a:xfrm>
            <a:off x="265113" y="981075"/>
            <a:ext cx="5962650" cy="543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cs typeface="Arial" charset="0"/>
              </a:rPr>
              <a:t>Enterale Ernährung = direkte Zuführung von Nahrung mittels einer Sonde in den Magen (PEG) oder (selten) Dünndarm (FNKJ oder PEJ). </a:t>
            </a:r>
          </a:p>
          <a:p>
            <a:pPr algn="just">
              <a:spcBef>
                <a:spcPct val="0"/>
              </a:spcBef>
              <a:spcAft>
                <a:spcPts val="300"/>
              </a:spcAft>
              <a:buSzPct val="120000"/>
            </a:pPr>
            <a:r>
              <a:rPr lang="de-DE" altLang="de-DE" sz="1800">
                <a:latin typeface="Arial" charset="0"/>
                <a:cs typeface="Arial" charset="0"/>
              </a:rPr>
              <a:t>Bei der enteralen Ernährung gibt es Infektions-gefahren in Form von</a:t>
            </a:r>
          </a:p>
          <a:p>
            <a:pPr lvl="1" algn="just">
              <a:spcBef>
                <a:spcPct val="0"/>
              </a:spcBef>
              <a:spcAft>
                <a:spcPts val="300"/>
              </a:spcAft>
            </a:pPr>
            <a:r>
              <a:rPr lang="de-DE" altLang="de-DE" sz="1600">
                <a:latin typeface="Arial" charset="0"/>
                <a:cs typeface="Arial" charset="0"/>
              </a:rPr>
              <a:t>Entzündung der Insertionsstelle,</a:t>
            </a:r>
          </a:p>
          <a:p>
            <a:pPr lvl="1" algn="just">
              <a:spcBef>
                <a:spcPct val="0"/>
              </a:spcBef>
              <a:spcAft>
                <a:spcPts val="300"/>
              </a:spcAft>
            </a:pPr>
            <a:r>
              <a:rPr lang="de-DE" altLang="de-DE" sz="1600">
                <a:latin typeface="Arial" charset="0"/>
                <a:cs typeface="Arial" charset="0"/>
              </a:rPr>
              <a:t>Gastroenteritis bzw. Lebensmittelvergiftung</a:t>
            </a:r>
          </a:p>
          <a:p>
            <a:pPr lvl="1" algn="just">
              <a:spcBef>
                <a:spcPct val="0"/>
              </a:spcBef>
              <a:spcAft>
                <a:spcPts val="600"/>
              </a:spcAft>
            </a:pPr>
            <a:r>
              <a:rPr lang="de-DE" altLang="de-DE" sz="1600">
                <a:latin typeface="Arial" charset="0"/>
                <a:cs typeface="Arial" charset="0"/>
              </a:rPr>
              <a:t>Stomatitis oder weitere Entzündungen der Mundhöhle. </a:t>
            </a:r>
          </a:p>
          <a:p>
            <a:pPr algn="just">
              <a:spcBef>
                <a:spcPct val="0"/>
              </a:spcBef>
              <a:spcAft>
                <a:spcPts val="600"/>
              </a:spcAft>
              <a:buSzPct val="120000"/>
            </a:pPr>
            <a:r>
              <a:rPr lang="de-DE" altLang="de-DE" sz="1800">
                <a:latin typeface="Arial" charset="0"/>
                <a:cs typeface="Arial" charset="0"/>
              </a:rPr>
              <a:t>Zudem können Insertionsstellen mit Biostoffen besiedelt sein, die über direkte und indirekte Kontakte übertragen werden können.</a:t>
            </a:r>
          </a:p>
          <a:p>
            <a:pPr algn="just">
              <a:spcBef>
                <a:spcPct val="0"/>
              </a:spcBef>
              <a:spcAft>
                <a:spcPts val="300"/>
              </a:spcAft>
              <a:buSzPct val="120000"/>
            </a:pPr>
            <a:r>
              <a:rPr lang="de-DE" altLang="de-DE" sz="1800">
                <a:latin typeface="Arial" charset="0"/>
                <a:cs typeface="Arial" charset="0"/>
              </a:rPr>
              <a:t>Die Hygiene im Zusammenhang mit der enteralen Ernährung bezieht sich auf die Aspekte:</a:t>
            </a:r>
          </a:p>
          <a:p>
            <a:pPr lvl="1" algn="just">
              <a:spcBef>
                <a:spcPct val="0"/>
              </a:spcBef>
              <a:spcAft>
                <a:spcPts val="300"/>
              </a:spcAft>
            </a:pPr>
            <a:r>
              <a:rPr lang="de-DE" altLang="de-DE" sz="1600">
                <a:latin typeface="Arial" charset="0"/>
                <a:cs typeface="Arial" charset="0"/>
              </a:rPr>
              <a:t>Umgang mit Sonden und Insertionsstellen</a:t>
            </a:r>
          </a:p>
          <a:p>
            <a:pPr lvl="1" algn="just">
              <a:spcBef>
                <a:spcPct val="0"/>
              </a:spcBef>
              <a:spcAft>
                <a:spcPts val="300"/>
              </a:spcAft>
            </a:pPr>
            <a:r>
              <a:rPr lang="de-DE" altLang="de-DE" sz="1600">
                <a:latin typeface="Arial" charset="0"/>
                <a:cs typeface="Arial" charset="0"/>
              </a:rPr>
              <a:t>Umgang mit Sondennahrung</a:t>
            </a:r>
          </a:p>
          <a:p>
            <a:pPr lvl="1" algn="just">
              <a:spcBef>
                <a:spcPct val="0"/>
              </a:spcBef>
              <a:spcAft>
                <a:spcPts val="600"/>
              </a:spcAft>
            </a:pPr>
            <a:r>
              <a:rPr lang="de-DE" altLang="de-DE" sz="1600">
                <a:latin typeface="Arial" charset="0"/>
                <a:cs typeface="Arial" charset="0"/>
              </a:rPr>
              <a:t>Stomatitisprophylaxe</a:t>
            </a:r>
          </a:p>
          <a:p>
            <a:pPr algn="just">
              <a:spcBef>
                <a:spcPct val="0"/>
              </a:spcBef>
              <a:spcAft>
                <a:spcPts val="600"/>
              </a:spcAft>
              <a:buSzPct val="120000"/>
            </a:pPr>
            <a:r>
              <a:rPr lang="de-DE" altLang="de-DE" sz="1800">
                <a:latin typeface="Arial" charset="0"/>
                <a:cs typeface="Arial" charset="0"/>
              </a:rPr>
              <a:t>Maßgebliches Regelwerk ist die KRINKO-Empfehlung „Infektionsprävention in Heimen“ (2005) Kap. 6.5.</a:t>
            </a:r>
          </a:p>
        </p:txBody>
      </p:sp>
      <p:pic>
        <p:nvPicPr>
          <p:cNvPr id="47109" name="Picture 2" descr="ADL decutastar PEG-Verbands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200" y="981075"/>
            <a:ext cx="26384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6" descr="Ähnliches F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4838" y="5300663"/>
            <a:ext cx="2109787"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4" descr="Bildergebnis für enterale Ernähru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6200" y="2924175"/>
            <a:ext cx="15827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813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Enterale Ernährung</a:t>
            </a:r>
          </a:p>
          <a:p>
            <a:pPr algn="ctr">
              <a:spcBef>
                <a:spcPct val="0"/>
              </a:spcBef>
              <a:buFontTx/>
              <a:buNone/>
            </a:pPr>
            <a:r>
              <a:rPr lang="de-DE" altLang="de-DE" sz="1800">
                <a:latin typeface="Arial" charset="0"/>
              </a:rPr>
              <a:t>Umgang mit Sonden und Insertionsstellen</a:t>
            </a:r>
          </a:p>
        </p:txBody>
      </p:sp>
      <p:sp>
        <p:nvSpPr>
          <p:cNvPr id="48132" name="Text Box 236"/>
          <p:cNvSpPr txBox="1">
            <a:spLocks noChangeArrowheads="1"/>
          </p:cNvSpPr>
          <p:nvPr/>
        </p:nvSpPr>
        <p:spPr bwMode="auto">
          <a:xfrm>
            <a:off x="265113" y="981075"/>
            <a:ext cx="5819775" cy="455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cs typeface="Arial" charset="0"/>
              </a:rPr>
              <a:t>Frische Insertionsstellen sind aseptisch zu verbin-den, bis sich nach weiteren 3 – 4 Wochen ein unempfindlicher Stomakanal ausgebildet hat.</a:t>
            </a:r>
          </a:p>
          <a:p>
            <a:pPr algn="just">
              <a:spcBef>
                <a:spcPct val="0"/>
              </a:spcBef>
              <a:spcAft>
                <a:spcPts val="600"/>
              </a:spcAft>
              <a:buSzPct val="120000"/>
            </a:pPr>
            <a:r>
              <a:rPr lang="de-DE" altLang="de-DE" sz="1800">
                <a:latin typeface="Arial" charset="0"/>
                <a:cs typeface="Arial" charset="0"/>
              </a:rPr>
              <a:t>Wenn sich das PEG-Stoma entzündungsfrei etabliert hat, kann die Einstich-stellenumgebung normal gewaschen werden; ein Verbandwechsel erübrigt sich meist.</a:t>
            </a:r>
          </a:p>
          <a:p>
            <a:pPr algn="just">
              <a:spcBef>
                <a:spcPct val="0"/>
              </a:spcBef>
              <a:spcAft>
                <a:spcPts val="600"/>
              </a:spcAft>
              <a:buSzPct val="120000"/>
            </a:pPr>
            <a:r>
              <a:rPr lang="de-DE" altLang="de-DE" sz="1800">
                <a:latin typeface="Arial" charset="0"/>
                <a:cs typeface="Arial" charset="0"/>
              </a:rPr>
              <a:t>Bei Manipulationen an Insertionsstellen Schutzhand-schuhe tragen, vor- nachher Händedesinfektion.</a:t>
            </a:r>
          </a:p>
          <a:p>
            <a:pPr algn="just">
              <a:spcBef>
                <a:spcPct val="0"/>
              </a:spcBef>
              <a:spcAft>
                <a:spcPts val="600"/>
              </a:spcAft>
              <a:buSzPct val="120000"/>
            </a:pPr>
            <a:r>
              <a:rPr lang="de-DE" altLang="de-DE" sz="1800">
                <a:latin typeface="Arial" charset="0"/>
                <a:cs typeface="Arial" charset="0"/>
              </a:rPr>
              <a:t>Bei jeder pflegerischen PEG-Versorgung wird die Einstichstelle auf Entzündungszeichen, Hämatom-bildung und Sekretion zu kontrolliert; die Sonde auf Position, Beschaffenheit und Durchgängigkeit.</a:t>
            </a:r>
          </a:p>
          <a:p>
            <a:pPr algn="just">
              <a:spcBef>
                <a:spcPct val="0"/>
              </a:spcBef>
              <a:spcAft>
                <a:spcPts val="600"/>
              </a:spcAft>
              <a:buSzPct val="120000"/>
            </a:pPr>
            <a:r>
              <a:rPr lang="de-DE" altLang="de-DE" sz="1800">
                <a:latin typeface="Arial" charset="0"/>
                <a:cs typeface="Arial" charset="0"/>
              </a:rPr>
              <a:t>Die Durchspülung von Sonden erfolgt mit keimarmen (abgekochten) Wasser.</a:t>
            </a:r>
          </a:p>
        </p:txBody>
      </p:sp>
      <p:pic>
        <p:nvPicPr>
          <p:cNvPr id="48133" name="Picture 2" descr="ADL decutastar PEG-Verbands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200" y="981075"/>
            <a:ext cx="26384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49155"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Enterale Ernährung</a:t>
            </a:r>
          </a:p>
          <a:p>
            <a:pPr algn="ctr">
              <a:spcBef>
                <a:spcPct val="0"/>
              </a:spcBef>
              <a:buFontTx/>
              <a:buNone/>
            </a:pPr>
            <a:r>
              <a:rPr lang="de-DE" altLang="de-DE" sz="1800">
                <a:latin typeface="Arial" charset="0"/>
              </a:rPr>
              <a:t>Umgang mit Sondennahrung</a:t>
            </a:r>
          </a:p>
        </p:txBody>
      </p:sp>
      <p:sp>
        <p:nvSpPr>
          <p:cNvPr id="49156" name="Text Box 236"/>
          <p:cNvSpPr txBox="1">
            <a:spLocks noChangeArrowheads="1"/>
          </p:cNvSpPr>
          <p:nvPr/>
        </p:nvSpPr>
        <p:spPr bwMode="auto">
          <a:xfrm>
            <a:off x="265113" y="981075"/>
            <a:ext cx="5819775" cy="546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cs typeface="Arial" charset="0"/>
              </a:rPr>
              <a:t>Verschlossene Behältnisse mit Sondennahrung vor Staub, Wärme und direkter Sonneneinstrahlung geschützt unter Wahrung der Mindesthaltbarkeits-daten gelagert.</a:t>
            </a:r>
          </a:p>
          <a:p>
            <a:pPr algn="just">
              <a:spcBef>
                <a:spcPct val="0"/>
              </a:spcBef>
              <a:spcAft>
                <a:spcPts val="600"/>
              </a:spcAft>
              <a:buSzPct val="120000"/>
            </a:pPr>
            <a:r>
              <a:rPr lang="de-DE" altLang="de-DE" sz="1800">
                <a:latin typeface="Arial" charset="0"/>
                <a:cs typeface="Arial" charset="0"/>
              </a:rPr>
              <a:t>Die Lagerung von Sondenkost in angebrochenen Behältnissen erfolgt im Kühlschrank bei 4 - 6°C. </a:t>
            </a:r>
          </a:p>
          <a:p>
            <a:pPr algn="just">
              <a:spcBef>
                <a:spcPct val="0"/>
              </a:spcBef>
              <a:spcAft>
                <a:spcPts val="600"/>
              </a:spcAft>
              <a:buSzPct val="120000"/>
            </a:pPr>
            <a:r>
              <a:rPr lang="de-DE" altLang="de-DE" sz="1800">
                <a:latin typeface="Arial" charset="0"/>
                <a:cs typeface="Arial" charset="0"/>
              </a:rPr>
              <a:t>Angebrochene Behältnisse werden mit Datum und Uhrzeit beschriftet und sind innerhalb von 24 Std. zu verbrauchen. Eine Lagerung bei Zimmertemperatur ist in angebrochenen aber geschlossenen Behält-nissen für max. 4 Std. (bzw. gemäß Hersteller-angaben) möglich.</a:t>
            </a:r>
          </a:p>
          <a:p>
            <a:pPr algn="just">
              <a:spcBef>
                <a:spcPct val="0"/>
              </a:spcBef>
              <a:spcAft>
                <a:spcPts val="600"/>
              </a:spcAft>
              <a:buSzPct val="120000"/>
            </a:pPr>
            <a:r>
              <a:rPr lang="de-DE" altLang="de-DE" sz="1800">
                <a:latin typeface="Arial" charset="0"/>
                <a:cs typeface="Arial" charset="0"/>
              </a:rPr>
              <a:t>Überleitungssysteme, Applikationsbeutel und Spülspritzen dürfen max. 24 Std. lang verwendet werden und sind danach zu verwerfen.</a:t>
            </a:r>
          </a:p>
          <a:p>
            <a:pPr algn="just">
              <a:spcBef>
                <a:spcPct val="0"/>
              </a:spcBef>
              <a:spcAft>
                <a:spcPts val="600"/>
              </a:spcAft>
              <a:buSzPct val="120000"/>
            </a:pPr>
            <a:r>
              <a:rPr lang="de-DE" altLang="de-DE" sz="1800">
                <a:latin typeface="Arial" charset="0"/>
                <a:cs typeface="Arial" charset="0"/>
              </a:rPr>
              <a:t>Nach Bolusgaben oder Medikamentenapplikation wird die verwendete Spritze unmittelbar nach Gebrauch verworfen.</a:t>
            </a:r>
          </a:p>
        </p:txBody>
      </p:sp>
      <p:pic>
        <p:nvPicPr>
          <p:cNvPr id="49157" name="Picture 4" descr="Bildergebnis für enterale Ernähr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200" y="1125538"/>
            <a:ext cx="1817688"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0179"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Medizin &amp; Pflege / Enterale Ernährung</a:t>
            </a:r>
          </a:p>
          <a:p>
            <a:pPr algn="ctr">
              <a:spcBef>
                <a:spcPct val="0"/>
              </a:spcBef>
              <a:buFontTx/>
              <a:buNone/>
            </a:pPr>
            <a:r>
              <a:rPr lang="de-DE" altLang="de-DE" sz="1800">
                <a:latin typeface="Arial" charset="0"/>
              </a:rPr>
              <a:t>Stomatitisprophylaxe</a:t>
            </a:r>
          </a:p>
        </p:txBody>
      </p:sp>
      <p:sp>
        <p:nvSpPr>
          <p:cNvPr id="50180" name="Text Box 236"/>
          <p:cNvSpPr txBox="1">
            <a:spLocks noChangeArrowheads="1"/>
          </p:cNvSpPr>
          <p:nvPr/>
        </p:nvSpPr>
        <p:spPr bwMode="auto">
          <a:xfrm>
            <a:off x="265113" y="981075"/>
            <a:ext cx="5819775"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cs typeface="Arial" charset="0"/>
              </a:rPr>
              <a:t>Bei enteraler Ernährung besteht auf Grund mangelnder Kautätigkeit die Gefahr von Infektionen der Mundschleimhaut (Stomatitis).  </a:t>
            </a:r>
          </a:p>
          <a:p>
            <a:pPr algn="just">
              <a:spcBef>
                <a:spcPct val="0"/>
              </a:spcBef>
              <a:spcAft>
                <a:spcPts val="600"/>
              </a:spcAft>
              <a:buSzPct val="120000"/>
            </a:pPr>
            <a:r>
              <a:rPr lang="de-DE" altLang="de-DE" sz="1800">
                <a:latin typeface="Arial" charset="0"/>
                <a:cs typeface="Arial" charset="0"/>
              </a:rPr>
              <a:t>Wenn möglich, ist die normale orale Nahrungsauf-nahme weiterhin zu nutzen und zu fördern. </a:t>
            </a:r>
          </a:p>
          <a:p>
            <a:pPr algn="just">
              <a:spcBef>
                <a:spcPct val="0"/>
              </a:spcBef>
              <a:spcAft>
                <a:spcPts val="600"/>
              </a:spcAft>
              <a:buSzPct val="120000"/>
            </a:pPr>
            <a:r>
              <a:rPr lang="de-DE" altLang="de-DE" sz="1800">
                <a:latin typeface="Arial" charset="0"/>
                <a:cs typeface="Arial" charset="0"/>
              </a:rPr>
              <a:t>Ebenso engmaschige Anfeuchtung der Mundhöhle, die ggf. pflegerisch übernommen werden muss.</a:t>
            </a:r>
          </a:p>
          <a:p>
            <a:pPr algn="just">
              <a:spcBef>
                <a:spcPct val="0"/>
              </a:spcBef>
              <a:spcAft>
                <a:spcPts val="600"/>
              </a:spcAft>
              <a:buSzPct val="120000"/>
            </a:pPr>
            <a:r>
              <a:rPr lang="de-DE" altLang="de-DE" sz="1800">
                <a:latin typeface="Arial" charset="0"/>
                <a:cs typeface="Arial" charset="0"/>
              </a:rPr>
              <a:t>Zähne putzen möglichst nach jeder Mahlzeit, mindestens aber 2 mal täglich. </a:t>
            </a:r>
          </a:p>
          <a:p>
            <a:pPr algn="just">
              <a:spcBef>
                <a:spcPct val="0"/>
              </a:spcBef>
              <a:spcAft>
                <a:spcPts val="600"/>
              </a:spcAft>
              <a:buSzPct val="120000"/>
            </a:pPr>
            <a:r>
              <a:rPr lang="de-DE" altLang="de-DE" sz="1800">
                <a:latin typeface="Arial" charset="0"/>
                <a:cs typeface="Arial" charset="0"/>
              </a:rPr>
              <a:t>Vor diesen Maßnahmen Aspirationsgefahr abklären. Bei der Durchführung der Mundpflege ist daher die Oberkörperhochlage obligatorisch.</a:t>
            </a:r>
          </a:p>
        </p:txBody>
      </p:sp>
      <p:pic>
        <p:nvPicPr>
          <p:cNvPr id="50181" name="Picture 6" descr="Ähnliches F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908050"/>
            <a:ext cx="269240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0"/>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800">
              <a:latin typeface="Arial" charset="0"/>
            </a:endParaRPr>
          </a:p>
        </p:txBody>
      </p:sp>
      <p:sp>
        <p:nvSpPr>
          <p:cNvPr id="51203" name="Textfeld 1"/>
          <p:cNvSpPr txBox="1">
            <a:spLocks noChangeArrowheads="1"/>
          </p:cNvSpPr>
          <p:nvPr/>
        </p:nvSpPr>
        <p:spPr bwMode="auto">
          <a:xfrm>
            <a:off x="1200150" y="2486025"/>
            <a:ext cx="7031038"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6000">
                <a:latin typeface="Arial" charset="0"/>
              </a:rPr>
              <a:t>Umgebungshygiene</a:t>
            </a:r>
          </a:p>
        </p:txBody>
      </p:sp>
      <p:sp>
        <p:nvSpPr>
          <p:cNvPr id="5120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2227"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Umgebungshygiene / Allgemein</a:t>
            </a:r>
          </a:p>
        </p:txBody>
      </p:sp>
      <p:sp>
        <p:nvSpPr>
          <p:cNvPr id="52228" name="Text Box 236"/>
          <p:cNvSpPr txBox="1">
            <a:spLocks noChangeArrowheads="1"/>
          </p:cNvSpPr>
          <p:nvPr/>
        </p:nvSpPr>
        <p:spPr bwMode="auto">
          <a:xfrm>
            <a:off x="265113" y="981075"/>
            <a:ext cx="8699500" cy="397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pPr>
            <a:r>
              <a:rPr lang="de-DE" altLang="de-DE" sz="1800">
                <a:latin typeface="Arial" charset="0"/>
                <a:cs typeface="Arial" charset="0"/>
              </a:rPr>
              <a:t>Auch die unmittelbare und fernere unbelebte Umgebung des Patienten bietet Gelegenheiten zur Übertragung von Krankheitserregern.</a:t>
            </a:r>
          </a:p>
          <a:p>
            <a:pPr algn="just">
              <a:spcBef>
                <a:spcPct val="0"/>
              </a:spcBef>
              <a:spcAft>
                <a:spcPts val="600"/>
              </a:spcAft>
              <a:buSzPct val="120000"/>
            </a:pPr>
            <a:r>
              <a:rPr lang="de-DE" altLang="de-DE" sz="1800">
                <a:latin typeface="Arial" charset="0"/>
                <a:cs typeface="Arial" charset="0"/>
              </a:rPr>
              <a:t>Im Fokus steht die indirekte Kontaktübertragung, bei welcher kontaminierte Flächen und Gegenstände als Keimquelle fungieren.</a:t>
            </a:r>
          </a:p>
          <a:p>
            <a:pPr algn="just">
              <a:spcBef>
                <a:spcPct val="0"/>
              </a:spcBef>
              <a:spcAft>
                <a:spcPts val="300"/>
              </a:spcAft>
              <a:buSzPct val="120000"/>
            </a:pPr>
            <a:r>
              <a:rPr lang="de-DE" altLang="de-DE" sz="1800">
                <a:latin typeface="Arial" charset="0"/>
                <a:cs typeface="Arial" charset="0"/>
              </a:rPr>
              <a:t>Umgebungshygiene hat somit das Ziel, </a:t>
            </a:r>
          </a:p>
          <a:p>
            <a:pPr lvl="1" algn="just">
              <a:spcBef>
                <a:spcPct val="0"/>
              </a:spcBef>
              <a:spcAft>
                <a:spcPts val="300"/>
              </a:spcAft>
              <a:buSzPct val="120000"/>
            </a:pPr>
            <a:r>
              <a:rPr lang="de-DE" altLang="de-DE" sz="1600">
                <a:latin typeface="Arial" charset="0"/>
                <a:cs typeface="Arial" charset="0"/>
              </a:rPr>
              <a:t>die Entstehung von Keimquellen zu vermeiden,</a:t>
            </a:r>
          </a:p>
          <a:p>
            <a:pPr lvl="1" algn="just">
              <a:spcBef>
                <a:spcPct val="0"/>
              </a:spcBef>
              <a:spcAft>
                <a:spcPts val="300"/>
              </a:spcAft>
              <a:buSzPct val="120000"/>
            </a:pPr>
            <a:r>
              <a:rPr lang="de-DE" altLang="de-DE" sz="1600">
                <a:latin typeface="Arial" charset="0"/>
                <a:cs typeface="Arial" charset="0"/>
              </a:rPr>
              <a:t>bestehende Keimquellen zu mindern, </a:t>
            </a:r>
          </a:p>
          <a:p>
            <a:pPr lvl="1" algn="just">
              <a:spcBef>
                <a:spcPct val="0"/>
              </a:spcBef>
              <a:spcAft>
                <a:spcPts val="600"/>
              </a:spcAft>
              <a:buSzPct val="120000"/>
            </a:pPr>
            <a:r>
              <a:rPr lang="de-DE" altLang="de-DE" sz="1600">
                <a:latin typeface="Arial" charset="0"/>
                <a:cs typeface="Arial" charset="0"/>
              </a:rPr>
              <a:t>um dadurch indirekte Kontaktübertragungen zu reduzieren</a:t>
            </a:r>
          </a:p>
          <a:p>
            <a:pPr algn="just">
              <a:spcBef>
                <a:spcPct val="0"/>
              </a:spcBef>
              <a:spcAft>
                <a:spcPts val="300"/>
              </a:spcAft>
              <a:buSzPct val="120000"/>
            </a:pPr>
            <a:r>
              <a:rPr lang="de-DE" altLang="de-DE" sz="1800">
                <a:latin typeface="Arial" charset="0"/>
                <a:cs typeface="Arial" charset="0"/>
              </a:rPr>
              <a:t>Die Umgebungshygiene nimmt auf verschiedene Aspekte Bezug wie:</a:t>
            </a:r>
          </a:p>
          <a:p>
            <a:pPr lvl="1" algn="just">
              <a:spcBef>
                <a:spcPct val="0"/>
              </a:spcBef>
              <a:spcAft>
                <a:spcPts val="300"/>
              </a:spcAft>
              <a:buSzPct val="120000"/>
            </a:pPr>
            <a:r>
              <a:rPr lang="de-DE" altLang="de-DE" sz="1600">
                <a:latin typeface="Arial" charset="0"/>
                <a:cs typeface="Arial" charset="0"/>
              </a:rPr>
              <a:t>Unterhaltsreinigung und Flächendesinfektion</a:t>
            </a:r>
          </a:p>
          <a:p>
            <a:pPr lvl="1" algn="just">
              <a:spcBef>
                <a:spcPct val="0"/>
              </a:spcBef>
              <a:spcAft>
                <a:spcPts val="300"/>
              </a:spcAft>
              <a:buSzPct val="120000"/>
            </a:pPr>
            <a:r>
              <a:rPr lang="de-DE" altLang="de-DE" sz="1600">
                <a:latin typeface="Arial" charset="0"/>
                <a:cs typeface="Arial" charset="0"/>
              </a:rPr>
              <a:t>Schmutz- und Frischwäsche</a:t>
            </a:r>
          </a:p>
          <a:p>
            <a:pPr lvl="1" algn="just">
              <a:spcBef>
                <a:spcPct val="0"/>
              </a:spcBef>
              <a:spcAft>
                <a:spcPts val="300"/>
              </a:spcAft>
              <a:buSzPct val="120000"/>
            </a:pPr>
            <a:r>
              <a:rPr lang="de-DE" altLang="de-DE" sz="1600">
                <a:latin typeface="Arial" charset="0"/>
                <a:cs typeface="Arial" charset="0"/>
              </a:rPr>
              <a:t>Abfälle</a:t>
            </a:r>
          </a:p>
          <a:p>
            <a:pPr lvl="1" algn="just">
              <a:spcBef>
                <a:spcPct val="0"/>
              </a:spcBef>
              <a:spcAft>
                <a:spcPts val="300"/>
              </a:spcAft>
              <a:buSzPct val="120000"/>
            </a:pPr>
            <a:endParaRPr lang="de-DE" altLang="de-DE" sz="1800">
              <a:latin typeface="Arial" charset="0"/>
              <a:cs typeface="Arial" charset="0"/>
            </a:endParaRPr>
          </a:p>
        </p:txBody>
      </p:sp>
      <p:pic>
        <p:nvPicPr>
          <p:cNvPr id="52229" name="Picture 6" descr="Bildergebnis für Unterhaltsreini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4437063"/>
            <a:ext cx="1690687"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7838" y="4475163"/>
            <a:ext cx="22288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1" name="Picture 11" descr="Bildergebnis für abfallsa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563" y="4291013"/>
            <a:ext cx="2520950" cy="252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325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200">
                <a:latin typeface="Arial" charset="0"/>
              </a:rPr>
              <a:t>Umgebungshygiene / Unterhaltsreinigung</a:t>
            </a:r>
            <a:br>
              <a:rPr lang="de-DE" altLang="de-DE" sz="2200">
                <a:latin typeface="Arial" charset="0"/>
              </a:rPr>
            </a:br>
            <a:r>
              <a:rPr lang="de-DE" altLang="de-DE" sz="2200">
                <a:latin typeface="Arial" charset="0"/>
              </a:rPr>
              <a:t>und Flächendesinfektion</a:t>
            </a:r>
          </a:p>
        </p:txBody>
      </p:sp>
      <p:sp>
        <p:nvSpPr>
          <p:cNvPr id="28683" name="Text Box 236"/>
          <p:cNvSpPr txBox="1">
            <a:spLocks noChangeArrowheads="1"/>
          </p:cNvSpPr>
          <p:nvPr/>
        </p:nvSpPr>
        <p:spPr bwMode="auto">
          <a:xfrm>
            <a:off x="2124075" y="981075"/>
            <a:ext cx="6840538" cy="711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defRPr/>
            </a:pPr>
            <a:r>
              <a:rPr lang="de-DE" altLang="de-DE" sz="1800" smtClean="0">
                <a:latin typeface="Arial" charset="0"/>
                <a:cs typeface="Arial" charset="0"/>
              </a:rPr>
              <a:t>Die Regelung der Unterhaltsreinigung und Flächendesinfektion orientiert sich an den KRINKO-Empfehlungen „Infektions-prävention in Heimen“und „Anforderungen an die Hygiene bei der Reinigung und Desinfektion von Flächen“</a:t>
            </a:r>
          </a:p>
          <a:p>
            <a:pPr algn="just">
              <a:spcBef>
                <a:spcPct val="0"/>
              </a:spcBef>
              <a:spcAft>
                <a:spcPts val="300"/>
              </a:spcAft>
              <a:buSzPct val="120000"/>
              <a:defRPr/>
            </a:pPr>
            <a:r>
              <a:rPr lang="de-DE" altLang="de-DE" sz="1800" smtClean="0">
                <a:latin typeface="Arial" charset="0"/>
                <a:cs typeface="Arial" charset="0"/>
              </a:rPr>
              <a:t>Als „Unterhaltsreinigung“ bezeichnet man Maßnahmen, die zur allgemeinen Sauberhaltung der Wohnung bzw. der Einrichtung dienen. </a:t>
            </a:r>
          </a:p>
          <a:p>
            <a:pPr lvl="1" algn="just">
              <a:spcBef>
                <a:spcPct val="0"/>
              </a:spcBef>
              <a:spcAft>
                <a:spcPts val="300"/>
              </a:spcAft>
              <a:buSzPct val="120000"/>
              <a:defRPr/>
            </a:pPr>
            <a:r>
              <a:rPr lang="de-DE" altLang="de-DE" sz="1600" smtClean="0">
                <a:latin typeface="Arial" charset="0"/>
                <a:cs typeface="Arial" charset="0"/>
              </a:rPr>
              <a:t>Bei der Einzelbetreuung intensivpflegerischer Patienten obliegt die Unterhaltsreinigung allein den Angehörigen. </a:t>
            </a:r>
          </a:p>
          <a:p>
            <a:pPr lvl="1" algn="just">
              <a:spcBef>
                <a:spcPct val="0"/>
              </a:spcBef>
              <a:spcAft>
                <a:spcPts val="300"/>
              </a:spcAft>
              <a:buSzPct val="120000"/>
              <a:defRPr/>
            </a:pPr>
            <a:r>
              <a:rPr lang="de-DE" altLang="de-DE" sz="1600" smtClean="0">
                <a:latin typeface="Arial" charset="0"/>
                <a:cs typeface="Arial" charset="0"/>
              </a:rPr>
              <a:t>Wenn es sich um ambulante Wohngemeinschaften oder Pflegeheime handelt, sollte die Unterhaltsreinigung Gegenstand des Hygieneplans und der Reinigungs- und Desinfektionspläne sein.</a:t>
            </a:r>
          </a:p>
          <a:p>
            <a:pPr lvl="1" algn="just">
              <a:spcBef>
                <a:spcPct val="0"/>
              </a:spcBef>
              <a:spcAft>
                <a:spcPts val="300"/>
              </a:spcAft>
              <a:buSzPct val="120000"/>
              <a:defRPr/>
            </a:pPr>
            <a:r>
              <a:rPr lang="de-DE" altLang="de-DE" sz="1600" smtClean="0">
                <a:latin typeface="Arial" charset="0"/>
                <a:cs typeface="Arial" charset="0"/>
              </a:rPr>
              <a:t>Eine tägliche Reinigung der unmittelbaren Patientenumgebung und von Gemeinschaftsräumen sollte gewährleistet sein.</a:t>
            </a:r>
          </a:p>
          <a:p>
            <a:pPr lvl="1" algn="just">
              <a:spcBef>
                <a:spcPct val="0"/>
              </a:spcBef>
              <a:spcAft>
                <a:spcPts val="300"/>
              </a:spcAft>
              <a:buSzPct val="120000"/>
              <a:defRPr/>
            </a:pPr>
            <a:r>
              <a:rPr lang="de-DE" altLang="de-DE" sz="1600" smtClean="0">
                <a:latin typeface="Arial" charset="0"/>
                <a:cs typeface="Arial" charset="0"/>
              </a:rPr>
              <a:t>Eine desinfizierende Reinigung dieser Bereiche in täglichen oder kürzeren Intervallen kann bei bestimmten Sachlagen (dauerhafte Gegenwart multireistenter Erreger) oder im Rahmen der Infektionsintervention (z. B. Noro) notwendig sein.</a:t>
            </a:r>
          </a:p>
          <a:p>
            <a:pPr>
              <a:spcBef>
                <a:spcPct val="0"/>
              </a:spcBef>
              <a:spcAft>
                <a:spcPts val="300"/>
              </a:spcAft>
              <a:buSzPct val="120000"/>
              <a:defRPr/>
            </a:pPr>
            <a:endParaRPr lang="de-DE" altLang="de-DE" sz="1800" smtClean="0">
              <a:latin typeface="Arial" charset="0"/>
              <a:cs typeface="Arial" charset="0"/>
            </a:endParaRPr>
          </a:p>
          <a:p>
            <a:pPr>
              <a:spcBef>
                <a:spcPct val="0"/>
              </a:spcBef>
              <a:spcAft>
                <a:spcPts val="300"/>
              </a:spcAft>
              <a:buSzPct val="120000"/>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marL="0" indent="0">
              <a:spcBef>
                <a:spcPct val="0"/>
              </a:spcBef>
              <a:spcAft>
                <a:spcPts val="300"/>
              </a:spcAft>
              <a:buSzPct val="120000"/>
              <a:buFontTx/>
              <a:buNone/>
              <a:defRPr/>
            </a:pPr>
            <a:endParaRPr lang="de-DE" altLang="de-DE" sz="1800" smtClean="0">
              <a:latin typeface="Arial" charset="0"/>
              <a:cs typeface="Arial" charset="0"/>
            </a:endParaRPr>
          </a:p>
          <a:p>
            <a:pPr lvl="1">
              <a:spcBef>
                <a:spcPct val="0"/>
              </a:spcBef>
              <a:spcAft>
                <a:spcPts val="300"/>
              </a:spcAft>
              <a:buSzPct val="120000"/>
              <a:defRPr/>
            </a:pPr>
            <a:endParaRPr lang="de-DE" altLang="de-DE" sz="1800" smtClean="0">
              <a:latin typeface="Arial" charset="0"/>
              <a:cs typeface="Arial" charset="0"/>
            </a:endParaRPr>
          </a:p>
        </p:txBody>
      </p:sp>
      <p:pic>
        <p:nvPicPr>
          <p:cNvPr id="53253" name="Picture 6" descr="Bildergebnis für Unterhaltsreini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052513"/>
            <a:ext cx="1690688"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4275"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200">
                <a:latin typeface="Arial" charset="0"/>
              </a:rPr>
              <a:t>Umgebungshygiene / Unterhaltsreinigung</a:t>
            </a:r>
            <a:br>
              <a:rPr lang="de-DE" altLang="de-DE" sz="2200">
                <a:latin typeface="Arial" charset="0"/>
              </a:rPr>
            </a:br>
            <a:r>
              <a:rPr lang="de-DE" altLang="de-DE" sz="2200">
                <a:latin typeface="Arial" charset="0"/>
              </a:rPr>
              <a:t>und Flächendesinfektion</a:t>
            </a:r>
          </a:p>
        </p:txBody>
      </p:sp>
      <p:sp>
        <p:nvSpPr>
          <p:cNvPr id="28683" name="Text Box 236"/>
          <p:cNvSpPr txBox="1">
            <a:spLocks noChangeArrowheads="1"/>
          </p:cNvSpPr>
          <p:nvPr/>
        </p:nvSpPr>
        <p:spPr bwMode="auto">
          <a:xfrm>
            <a:off x="2124075" y="981075"/>
            <a:ext cx="6840538" cy="605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300"/>
              </a:spcAft>
              <a:buSzPct val="120000"/>
            </a:pPr>
            <a:r>
              <a:rPr lang="de-DE" altLang="de-DE" sz="1800">
                <a:latin typeface="Arial" charset="0"/>
                <a:cs typeface="Arial" charset="0"/>
              </a:rPr>
              <a:t>Eine Flächendesinfektion ist in stationären Bereichen der Intensivpflege indiziert</a:t>
            </a:r>
          </a:p>
          <a:p>
            <a:pPr lvl="1" algn="just">
              <a:spcBef>
                <a:spcPct val="0"/>
              </a:spcBef>
              <a:spcAft>
                <a:spcPts val="300"/>
              </a:spcAft>
              <a:buSzPct val="120000"/>
            </a:pPr>
            <a:r>
              <a:rPr lang="de-DE" altLang="de-DE" sz="1600">
                <a:latin typeface="Arial" charset="0"/>
                <a:cs typeface="Arial" charset="0"/>
              </a:rPr>
              <a:t>sofort nach einer Kontamination durch Biostoffe (Erbrochenes, Wundexsudat, Speichel, Urin etc.)</a:t>
            </a:r>
          </a:p>
          <a:p>
            <a:pPr lvl="1" algn="just">
              <a:spcBef>
                <a:spcPct val="0"/>
              </a:spcBef>
              <a:spcAft>
                <a:spcPts val="300"/>
              </a:spcAft>
              <a:buSzPct val="120000"/>
            </a:pPr>
            <a:r>
              <a:rPr lang="de-DE" altLang="de-DE" sz="1600">
                <a:latin typeface="Arial" charset="0"/>
                <a:cs typeface="Arial" charset="0"/>
              </a:rPr>
              <a:t>täglich bezogen auf</a:t>
            </a:r>
          </a:p>
          <a:p>
            <a:pPr lvl="2" algn="just">
              <a:spcBef>
                <a:spcPct val="0"/>
              </a:spcBef>
              <a:spcAft>
                <a:spcPts val="300"/>
              </a:spcAft>
              <a:buFont typeface="Courier New" pitchFamily="49" charset="0"/>
              <a:buChar char="o"/>
            </a:pPr>
            <a:r>
              <a:rPr lang="de-DE" altLang="de-DE" sz="1600">
                <a:latin typeface="Arial" charset="0"/>
                <a:cs typeface="Arial" charset="0"/>
              </a:rPr>
              <a:t>patientennahe Flächen wie Bettgestelle und Zubehör, Nacht-tische, medizinische Geräte, Tabletts, Arbeitsflächen des Versorgungswagens, Tasturen und Monitore</a:t>
            </a:r>
          </a:p>
          <a:p>
            <a:pPr lvl="2" algn="just">
              <a:spcBef>
                <a:spcPct val="0"/>
              </a:spcBef>
              <a:spcAft>
                <a:spcPts val="300"/>
              </a:spcAft>
              <a:buFont typeface="Courier New" pitchFamily="49" charset="0"/>
              <a:buChar char="o"/>
            </a:pPr>
            <a:r>
              <a:rPr lang="de-DE" altLang="de-DE" sz="1600">
                <a:latin typeface="Arial" charset="0"/>
                <a:cs typeface="Arial" charset="0"/>
              </a:rPr>
              <a:t>patientenferne Flächen wie Ablagen und Servierwagen, Tastaturen und Kladdenhalter, Klinken, Lichtschalter, Küchen- und Arbeitsoberflächen</a:t>
            </a:r>
          </a:p>
          <a:p>
            <a:pPr algn="just">
              <a:spcBef>
                <a:spcPct val="0"/>
              </a:spcBef>
              <a:spcAft>
                <a:spcPts val="300"/>
              </a:spcAft>
              <a:buSzPct val="120000"/>
            </a:pPr>
            <a:r>
              <a:rPr lang="de-DE" altLang="de-DE" sz="1800">
                <a:latin typeface="Arial" charset="0"/>
                <a:cs typeface="Arial" charset="0"/>
              </a:rPr>
              <a:t>Die zur verwendenden Mittel und Konzentrationen richten sich vor Ort nach den Angaben des Reinigungs- und Desinfektions-planes bzw. des Hygieneplans.</a:t>
            </a:r>
          </a:p>
          <a:p>
            <a:pPr algn="just">
              <a:spcBef>
                <a:spcPct val="0"/>
              </a:spcBef>
              <a:spcAft>
                <a:spcPts val="300"/>
              </a:spcAft>
              <a:buSzPct val="120000"/>
            </a:pPr>
            <a:r>
              <a:rPr lang="de-DE" altLang="de-DE" sz="1800">
                <a:latin typeface="Arial" charset="0"/>
                <a:cs typeface="Arial" charset="0"/>
              </a:rPr>
              <a:t>Bei der Handhabung von Flächendesinfektionsmitteln sind stets Schutzhandschuhe zu verwenden.</a:t>
            </a:r>
          </a:p>
          <a:p>
            <a:pPr algn="just">
              <a:spcBef>
                <a:spcPct val="0"/>
              </a:spcBef>
              <a:spcAft>
                <a:spcPts val="300"/>
              </a:spcAft>
              <a:buSzPct val="120000"/>
            </a:pPr>
            <a:endParaRPr lang="de-DE" altLang="de-DE" sz="1800">
              <a:latin typeface="Arial" charset="0"/>
              <a:cs typeface="Arial" charset="0"/>
            </a:endParaRPr>
          </a:p>
          <a:p>
            <a:pPr algn="just">
              <a:spcBef>
                <a:spcPct val="0"/>
              </a:spcBef>
              <a:spcAft>
                <a:spcPts val="300"/>
              </a:spcAft>
              <a:buSzPct val="120000"/>
              <a:buFontTx/>
              <a:buNone/>
            </a:pPr>
            <a:endParaRPr lang="de-DE" altLang="de-DE" sz="1800">
              <a:latin typeface="Arial" charset="0"/>
              <a:cs typeface="Arial" charset="0"/>
            </a:endParaRPr>
          </a:p>
          <a:p>
            <a:pPr algn="just">
              <a:spcBef>
                <a:spcPct val="0"/>
              </a:spcBef>
              <a:spcAft>
                <a:spcPts val="300"/>
              </a:spcAft>
              <a:buSzPct val="120000"/>
              <a:buFontTx/>
              <a:buNone/>
            </a:pPr>
            <a:endParaRPr lang="de-DE" altLang="de-DE" sz="1800">
              <a:latin typeface="Arial" charset="0"/>
              <a:cs typeface="Arial" charset="0"/>
            </a:endParaRPr>
          </a:p>
          <a:p>
            <a:pPr algn="just">
              <a:spcBef>
                <a:spcPct val="0"/>
              </a:spcBef>
              <a:spcAft>
                <a:spcPts val="300"/>
              </a:spcAft>
              <a:buSzPct val="120000"/>
              <a:buFontTx/>
              <a:buNone/>
            </a:pPr>
            <a:endParaRPr lang="de-DE" altLang="de-DE" sz="1800">
              <a:latin typeface="Arial" charset="0"/>
              <a:cs typeface="Arial" charset="0"/>
            </a:endParaRPr>
          </a:p>
          <a:p>
            <a:pPr lvl="1" algn="just">
              <a:spcBef>
                <a:spcPct val="0"/>
              </a:spcBef>
              <a:spcAft>
                <a:spcPts val="300"/>
              </a:spcAft>
              <a:buSzPct val="120000"/>
            </a:pPr>
            <a:endParaRPr lang="de-DE" altLang="de-DE" sz="1800">
              <a:latin typeface="Arial" charset="0"/>
              <a:cs typeface="Arial" charset="0"/>
            </a:endParaRPr>
          </a:p>
        </p:txBody>
      </p:sp>
      <p:pic>
        <p:nvPicPr>
          <p:cNvPr id="54277" name="Picture 6" descr="Bildergebnis für Unterhaltsreini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052513"/>
            <a:ext cx="1690688"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7" descr="Bildergebnis für wäschesamm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693738"/>
            <a:ext cx="2265363"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5300"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Umgebungshygiene / Wäsche</a:t>
            </a:r>
          </a:p>
        </p:txBody>
      </p:sp>
      <p:pic>
        <p:nvPicPr>
          <p:cNvPr id="5530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25" y="3898900"/>
            <a:ext cx="20129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236"/>
          <p:cNvSpPr txBox="1">
            <a:spLocks noChangeArrowheads="1"/>
          </p:cNvSpPr>
          <p:nvPr/>
        </p:nvSpPr>
        <p:spPr bwMode="auto">
          <a:xfrm>
            <a:off x="2124075" y="981075"/>
            <a:ext cx="6840538" cy="616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spcAft>
                <a:spcPts val="600"/>
              </a:spcAft>
              <a:buSzPct val="120000"/>
              <a:defRPr/>
            </a:pPr>
            <a:r>
              <a:rPr lang="de-DE" altLang="de-DE" sz="1800" smtClean="0">
                <a:latin typeface="Arial" charset="0"/>
                <a:cs typeface="Arial" charset="0"/>
              </a:rPr>
              <a:t>Schmutzwäsche oder </a:t>
            </a:r>
            <a:r>
              <a:rPr lang="de-DE" altLang="de-DE" sz="1800">
                <a:latin typeface="Arial" charset="0"/>
                <a:cs typeface="Arial" charset="0"/>
              </a:rPr>
              <a:t>unzureichend aufbereitete Wäsche stellen Keimpotentiale dar, von denen </a:t>
            </a:r>
            <a:r>
              <a:rPr lang="de-DE" altLang="de-DE" sz="1800" smtClean="0">
                <a:latin typeface="Arial" charset="0"/>
                <a:cs typeface="Arial" charset="0"/>
              </a:rPr>
              <a:t>u. U. indirekte Kontakt-übertragungen </a:t>
            </a:r>
            <a:r>
              <a:rPr lang="de-DE" altLang="de-DE" sz="1800">
                <a:latin typeface="Arial" charset="0"/>
                <a:cs typeface="Arial" charset="0"/>
              </a:rPr>
              <a:t>ausgehen können. </a:t>
            </a:r>
            <a:endParaRPr lang="de-DE" altLang="de-DE" sz="1800" smtClean="0">
              <a:latin typeface="Arial" charset="0"/>
              <a:cs typeface="Arial" charset="0"/>
            </a:endParaRPr>
          </a:p>
          <a:p>
            <a:pPr algn="just">
              <a:spcBef>
                <a:spcPct val="0"/>
              </a:spcBef>
              <a:spcAft>
                <a:spcPts val="600"/>
              </a:spcAft>
              <a:buSzPct val="120000"/>
              <a:defRPr/>
            </a:pPr>
            <a:r>
              <a:rPr lang="de-DE" altLang="de-DE" sz="1800" smtClean="0">
                <a:latin typeface="Arial" charset="0"/>
                <a:cs typeface="Arial" charset="0"/>
              </a:rPr>
              <a:t>Die </a:t>
            </a:r>
            <a:r>
              <a:rPr lang="de-DE" altLang="de-DE" sz="1800" smtClean="0">
                <a:solidFill>
                  <a:srgbClr val="FF0000"/>
                </a:solidFill>
                <a:latin typeface="Arial" charset="0"/>
                <a:cs typeface="Arial" charset="0"/>
              </a:rPr>
              <a:t>Handhabung von Schmutzwäsche</a:t>
            </a:r>
            <a:r>
              <a:rPr lang="de-DE" altLang="de-DE" sz="1800" smtClean="0">
                <a:latin typeface="Arial" charset="0"/>
                <a:cs typeface="Arial" charset="0"/>
              </a:rPr>
              <a:t> verlangt daher die Verwendung von Schutzhandschuhen, ggf. auch Schutz-schürze und eine nachfolgende Händedesinfektion.</a:t>
            </a:r>
          </a:p>
          <a:p>
            <a:pPr marL="285750" lvl="1" algn="just">
              <a:spcAft>
                <a:spcPts val="600"/>
              </a:spcAft>
              <a:buSzPct val="120000"/>
              <a:buFontTx/>
              <a:buChar char="•"/>
              <a:defRPr/>
            </a:pPr>
            <a:r>
              <a:rPr lang="de-DE" altLang="de-DE" sz="1800">
                <a:latin typeface="Arial" charset="0"/>
                <a:cs typeface="Arial" charset="0"/>
              </a:rPr>
              <a:t>Bei der Einzelbetreuung intensivpflegerischer Patienten obliegt die </a:t>
            </a:r>
            <a:r>
              <a:rPr lang="de-DE" altLang="de-DE" sz="1800">
                <a:solidFill>
                  <a:srgbClr val="FF0000"/>
                </a:solidFill>
                <a:latin typeface="Arial" charset="0"/>
                <a:cs typeface="Arial" charset="0"/>
              </a:rPr>
              <a:t>Wäscheaufbereitung</a:t>
            </a:r>
            <a:r>
              <a:rPr lang="de-DE" altLang="de-DE" sz="1800">
                <a:latin typeface="Arial" charset="0"/>
                <a:cs typeface="Arial" charset="0"/>
              </a:rPr>
              <a:t> </a:t>
            </a:r>
            <a:r>
              <a:rPr lang="de-DE" altLang="de-DE" sz="1800" smtClean="0">
                <a:latin typeface="Arial" charset="0"/>
                <a:cs typeface="Arial" charset="0"/>
              </a:rPr>
              <a:t>allein </a:t>
            </a:r>
            <a:r>
              <a:rPr lang="de-DE" altLang="de-DE" sz="1800">
                <a:latin typeface="Arial" charset="0"/>
                <a:cs typeface="Arial" charset="0"/>
              </a:rPr>
              <a:t>den Angehörigen. Die </a:t>
            </a:r>
            <a:r>
              <a:rPr lang="de-DE" altLang="de-DE" sz="1800" smtClean="0">
                <a:latin typeface="Arial" charset="0"/>
                <a:cs typeface="Arial" charset="0"/>
              </a:rPr>
              <a:t>bevor-zugte Anwendung </a:t>
            </a:r>
            <a:r>
              <a:rPr lang="de-DE" altLang="de-DE" sz="1800">
                <a:latin typeface="Arial" charset="0"/>
                <a:cs typeface="Arial" charset="0"/>
              </a:rPr>
              <a:t>eines 60°-Waschganges wird empfohlen.</a:t>
            </a:r>
          </a:p>
          <a:p>
            <a:pPr marL="285750" lvl="1">
              <a:spcBef>
                <a:spcPts val="0"/>
              </a:spcBef>
              <a:spcAft>
                <a:spcPts val="300"/>
              </a:spcAft>
              <a:buSzPct val="120000"/>
              <a:buFontTx/>
              <a:buChar char="•"/>
              <a:defRPr/>
            </a:pPr>
            <a:r>
              <a:rPr lang="de-DE" altLang="de-DE" sz="1800" smtClean="0">
                <a:latin typeface="Arial" charset="0"/>
                <a:cs typeface="Arial" charset="0"/>
              </a:rPr>
              <a:t>In </a:t>
            </a:r>
            <a:r>
              <a:rPr lang="de-DE" altLang="de-DE" sz="1800">
                <a:latin typeface="Arial" charset="0"/>
                <a:cs typeface="Arial" charset="0"/>
              </a:rPr>
              <a:t>stationären Einrichtungen</a:t>
            </a:r>
            <a:endParaRPr lang="de-DE" altLang="de-DE" sz="1800" smtClean="0">
              <a:latin typeface="Arial" charset="0"/>
              <a:cs typeface="Arial" charset="0"/>
            </a:endParaRPr>
          </a:p>
          <a:p>
            <a:pPr marL="742950" lvl="2" indent="-285750" algn="just">
              <a:spcBef>
                <a:spcPts val="0"/>
              </a:spcBef>
              <a:spcAft>
                <a:spcPts val="300"/>
              </a:spcAft>
              <a:buSzPct val="120000"/>
              <a:buFont typeface="Symbol" panose="05050102010706020507" pitchFamily="18" charset="2"/>
              <a:buChar char="-"/>
              <a:defRPr/>
            </a:pPr>
            <a:r>
              <a:rPr lang="de-DE" altLang="de-DE" sz="1600" smtClean="0">
                <a:latin typeface="Arial" charset="0"/>
                <a:cs typeface="Arial" charset="0"/>
              </a:rPr>
              <a:t>kann die Privatwäsche der Patienten analog zur Vorgehensweise in Privathaushalten reinigend gewaschen werden; im Falle von Kolonisationen oder Infektionen desinfizierend. </a:t>
            </a:r>
          </a:p>
          <a:p>
            <a:pPr marL="742950" lvl="2" indent="-285750" algn="just">
              <a:spcBef>
                <a:spcPts val="0"/>
              </a:spcBef>
              <a:spcAft>
                <a:spcPts val="300"/>
              </a:spcAft>
              <a:buSzPct val="120000"/>
              <a:buFont typeface="Symbol" panose="05050102010706020507" pitchFamily="18" charset="2"/>
              <a:buChar char="-"/>
              <a:defRPr/>
            </a:pPr>
            <a:r>
              <a:rPr lang="de-DE" sz="1600" smtClean="0">
                <a:latin typeface="Arial" charset="0"/>
                <a:cs typeface="Arial" charset="0"/>
              </a:rPr>
              <a:t>soll die patientenübergreifend verwendete Wäsche (sog. „Flach-wäsche“) stets desinfizierend gewaschen werden (40° oder 60°-Waschgang + desinfizierendes Waschmittel). </a:t>
            </a:r>
          </a:p>
          <a:p>
            <a:pPr marL="742950" lvl="2" indent="-285750" algn="just">
              <a:buSzPct val="120000"/>
              <a:buFont typeface="Symbol" panose="05050102010706020507" pitchFamily="18" charset="2"/>
              <a:buChar char="-"/>
              <a:defRPr/>
            </a:pPr>
            <a:r>
              <a:rPr lang="de-DE" sz="1600" smtClean="0">
                <a:latin typeface="Arial" charset="0"/>
                <a:cs typeface="Arial" charset="0"/>
              </a:rPr>
              <a:t>sollten professionelle Waschmaschinen verwendet werden, da sie für desinfizierende Programme ausgerichtet sind.</a:t>
            </a:r>
          </a:p>
          <a:p>
            <a:pPr>
              <a:defRPr/>
            </a:pPr>
            <a:r>
              <a:rPr lang="de-DE" sz="1800" smtClean="0">
                <a:solidFill>
                  <a:srgbClr val="FF0000"/>
                </a:solidFill>
                <a:latin typeface="Arial" panose="020B0604020202020204" pitchFamily="34" charset="0"/>
                <a:cs typeface="Arial" panose="020B0604020202020204" pitchFamily="34" charset="0"/>
              </a:rPr>
              <a:t>Externe Wäschereien </a:t>
            </a:r>
            <a:r>
              <a:rPr lang="de-DE" sz="1800" smtClean="0">
                <a:latin typeface="Arial" panose="020B0604020202020204" pitchFamily="34" charset="0"/>
                <a:cs typeface="Arial" panose="020B0604020202020204" pitchFamily="34" charset="0"/>
              </a:rPr>
              <a:t>benötigen zur Aufbereitung von Wäsche aus Pflegeeinrichtungen ein RAL-992/4-Zertifikat.</a:t>
            </a:r>
            <a:endParaRPr lang="de-DE" altLang="de-DE" sz="1800" smtClean="0">
              <a:latin typeface="Arial" panose="020B0604020202020204" pitchFamily="34" charset="0"/>
              <a:cs typeface="Arial" panose="020B0604020202020204" pitchFamily="34" charset="0"/>
            </a:endParaRPr>
          </a:p>
          <a:p>
            <a:pPr lvl="1" algn="just">
              <a:spcBef>
                <a:spcPct val="0"/>
              </a:spcBef>
              <a:spcAft>
                <a:spcPts val="300"/>
              </a:spcAft>
              <a:buSzPct val="120000"/>
              <a:defRPr/>
            </a:pPr>
            <a:endParaRPr lang="de-DE" altLang="de-DE" sz="1800" smtClean="0">
              <a:latin typeface="Arial" charset="0"/>
              <a:cs typeface="Arial"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6323"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Umgebungshygiene / Abfälle</a:t>
            </a:r>
          </a:p>
          <a:p>
            <a:pPr algn="ctr">
              <a:spcBef>
                <a:spcPct val="0"/>
              </a:spcBef>
              <a:buFontTx/>
              <a:buNone/>
            </a:pPr>
            <a:r>
              <a:rPr lang="de-DE" altLang="de-DE" sz="1800">
                <a:latin typeface="Arial" charset="0"/>
              </a:rPr>
              <a:t>Allgemeines und Einteilung</a:t>
            </a:r>
          </a:p>
        </p:txBody>
      </p:sp>
      <p:sp>
        <p:nvSpPr>
          <p:cNvPr id="56324" name="Text Box 236"/>
          <p:cNvSpPr txBox="1">
            <a:spLocks noChangeArrowheads="1"/>
          </p:cNvSpPr>
          <p:nvPr/>
        </p:nvSpPr>
        <p:spPr bwMode="auto">
          <a:xfrm>
            <a:off x="2484438" y="620713"/>
            <a:ext cx="6480175" cy="673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buSzPct val="120000"/>
            </a:pPr>
            <a:endParaRPr lang="de-DE" altLang="de-DE" sz="1800"/>
          </a:p>
          <a:p>
            <a:pPr algn="just">
              <a:spcBef>
                <a:spcPct val="0"/>
              </a:spcBef>
              <a:spcAft>
                <a:spcPts val="600"/>
              </a:spcAft>
              <a:buSzPct val="120000"/>
            </a:pPr>
            <a:r>
              <a:rPr lang="de-DE" altLang="de-DE" sz="1800">
                <a:latin typeface="Arial" charset="0"/>
                <a:cs typeface="Arial" charset="0"/>
              </a:rPr>
              <a:t>Zur Klassifizierung und Unterteilung von Abfällen dienen 6-stellige Zahlencodes, sog. „Abfallschlüssel“ (siehe Abb.). Sie legen fest, welche Maßnahmen hinsichtlich Entsor-gung, Lagerung und Transport von Abfällen zu treffen sind.</a:t>
            </a:r>
          </a:p>
          <a:p>
            <a:pPr>
              <a:spcBef>
                <a:spcPct val="0"/>
              </a:spcBef>
              <a:spcAft>
                <a:spcPts val="300"/>
              </a:spcAft>
              <a:buSzPct val="120000"/>
            </a:pPr>
            <a:r>
              <a:rPr lang="de-DE" altLang="de-DE" sz="1800">
                <a:latin typeface="Arial" charset="0"/>
                <a:cs typeface="Arial" charset="0"/>
              </a:rPr>
              <a:t>Unterschieden werden </a:t>
            </a:r>
          </a:p>
          <a:p>
            <a:pPr lvl="1" algn="just">
              <a:spcBef>
                <a:spcPct val="0"/>
              </a:spcBef>
              <a:spcAft>
                <a:spcPts val="300"/>
              </a:spcAft>
              <a:buSzPct val="120000"/>
            </a:pPr>
            <a:r>
              <a:rPr lang="de-DE" altLang="de-DE" sz="1600">
                <a:latin typeface="Arial" charset="0"/>
                <a:cs typeface="Arial" charset="0"/>
              </a:rPr>
              <a:t>Benutzte </a:t>
            </a:r>
            <a:r>
              <a:rPr lang="de-DE" altLang="de-DE" sz="1600" b="1">
                <a:latin typeface="Arial" charset="0"/>
                <a:cs typeface="Arial" charset="0"/>
              </a:rPr>
              <a:t>Spitze oder scharfe Gegenstände </a:t>
            </a:r>
            <a:r>
              <a:rPr lang="de-DE" altLang="de-DE" sz="1600">
                <a:latin typeface="Arial" charset="0"/>
                <a:cs typeface="Arial" charset="0"/>
              </a:rPr>
              <a:t>(AS 100101), deren Entsorgung spezielle Behältnisse erfordert. </a:t>
            </a:r>
            <a:endParaRPr lang="de-DE" altLang="de-DE" sz="1600" b="1">
              <a:latin typeface="Arial" charset="0"/>
              <a:cs typeface="Arial" charset="0"/>
            </a:endParaRPr>
          </a:p>
          <a:p>
            <a:pPr lvl="1" algn="just">
              <a:spcBef>
                <a:spcPct val="0"/>
              </a:spcBef>
              <a:spcAft>
                <a:spcPts val="300"/>
              </a:spcAft>
              <a:buSzPct val="120000"/>
            </a:pPr>
            <a:r>
              <a:rPr lang="de-DE" altLang="de-DE" sz="1600" b="1">
                <a:latin typeface="Arial" charset="0"/>
                <a:cs typeface="Arial" charset="0"/>
              </a:rPr>
              <a:t>Siedlungsabfälle </a:t>
            </a:r>
            <a:r>
              <a:rPr lang="de-DE" altLang="de-DE" sz="1600">
                <a:latin typeface="Arial" charset="0"/>
                <a:cs typeface="Arial" charset="0"/>
              </a:rPr>
              <a:t>(AS 1501xx und AS 200108), d. h. Abfälle, wie sie in Haushalten entstehen. Entsorgung und Sortierung richten sich nach den für Hausmüll geltenden Regeln (u. a zum Recycling) der kommunalen Entsorger.</a:t>
            </a:r>
          </a:p>
          <a:p>
            <a:pPr lvl="1" algn="just">
              <a:spcBef>
                <a:spcPct val="0"/>
              </a:spcBef>
              <a:spcAft>
                <a:spcPts val="300"/>
              </a:spcAft>
              <a:buSzPct val="120000"/>
            </a:pPr>
            <a:r>
              <a:rPr lang="de-DE" altLang="de-DE" sz="1600" b="1">
                <a:latin typeface="Arial" charset="0"/>
                <a:cs typeface="Arial" charset="0"/>
              </a:rPr>
              <a:t>Kontaminierte Abfälle </a:t>
            </a:r>
            <a:r>
              <a:rPr lang="de-DE" altLang="de-DE" sz="1600">
                <a:latin typeface="Arial" charset="0"/>
                <a:cs typeface="Arial" charset="0"/>
              </a:rPr>
              <a:t>(AS 180104), d. h. Abfälle, die mit Biostoffen behaftet sind und bei der medizinisch-pflegeri-schen Versorgung entstehen, wie benutzte Urinbeutel, Verbände, Vorlagen, Spritzen etc. Der Umgang erfordert bestimmte Hygienemaßnahmen (nächste Folie).</a:t>
            </a:r>
          </a:p>
          <a:p>
            <a:pPr lvl="1" algn="just">
              <a:spcBef>
                <a:spcPct val="0"/>
              </a:spcBef>
              <a:spcAft>
                <a:spcPts val="300"/>
              </a:spcAft>
              <a:buSzPct val="120000"/>
            </a:pPr>
            <a:r>
              <a:rPr lang="de-DE" altLang="de-DE" sz="1600" b="1">
                <a:latin typeface="Arial" charset="0"/>
                <a:cs typeface="Arial" charset="0"/>
              </a:rPr>
              <a:t>Infektiöse Abfälle </a:t>
            </a:r>
            <a:r>
              <a:rPr lang="de-DE" altLang="de-DE" sz="1600">
                <a:latin typeface="Arial" charset="0"/>
                <a:cs typeface="Arial" charset="0"/>
              </a:rPr>
              <a:t>(AS 180103), d. h. Abfälle im Zusammen-hang mit gefährlichen Infektionserkrankungen wie aktive Lungentuberkulose, Meningitis, Diphtherie etc. Kommen in  Pflegeeinrichtungen äußerst selten vor. Mit MRE, Noro-Viren oder Clostridium difficile kontaminierte Abfälle sind AS 180104 zuzuordnen. </a:t>
            </a:r>
            <a:endParaRPr lang="de-DE" altLang="de-DE" sz="1800">
              <a:latin typeface="Arial" charset="0"/>
              <a:cs typeface="Arial" charset="0"/>
            </a:endParaRPr>
          </a:p>
          <a:p>
            <a:pPr lvl="1" algn="just">
              <a:spcBef>
                <a:spcPct val="0"/>
              </a:spcBef>
              <a:spcAft>
                <a:spcPts val="300"/>
              </a:spcAft>
              <a:buSzPct val="120000"/>
            </a:pPr>
            <a:endParaRPr lang="de-DE" altLang="de-DE" sz="1800">
              <a:latin typeface="Arial" charset="0"/>
              <a:cs typeface="Arial" charset="0"/>
            </a:endParaRPr>
          </a:p>
        </p:txBody>
      </p:sp>
      <p:pic>
        <p:nvPicPr>
          <p:cNvPr id="56325" name="Picture 11" descr="Bildergebnis für abfalls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3644900"/>
            <a:ext cx="2806701"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8" y="1012825"/>
            <a:ext cx="2463800" cy="2144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179512" y="6453188"/>
            <a:ext cx="1250086" cy="276999"/>
          </a:xfrm>
          <a:prstGeom prst="rect">
            <a:avLst/>
          </a:prstGeom>
          <a:noFill/>
        </p:spPr>
        <p:txBody>
          <a:bodyPr wrap="none" rtlCol="0">
            <a:spAutoFit/>
          </a:bodyPr>
          <a:lstStyle/>
          <a:p>
            <a:r>
              <a:rPr lang="de-DE" sz="1200" smtClean="0">
                <a:sym typeface="Symbol"/>
              </a:rPr>
              <a:t>Abb.: P. Bergen</a:t>
            </a:r>
            <a:endParaRPr lang="de-DE" sz="120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000">
                <a:solidFill>
                  <a:srgbClr val="FFFF00"/>
                </a:solidFill>
                <a:latin typeface="Arial" charset="0"/>
              </a:rPr>
              <a:t>Basishygiene</a:t>
            </a:r>
          </a:p>
        </p:txBody>
      </p:sp>
      <p:sp>
        <p:nvSpPr>
          <p:cNvPr id="57347"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2400">
                <a:latin typeface="Arial" charset="0"/>
              </a:rPr>
              <a:t>Umgebungshygiene / Abfälle</a:t>
            </a:r>
          </a:p>
          <a:p>
            <a:pPr algn="ctr">
              <a:spcBef>
                <a:spcPct val="0"/>
              </a:spcBef>
              <a:buFontTx/>
              <a:buNone/>
            </a:pPr>
            <a:r>
              <a:rPr lang="de-DE" altLang="de-DE" sz="1800">
                <a:latin typeface="Arial" charset="0"/>
              </a:rPr>
              <a:t>Umgang</a:t>
            </a:r>
          </a:p>
        </p:txBody>
      </p:sp>
      <p:sp>
        <p:nvSpPr>
          <p:cNvPr id="57348" name="Text Box 236"/>
          <p:cNvSpPr txBox="1">
            <a:spLocks noChangeArrowheads="1"/>
          </p:cNvSpPr>
          <p:nvPr/>
        </p:nvSpPr>
        <p:spPr bwMode="auto">
          <a:xfrm>
            <a:off x="2484438" y="620713"/>
            <a:ext cx="6480175" cy="504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buSzPct val="120000"/>
            </a:pPr>
            <a:endParaRPr lang="de-DE" altLang="de-DE" sz="1800"/>
          </a:p>
          <a:p>
            <a:pPr algn="just">
              <a:buSzPct val="120000"/>
            </a:pPr>
            <a:endParaRPr lang="de-DE" altLang="de-DE" sz="1800">
              <a:latin typeface="Arial" charset="0"/>
              <a:cs typeface="Arial" charset="0"/>
            </a:endParaRPr>
          </a:p>
          <a:p>
            <a:pPr algn="just">
              <a:spcBef>
                <a:spcPct val="0"/>
              </a:spcBef>
              <a:spcAft>
                <a:spcPts val="300"/>
              </a:spcAft>
              <a:buSzPct val="120000"/>
            </a:pPr>
            <a:r>
              <a:rPr lang="de-DE" altLang="de-DE" sz="1800">
                <a:latin typeface="Arial" charset="0"/>
                <a:cs typeface="Arial" charset="0"/>
              </a:rPr>
              <a:t>Benutzte spitze oder scharfe Gegenstände, sog. „Sharps“ (</a:t>
            </a:r>
            <a:r>
              <a:rPr lang="de-DE" altLang="de-DE" sz="1800" b="1">
                <a:latin typeface="Arial" charset="0"/>
                <a:cs typeface="Arial" charset="0"/>
              </a:rPr>
              <a:t>AS180101</a:t>
            </a:r>
            <a:r>
              <a:rPr lang="de-DE" altLang="de-DE" sz="1800">
                <a:latin typeface="Arial" charset="0"/>
                <a:cs typeface="Arial" charset="0"/>
              </a:rPr>
              <a:t>):</a:t>
            </a:r>
          </a:p>
          <a:p>
            <a:pPr lvl="1" algn="just">
              <a:spcBef>
                <a:spcPct val="0"/>
              </a:spcBef>
              <a:spcAft>
                <a:spcPts val="300"/>
              </a:spcAft>
              <a:buSzPct val="120000"/>
            </a:pPr>
            <a:r>
              <a:rPr lang="de-DE" altLang="de-DE" sz="1600">
                <a:latin typeface="Arial" charset="0"/>
                <a:cs typeface="Arial" charset="0"/>
              </a:rPr>
              <a:t>Sammlung mittels stich- und  bruchfester  Einwegbehältnisse am Ort der Entstehung.</a:t>
            </a:r>
          </a:p>
          <a:p>
            <a:pPr lvl="1" algn="just">
              <a:spcBef>
                <a:spcPct val="0"/>
              </a:spcBef>
              <a:spcAft>
                <a:spcPts val="600"/>
              </a:spcAft>
              <a:buSzPct val="120000"/>
            </a:pPr>
            <a:r>
              <a:rPr lang="de-DE" altLang="de-DE" sz="1600">
                <a:latin typeface="Arial" charset="0"/>
                <a:cs typeface="Arial" charset="0"/>
              </a:rPr>
              <a:t>Volle Behältnisse werden fest verschlossen und dem kontaminierten Abfällen beigegeben.</a:t>
            </a:r>
          </a:p>
          <a:p>
            <a:pPr algn="just">
              <a:spcBef>
                <a:spcPct val="0"/>
              </a:spcBef>
              <a:spcAft>
                <a:spcPts val="300"/>
              </a:spcAft>
              <a:buSzPct val="120000"/>
            </a:pPr>
            <a:r>
              <a:rPr lang="de-DE" altLang="de-DE" sz="1800">
                <a:latin typeface="Arial" charset="0"/>
                <a:cs typeface="Arial" charset="0"/>
              </a:rPr>
              <a:t>Kontaminierte Abfälle (</a:t>
            </a:r>
            <a:r>
              <a:rPr lang="de-DE" altLang="de-DE" sz="1800" b="1">
                <a:latin typeface="Arial" charset="0"/>
                <a:cs typeface="Arial" charset="0"/>
              </a:rPr>
              <a:t>AS180104</a:t>
            </a:r>
            <a:r>
              <a:rPr lang="de-DE" altLang="de-DE" sz="1800">
                <a:latin typeface="Arial" charset="0"/>
                <a:cs typeface="Arial" charset="0"/>
              </a:rPr>
              <a:t>)</a:t>
            </a:r>
          </a:p>
          <a:p>
            <a:pPr lvl="1" algn="just">
              <a:spcBef>
                <a:spcPct val="0"/>
              </a:spcBef>
              <a:spcAft>
                <a:spcPts val="300"/>
              </a:spcAft>
              <a:buSzPct val="120000"/>
            </a:pPr>
            <a:r>
              <a:rPr lang="de-DE" altLang="de-DE" sz="1600">
                <a:latin typeface="Arial" charset="0"/>
                <a:cs typeface="Arial" charset="0"/>
              </a:rPr>
              <a:t>Beim Umgang mit kontaminierten Abfällen sind stets Schutzhandschuhe zu tragen. Nach deren Ablegen ist eine Händedesinfektion notwendig.</a:t>
            </a:r>
          </a:p>
          <a:p>
            <a:pPr lvl="1" algn="just">
              <a:spcBef>
                <a:spcPct val="0"/>
              </a:spcBef>
              <a:spcAft>
                <a:spcPts val="300"/>
              </a:spcAft>
              <a:buSzPct val="120000"/>
            </a:pPr>
            <a:r>
              <a:rPr lang="de-DE" altLang="de-DE" sz="1600">
                <a:latin typeface="Arial" charset="0"/>
                <a:cs typeface="Arial" charset="0"/>
              </a:rPr>
              <a:t>Kontaminierte Abfälle sind getrennt von Siedlungsabfällen am Ort ihrer Entstehung zu sammeln (z.B. in 10 – 20-Liter-Beuteln). Die geschlossenen Beutel können in den Beutel mit dem Restmüll der Siedlungsabfälle gegeben werden („Doppelsackmethode“).</a:t>
            </a:r>
          </a:p>
          <a:p>
            <a:pPr lvl="1" algn="just">
              <a:spcBef>
                <a:spcPct val="0"/>
              </a:spcBef>
              <a:spcAft>
                <a:spcPts val="300"/>
              </a:spcAft>
              <a:buSzPct val="120000"/>
            </a:pPr>
            <a:endParaRPr lang="de-DE" altLang="de-DE" sz="1600">
              <a:latin typeface="Arial" charset="0"/>
              <a:cs typeface="Arial" charset="0"/>
            </a:endParaRPr>
          </a:p>
        </p:txBody>
      </p:sp>
      <p:pic>
        <p:nvPicPr>
          <p:cNvPr id="57349" name="Picture 11" descr="Bildergebnis für abfalls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3644900"/>
            <a:ext cx="2806701"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989013"/>
            <a:ext cx="1995487" cy="272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3175" y="0"/>
            <a:ext cx="2054225"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000">
              <a:solidFill>
                <a:srgbClr val="FFFF00"/>
              </a:solidFill>
              <a:latin typeface="Arial" charset="0"/>
            </a:endParaRPr>
          </a:p>
        </p:txBody>
      </p:sp>
      <p:sp>
        <p:nvSpPr>
          <p:cNvPr id="58371" name="Rectangle 3"/>
          <p:cNvSpPr>
            <a:spLocks noChangeArrowheads="1"/>
          </p:cNvSpPr>
          <p:nvPr/>
        </p:nvSpPr>
        <p:spPr bwMode="auto">
          <a:xfrm>
            <a:off x="2057400" y="0"/>
            <a:ext cx="7086600" cy="609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de-DE" altLang="de-DE" sz="2400" b="1">
              <a:latin typeface="Arial" charset="0"/>
            </a:endParaRPr>
          </a:p>
        </p:txBody>
      </p:sp>
      <p:sp>
        <p:nvSpPr>
          <p:cNvPr id="58372" name="Text Box 255"/>
          <p:cNvSpPr txBox="1">
            <a:spLocks noChangeArrowheads="1"/>
          </p:cNvSpPr>
          <p:nvPr/>
        </p:nvSpPr>
        <p:spPr bwMode="auto">
          <a:xfrm>
            <a:off x="1425575" y="1416050"/>
            <a:ext cx="642302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de-DE" altLang="de-DE" sz="4800" b="1">
                <a:latin typeface="Arial" charset="0"/>
              </a:rPr>
              <a:t>Vielen Dank für</a:t>
            </a:r>
          </a:p>
          <a:p>
            <a:pPr algn="ctr">
              <a:spcBef>
                <a:spcPct val="0"/>
              </a:spcBef>
              <a:buFontTx/>
              <a:buNone/>
            </a:pPr>
            <a:r>
              <a:rPr lang="de-DE" altLang="de-DE" sz="4800" b="1">
                <a:latin typeface="Arial" charset="0"/>
              </a:rPr>
              <a:t>Ihre Aufmerksamkeit!</a:t>
            </a:r>
          </a:p>
        </p:txBody>
      </p:sp>
      <p:sp>
        <p:nvSpPr>
          <p:cNvPr id="58373" name="Text Box 256"/>
          <p:cNvSpPr txBox="1">
            <a:spLocks noChangeArrowheads="1"/>
          </p:cNvSpPr>
          <p:nvPr/>
        </p:nvSpPr>
        <p:spPr bwMode="auto">
          <a:xfrm>
            <a:off x="2286000" y="3398838"/>
            <a:ext cx="4545013" cy="185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a:spcBef>
                <a:spcPct val="20000"/>
              </a:spcBef>
              <a:buChar char="»"/>
              <a:defRPr sz="2000">
                <a:solidFill>
                  <a:schemeClr val="tx1"/>
                </a:solidFill>
                <a:latin typeface="Times New Roman" charset="0"/>
              </a:defRPr>
            </a:lvl5pPr>
            <a:lvl6pPr eaLnBrk="0" fontAlgn="base" hangingPunct="0">
              <a:spcBef>
                <a:spcPct val="20000"/>
              </a:spcBef>
              <a:spcAft>
                <a:spcPct val="0"/>
              </a:spcAft>
              <a:buChar char="»"/>
              <a:defRPr sz="2000">
                <a:solidFill>
                  <a:schemeClr val="tx1"/>
                </a:solidFill>
                <a:latin typeface="Times New Roman" charset="0"/>
              </a:defRPr>
            </a:lvl6pPr>
            <a:lvl7pPr eaLnBrk="0" fontAlgn="base" hangingPunct="0">
              <a:spcBef>
                <a:spcPct val="20000"/>
              </a:spcBef>
              <a:spcAft>
                <a:spcPct val="0"/>
              </a:spcAft>
              <a:buChar char="»"/>
              <a:defRPr sz="2000">
                <a:solidFill>
                  <a:schemeClr val="tx1"/>
                </a:solidFill>
                <a:latin typeface="Times New Roman" charset="0"/>
              </a:defRPr>
            </a:lvl7pPr>
            <a:lvl8pPr eaLnBrk="0" fontAlgn="base" hangingPunct="0">
              <a:spcBef>
                <a:spcPct val="20000"/>
              </a:spcBef>
              <a:spcAft>
                <a:spcPct val="0"/>
              </a:spcAft>
              <a:buChar char="»"/>
              <a:defRPr sz="2000">
                <a:solidFill>
                  <a:schemeClr val="tx1"/>
                </a:solidFill>
                <a:latin typeface="Times New Roman" charset="0"/>
              </a:defRPr>
            </a:lvl8pPr>
            <a:lvl9pPr eaLnBrk="0" fontAlgn="base" hangingPunct="0">
              <a:spcBef>
                <a:spcPct val="20000"/>
              </a:spcBef>
              <a:spcAft>
                <a:spcPct val="0"/>
              </a:spcAft>
              <a:buChar char="»"/>
              <a:defRPr sz="2000">
                <a:solidFill>
                  <a:schemeClr val="tx1"/>
                </a:solidFill>
                <a:latin typeface="Times New Roman" charset="0"/>
              </a:defRPr>
            </a:lvl9pPr>
          </a:lstStyle>
          <a:p>
            <a:pPr>
              <a:spcBef>
                <a:spcPct val="0"/>
              </a:spcBef>
              <a:spcAft>
                <a:spcPts val="1200"/>
              </a:spcAft>
              <a:buFont typeface="Wingdings" pitchFamily="2" charset="2"/>
              <a:buChar char="Ø"/>
            </a:pPr>
            <a:r>
              <a:rPr lang="de-DE" altLang="de-DE">
                <a:latin typeface="Arial" charset="0"/>
              </a:rPr>
              <a:t>Fragen</a:t>
            </a:r>
          </a:p>
          <a:p>
            <a:pPr lvl="2">
              <a:spcBef>
                <a:spcPct val="0"/>
              </a:spcBef>
              <a:spcAft>
                <a:spcPts val="1200"/>
              </a:spcAft>
              <a:buFont typeface="Wingdings" pitchFamily="2" charset="2"/>
              <a:buChar char="Ø"/>
            </a:pPr>
            <a:r>
              <a:rPr lang="de-DE" altLang="de-DE" sz="3200">
                <a:latin typeface="Arial" charset="0"/>
              </a:rPr>
              <a:t>Diskussionen</a:t>
            </a:r>
          </a:p>
          <a:p>
            <a:pPr lvl="4">
              <a:spcBef>
                <a:spcPct val="0"/>
              </a:spcBef>
              <a:spcAft>
                <a:spcPts val="1200"/>
              </a:spcAft>
              <a:buFont typeface="Wingdings" pitchFamily="2" charset="2"/>
              <a:buChar char="Ø"/>
            </a:pPr>
            <a:r>
              <a:rPr lang="de-DE" altLang="de-DE" sz="3200">
                <a:latin typeface="Arial" charset="0"/>
              </a:rPr>
              <a:t>Anregungen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6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7792</Words>
  <Application>Microsoft Office PowerPoint</Application>
  <PresentationFormat>Bildschirmpräsentation (4:3)</PresentationFormat>
  <Paragraphs>954</Paragraphs>
  <Slides>56</Slides>
  <Notes>54</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56</vt:i4>
      </vt:variant>
    </vt:vector>
  </HeadingPairs>
  <TitlesOfParts>
    <vt:vector size="58" baseType="lpstr">
      <vt:lpstr>Standarddesign</vt:lpstr>
      <vt:lpstr>Photo Editor-Foto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Privat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Fam. Bergen</dc:creator>
  <cp:lastModifiedBy>Ziech, Patrick</cp:lastModifiedBy>
  <cp:revision>173</cp:revision>
  <cp:lastPrinted>2018-07-18T11:43:15Z</cp:lastPrinted>
  <dcterms:created xsi:type="dcterms:W3CDTF">2004-05-01T08:41:23Z</dcterms:created>
  <dcterms:modified xsi:type="dcterms:W3CDTF">2018-11-21T11:37:34Z</dcterms:modified>
</cp:coreProperties>
</file>