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60" r:id="rId2"/>
    <p:sldId id="393" r:id="rId3"/>
    <p:sldId id="357" r:id="rId4"/>
    <p:sldId id="386" r:id="rId5"/>
    <p:sldId id="385" r:id="rId6"/>
    <p:sldId id="387" r:id="rId7"/>
    <p:sldId id="394" r:id="rId8"/>
    <p:sldId id="388" r:id="rId9"/>
    <p:sldId id="370" r:id="rId10"/>
    <p:sldId id="390" r:id="rId11"/>
    <p:sldId id="391" r:id="rId12"/>
    <p:sldId id="392" r:id="rId13"/>
    <p:sldId id="396" r:id="rId14"/>
    <p:sldId id="398" r:id="rId15"/>
    <p:sldId id="397" r:id="rId16"/>
    <p:sldId id="399" r:id="rId17"/>
    <p:sldId id="402" r:id="rId18"/>
    <p:sldId id="401" r:id="rId19"/>
    <p:sldId id="395" r:id="rId20"/>
    <p:sldId id="403" r:id="rId21"/>
    <p:sldId id="405" r:id="rId22"/>
    <p:sldId id="408" r:id="rId23"/>
    <p:sldId id="407" r:id="rId24"/>
    <p:sldId id="409" r:id="rId25"/>
    <p:sldId id="411" r:id="rId26"/>
    <p:sldId id="412" r:id="rId27"/>
    <p:sldId id="413" r:id="rId28"/>
    <p:sldId id="414" r:id="rId29"/>
    <p:sldId id="416" r:id="rId30"/>
    <p:sldId id="415" r:id="rId31"/>
    <p:sldId id="417" r:id="rId32"/>
    <p:sldId id="419" r:id="rId33"/>
    <p:sldId id="418" r:id="rId34"/>
    <p:sldId id="420" r:id="rId35"/>
    <p:sldId id="421" r:id="rId36"/>
    <p:sldId id="422" r:id="rId37"/>
    <p:sldId id="338" r:id="rId38"/>
  </p:sldIdLst>
  <p:sldSz cx="9144000" cy="6858000" type="screen4x3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FF0000"/>
    <a:srgbClr val="FF9999"/>
    <a:srgbClr val="FFCC99"/>
    <a:srgbClr val="339966"/>
    <a:srgbClr val="990033"/>
    <a:srgbClr val="336600"/>
    <a:srgbClr val="008000"/>
    <a:srgbClr val="FF330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27" autoAdjust="0"/>
    <p:restoredTop sz="90929"/>
  </p:normalViewPr>
  <p:slideViewPr>
    <p:cSldViewPr>
      <p:cViewPr>
        <p:scale>
          <a:sx n="118" d="100"/>
          <a:sy n="118" d="100"/>
        </p:scale>
        <p:origin x="-117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476" y="43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solidFill>
                  <a:schemeClr val="bg1"/>
                </a:solidFill>
              </a:defRPr>
            </a:lvl1pPr>
          </a:lstStyle>
          <a:p>
            <a:endParaRPr lang="de-DE" altLang="de-DE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solidFill>
                  <a:schemeClr val="bg1"/>
                </a:solidFill>
              </a:defRPr>
            </a:lvl1pPr>
          </a:lstStyle>
          <a:p>
            <a:endParaRPr lang="de-DE" altLang="de-DE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solidFill>
                  <a:schemeClr val="bg1"/>
                </a:solidFill>
              </a:defRPr>
            </a:lvl1pPr>
          </a:lstStyle>
          <a:p>
            <a:endParaRPr lang="de-DE" altLang="de-DE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solidFill>
                  <a:schemeClr val="bg1"/>
                </a:solidFill>
              </a:defRPr>
            </a:lvl1pPr>
          </a:lstStyle>
          <a:p>
            <a:fld id="{663DD8AB-104E-4892-8EA7-5BC24F2A116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87457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solidFill>
                  <a:schemeClr val="bg1"/>
                </a:solidFill>
              </a:defRPr>
            </a:lvl1pPr>
          </a:lstStyle>
          <a:p>
            <a:endParaRPr lang="de-DE" altLang="de-DE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solidFill>
                  <a:schemeClr val="bg1"/>
                </a:solidFill>
              </a:defRPr>
            </a:lvl1pPr>
          </a:lstStyle>
          <a:p>
            <a:endParaRPr lang="de-DE" altLang="de-DE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Formate des Vorlagentextes zu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solidFill>
                  <a:schemeClr val="bg1"/>
                </a:solidFill>
              </a:defRPr>
            </a:lvl1pPr>
          </a:lstStyle>
          <a:p>
            <a:endParaRPr lang="de-DE" altLang="de-DE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solidFill>
                  <a:schemeClr val="bg1"/>
                </a:solidFill>
              </a:defRPr>
            </a:lvl1pPr>
          </a:lstStyle>
          <a:p>
            <a:fld id="{7ACADC4E-A344-4E34-87AF-AE201D797ED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732722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81ADE1-AC77-48EF-918E-E6EEC0996A20}" type="slidenum">
              <a:rPr lang="de-DE" altLang="de-DE"/>
              <a:pPr/>
              <a:t>1</a:t>
            </a:fld>
            <a:endParaRPr lang="de-DE" altLang="de-DE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81ADE1-AC77-48EF-918E-E6EEC0996A20}" type="slidenum">
              <a:rPr lang="de-DE" altLang="de-DE"/>
              <a:pPr/>
              <a:t>2</a:t>
            </a:fld>
            <a:endParaRPr lang="de-DE" altLang="de-DE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9B570D-948E-49F1-AD2F-86F1D91591DB}" type="slidenum">
              <a:rPr lang="de-DE" altLang="de-DE"/>
              <a:pPr/>
              <a:t>3</a:t>
            </a:fld>
            <a:endParaRPr lang="de-DE" altLang="de-DE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9B570D-948E-49F1-AD2F-86F1D91591DB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9B570D-948E-49F1-AD2F-86F1D91591DB}" type="slidenum">
              <a:rPr lang="de-DE" altLang="de-DE"/>
              <a:pPr/>
              <a:t>5</a:t>
            </a:fld>
            <a:endParaRPr lang="de-DE" altLang="de-DE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CC4A00-B0B2-49D4-B021-BB3CD3C1B807}" type="slidenum">
              <a:rPr lang="de-DE" altLang="de-DE"/>
              <a:pPr/>
              <a:t>6</a:t>
            </a:fld>
            <a:endParaRPr lang="de-DE" altLang="de-DE"/>
          </a:p>
        </p:txBody>
      </p:sp>
      <p:sp>
        <p:nvSpPr>
          <p:cNvPr id="19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81ADE1-AC77-48EF-918E-E6EEC0996A20}" type="slidenum">
              <a:rPr lang="de-DE" altLang="de-DE"/>
              <a:pPr/>
              <a:t>7</a:t>
            </a:fld>
            <a:endParaRPr lang="de-DE" altLang="de-DE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CC4A00-B0B2-49D4-B021-BB3CD3C1B807}" type="slidenum">
              <a:rPr lang="de-DE" altLang="de-DE"/>
              <a:pPr/>
              <a:t>8</a:t>
            </a:fld>
            <a:endParaRPr lang="de-DE" altLang="de-DE"/>
          </a:p>
        </p:txBody>
      </p:sp>
      <p:sp>
        <p:nvSpPr>
          <p:cNvPr id="19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9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10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11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12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13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14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15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16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17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18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81ADE1-AC77-48EF-918E-E6EEC0996A20}" type="slidenum">
              <a:rPr lang="de-DE" altLang="de-DE"/>
              <a:pPr/>
              <a:t>19</a:t>
            </a:fld>
            <a:endParaRPr lang="de-DE" altLang="de-DE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20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21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22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23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24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25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26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27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28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29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30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31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81ADE1-AC77-48EF-918E-E6EEC0996A20}" type="slidenum">
              <a:rPr lang="de-DE" altLang="de-DE"/>
              <a:pPr/>
              <a:t>32</a:t>
            </a:fld>
            <a:endParaRPr lang="de-DE" altLang="de-DE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33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34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35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439E8-C48B-4CC3-BEF7-AFB8E647D37E}" type="slidenum">
              <a:rPr lang="de-DE" altLang="de-DE"/>
              <a:pPr/>
              <a:t>36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/>
            <a:r>
              <a:rPr lang="de-DE" altLang="de-DE" sz="1400"/>
              <a:t>1: Rechnen Sie für diesen Vortrag ca. 20 – 30 Minuten + ca. 10 Min. Diskussionszeit.</a:t>
            </a:r>
          </a:p>
          <a:p>
            <a:pPr marL="190500" indent="-190500"/>
            <a:endParaRPr lang="de-DE" altLang="de-DE" sz="1400"/>
          </a:p>
          <a:p>
            <a:pPr marL="190500" indent="-190500"/>
            <a:r>
              <a:rPr lang="de-DE" altLang="de-DE" sz="1400"/>
              <a:t>2: Ihr Vortrag wird sehr viel lebendiger, wenn Sie Anschauungsmaterial mitbringen und seine Anwendung demonstrieren:</a:t>
            </a:r>
            <a:br>
              <a:rPr lang="de-DE" altLang="de-DE" sz="1400"/>
            </a:br>
            <a:r>
              <a:rPr lang="de-DE" altLang="de-DE" sz="1400"/>
              <a:t>&gt; Meldeformular</a:t>
            </a:r>
          </a:p>
          <a:p>
            <a:pPr marL="190500" indent="-190500"/>
            <a:r>
              <a:rPr lang="de-DE" altLang="de-DE" sz="1400"/>
              <a:t>	&gt; Noro-wirksames Hände- und Flächendesinfektionsmittel</a:t>
            </a:r>
          </a:p>
          <a:p>
            <a:pPr marL="190500" indent="-190500"/>
            <a:r>
              <a:rPr lang="de-DE" altLang="de-DE" sz="1400"/>
              <a:t>    &gt; Schutzhandschuhe, Schutzschürze, Schutzkittel</a:t>
            </a:r>
            <a:br>
              <a:rPr lang="de-DE" altLang="de-DE" sz="1400"/>
            </a:br>
            <a:r>
              <a:rPr lang="de-DE" altLang="de-DE" sz="1400"/>
              <a:t>   Mund-Nasenschutz</a:t>
            </a:r>
          </a:p>
          <a:p>
            <a:pPr marL="190500" indent="-190500"/>
            <a:r>
              <a:rPr lang="de-DE" altLang="de-DE" sz="1400"/>
              <a:t>    &gt; Behältnis zur Entsorgung von kontaminierten Abfällen</a:t>
            </a:r>
          </a:p>
          <a:p>
            <a:pPr marL="190500" indent="-190500"/>
            <a:r>
              <a:rPr lang="de-DE" altLang="de-DE" sz="1400"/>
              <a:t>	&gt; Eimer und Lappen</a:t>
            </a:r>
          </a:p>
          <a:p>
            <a:pPr marL="190500" indent="-190500"/>
            <a:r>
              <a:rPr lang="de-DE" altLang="de-DE" sz="1400"/>
              <a:t>	&gt; Matratzenschutz</a:t>
            </a:r>
          </a:p>
          <a:p>
            <a:pPr marL="190500" indent="-190500"/>
            <a:r>
              <a:rPr lang="de-DE" altLang="de-DE" sz="1400"/>
              <a:t>   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190276-B1E3-46EF-B1FD-838F0CD295B6}" type="slidenum">
              <a:rPr lang="de-DE" altLang="de-DE"/>
              <a:pPr/>
              <a:t>37</a:t>
            </a:fld>
            <a:endParaRPr lang="de-DE" altLang="de-DE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7CF2D9-79F1-46F1-9162-930B9DE2F7B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0793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FCD07-FB3E-4F40-8F2C-C2E89F4084F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6610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45F38-DED9-411E-9EF7-F57A83F3107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0051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67EEC-1F43-43CE-9840-107B060EB31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6230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E1DFB0-7E6F-489B-A196-CF69B94EEDD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6592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5E7CBA-95C8-4E41-8F43-F556C14974C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4203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1A2499-8EB6-4BCD-A409-9BCE0FCBFF2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6079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89ABD-3E7F-4CD8-BD1A-C18A7FAEBAA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0857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7DBCC-45AB-48D9-8458-0E59A49F02F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9053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7AE0B6-8B58-492A-9361-90E418777B5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4233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025DCF-5F0D-45A7-B6AB-140EC2DFEDF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0810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das Format des Titel-Masters zu bearbeiten.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Textformatierung des Masters zu bearbeiten.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A8D268B7-036C-422F-8F08-275E5C013D35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0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jpeg"/><Relationship Id="rId5" Type="http://schemas.openxmlformats.org/officeDocument/2006/relationships/image" Target="../media/image20.png"/><Relationship Id="rId4" Type="http://schemas.openxmlformats.org/officeDocument/2006/relationships/oleObject" Target="../embeddings/oleObject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oleObject" Target="../embeddings/oleObject5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26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jpeg"/><Relationship Id="rId5" Type="http://schemas.openxmlformats.org/officeDocument/2006/relationships/image" Target="../media/image20.png"/><Relationship Id="rId4" Type="http://schemas.openxmlformats.org/officeDocument/2006/relationships/oleObject" Target="../embeddings/oleObject6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lIns="91434" tIns="45717" rIns="91434" bIns="45717" anchor="ctr"/>
          <a:lstStyle/>
          <a:p>
            <a:pPr algn="ctr"/>
            <a:r>
              <a:rPr lang="de-DE" altLang="de-DE" sz="2000">
                <a:solidFill>
                  <a:schemeClr val="bg1"/>
                </a:solidFill>
              </a:rPr>
              <a:t>Infektions-</a:t>
            </a:r>
          </a:p>
          <a:p>
            <a:pPr algn="ctr"/>
            <a:r>
              <a:rPr lang="de-DE" altLang="de-DE" sz="2000">
                <a:solidFill>
                  <a:schemeClr val="bg1"/>
                </a:solidFill>
              </a:rPr>
              <a:t>intervention</a:t>
            </a:r>
          </a:p>
        </p:txBody>
      </p:sp>
      <p:sp>
        <p:nvSpPr>
          <p:cNvPr id="6254" name="Rectangle 110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rgbClr val="FF9999"/>
          </a:solidFill>
          <a:ln>
            <a:noFill/>
          </a:ln>
          <a:effectLst/>
        </p:spPr>
        <p:txBody>
          <a:bodyPr wrap="none" lIns="91434" tIns="45717" rIns="91434" bIns="45717" anchor="ctr"/>
          <a:lstStyle/>
          <a:p>
            <a:pPr algn="ctr"/>
            <a:endParaRPr lang="de-DE" altLang="de-DE" sz="2800"/>
          </a:p>
        </p:txBody>
      </p:sp>
      <p:sp>
        <p:nvSpPr>
          <p:cNvPr id="6270" name="Text Box 126"/>
          <p:cNvSpPr txBox="1">
            <a:spLocks noChangeArrowheads="1"/>
          </p:cNvSpPr>
          <p:nvPr/>
        </p:nvSpPr>
        <p:spPr bwMode="auto">
          <a:xfrm>
            <a:off x="2209800" y="1112838"/>
            <a:ext cx="6562725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4800" b="1"/>
              <a:t>Infektionsintervention</a:t>
            </a:r>
          </a:p>
          <a:p>
            <a:r>
              <a:rPr lang="de-DE" altLang="de-DE" sz="2800" b="1"/>
              <a:t>in der </a:t>
            </a:r>
            <a:r>
              <a:rPr lang="de-DE" altLang="de-DE" sz="2800" b="1" smtClean="0"/>
              <a:t>außerklinischen Intensivpflege</a:t>
            </a:r>
            <a:endParaRPr lang="de-DE" altLang="de-DE" sz="3200" b="1"/>
          </a:p>
        </p:txBody>
      </p:sp>
      <p:sp>
        <p:nvSpPr>
          <p:cNvPr id="6271" name="Text Box 127"/>
          <p:cNvSpPr txBox="1">
            <a:spLocks noChangeArrowheads="1"/>
          </p:cNvSpPr>
          <p:nvPr/>
        </p:nvSpPr>
        <p:spPr bwMode="auto">
          <a:xfrm>
            <a:off x="2193925" y="2935288"/>
            <a:ext cx="4897495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Aft>
                <a:spcPts val="1200"/>
              </a:spcAft>
              <a:buFont typeface="Wingdings" pitchFamily="2" charset="2"/>
              <a:buChar char="Ø"/>
            </a:pPr>
            <a:r>
              <a:rPr lang="de-DE" altLang="de-DE">
                <a:latin typeface="Arial" charset="0"/>
              </a:rPr>
              <a:t> Grundlagen</a:t>
            </a:r>
          </a:p>
          <a:p>
            <a:pPr>
              <a:spcAft>
                <a:spcPts val="1200"/>
              </a:spcAft>
              <a:buFont typeface="Wingdings" pitchFamily="2" charset="2"/>
              <a:buChar char="Ø"/>
            </a:pPr>
            <a:r>
              <a:rPr lang="de-DE" altLang="de-DE">
                <a:latin typeface="Arial" charset="0"/>
              </a:rPr>
              <a:t> </a:t>
            </a:r>
            <a:r>
              <a:rPr lang="de-DE" altLang="de-DE" smtClean="0">
                <a:latin typeface="Arial" charset="0"/>
              </a:rPr>
              <a:t>Multiresistente Infektionserreger</a:t>
            </a:r>
            <a:endParaRPr lang="de-DE" altLang="de-DE">
              <a:latin typeface="Arial" charset="0"/>
            </a:endParaRPr>
          </a:p>
          <a:p>
            <a:pPr>
              <a:spcAft>
                <a:spcPts val="1200"/>
              </a:spcAft>
              <a:buFont typeface="Wingdings" pitchFamily="2" charset="2"/>
              <a:buChar char="Ø"/>
            </a:pPr>
            <a:r>
              <a:rPr lang="de-DE" altLang="de-DE" smtClean="0">
                <a:latin typeface="Arial" charset="0"/>
              </a:rPr>
              <a:t> Gastroenteritiden</a:t>
            </a:r>
          </a:p>
          <a:p>
            <a:pPr>
              <a:spcAft>
                <a:spcPts val="1200"/>
              </a:spcAft>
              <a:buFont typeface="Wingdings" pitchFamily="2" charset="2"/>
              <a:buChar char="Ø"/>
            </a:pPr>
            <a:r>
              <a:rPr lang="de-DE" altLang="de-DE" smtClean="0">
                <a:latin typeface="Arial" charset="0"/>
              </a:rPr>
              <a:t> Skabies</a:t>
            </a:r>
            <a:endParaRPr lang="de-DE" altLang="de-DE">
              <a:latin typeface="Arial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17008"/>
            <a:ext cx="2392680" cy="359664"/>
          </a:xfrm>
          <a:prstGeom prst="rect">
            <a:avLst/>
          </a:prstGeom>
        </p:spPr>
      </p:pic>
      <p:cxnSp>
        <p:nvCxnSpPr>
          <p:cNvPr id="5" name="Gerade Verbindung 4"/>
          <p:cNvCxnSpPr/>
          <p:nvPr/>
        </p:nvCxnSpPr>
        <p:spPr bwMode="auto">
          <a:xfrm>
            <a:off x="179512" y="5805264"/>
            <a:ext cx="880139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feld 5"/>
          <p:cNvSpPr txBox="1"/>
          <p:nvPr/>
        </p:nvSpPr>
        <p:spPr>
          <a:xfrm>
            <a:off x="76282" y="5859269"/>
            <a:ext cx="9067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400" smtClean="0"/>
              <a:t>Diese Vortragsdatei ist zur </a:t>
            </a:r>
            <a:r>
              <a:rPr lang="de-DE" sz="1400"/>
              <a:t>internen Verwendung in </a:t>
            </a:r>
            <a:r>
              <a:rPr lang="de-DE" sz="1400" smtClean="0"/>
              <a:t>Pflegeeinrichtungen und -diensten sowie für Unterrichts-zwecke bestimmt  und darf in </a:t>
            </a:r>
            <a:r>
              <a:rPr lang="de-DE" sz="1400"/>
              <a:t>diesem </a:t>
            </a:r>
            <a:r>
              <a:rPr lang="de-DE" sz="1400" smtClean="0"/>
              <a:t>Rahmen frei </a:t>
            </a:r>
            <a:r>
              <a:rPr lang="de-DE" sz="1400"/>
              <a:t>verändert und verwendet werden. </a:t>
            </a:r>
            <a:r>
              <a:rPr lang="de-DE" sz="1400" smtClean="0"/>
              <a:t>Es wird jedoch erwartet, dass in einer Quellenangabe auf das Niedersächsische Landesgesundheitsamt (NLGA) verwiesen wird. Darüber </a:t>
            </a:r>
            <a:r>
              <a:rPr lang="de-DE" sz="1400"/>
              <a:t>hinausgehende Verwendungen bedürfen unserer schriftlichen </a:t>
            </a:r>
            <a:r>
              <a:rPr lang="de-DE" sz="1400" smtClean="0"/>
              <a:t>Zustimmung.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lIns="91434" tIns="45717" rIns="91434" bIns="45717" anchor="ctr"/>
          <a:lstStyle/>
          <a:p>
            <a:pPr algn="ctr"/>
            <a:r>
              <a:rPr lang="de-DE" altLang="de-DE" sz="2000">
                <a:solidFill>
                  <a:schemeClr val="bg1"/>
                </a:solidFill>
              </a:rPr>
              <a:t>Infektions-</a:t>
            </a:r>
          </a:p>
          <a:p>
            <a:pPr algn="ctr"/>
            <a:r>
              <a:rPr lang="de-DE" altLang="de-DE" sz="2000">
                <a:solidFill>
                  <a:schemeClr val="bg1"/>
                </a:solidFill>
              </a:rPr>
              <a:t>intervention</a:t>
            </a:r>
          </a:p>
        </p:txBody>
      </p:sp>
      <p:sp>
        <p:nvSpPr>
          <p:cNvPr id="6254" name="Rectangle 110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rgbClr val="FF9999"/>
          </a:solidFill>
          <a:ln>
            <a:noFill/>
          </a:ln>
          <a:effectLst/>
        </p:spPr>
        <p:txBody>
          <a:bodyPr wrap="none" lIns="91434" tIns="45717" rIns="91434" bIns="45717" anchor="ctr"/>
          <a:lstStyle/>
          <a:p>
            <a:pPr algn="ctr"/>
            <a:endParaRPr lang="de-DE" altLang="de-DE" sz="2800"/>
          </a:p>
        </p:txBody>
      </p:sp>
      <p:sp>
        <p:nvSpPr>
          <p:cNvPr id="6270" name="Text Box 126"/>
          <p:cNvSpPr txBox="1">
            <a:spLocks noChangeArrowheads="1"/>
          </p:cNvSpPr>
          <p:nvPr/>
        </p:nvSpPr>
        <p:spPr bwMode="auto">
          <a:xfrm>
            <a:off x="2771800" y="2309971"/>
            <a:ext cx="364394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4800" b="1" smtClean="0"/>
              <a:t>Grundlagen</a:t>
            </a:r>
            <a:endParaRPr lang="de-DE" altLang="de-DE" sz="3200" b="1"/>
          </a:p>
        </p:txBody>
      </p:sp>
    </p:spTree>
    <p:extLst>
      <p:ext uri="{BB962C8B-B14F-4D97-AF65-F5344CB8AC3E}">
        <p14:creationId xmlns:p14="http://schemas.microsoft.com/office/powerpoint/2010/main" val="331033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175" y="-27384"/>
            <a:ext cx="205422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lIns="91434" tIns="45717" rIns="91434" bIns="45717" anchor="ctr"/>
          <a:lstStyle/>
          <a:p>
            <a:pPr algn="ctr"/>
            <a:r>
              <a:rPr lang="de-DE" altLang="de-DE" sz="2000">
                <a:solidFill>
                  <a:schemeClr val="bg1"/>
                </a:solidFill>
              </a:rPr>
              <a:t>Infektions-</a:t>
            </a:r>
          </a:p>
          <a:p>
            <a:pPr algn="ctr"/>
            <a:r>
              <a:rPr lang="de-DE" altLang="de-DE" sz="2000">
                <a:solidFill>
                  <a:schemeClr val="bg1"/>
                </a:solidFill>
              </a:rPr>
              <a:t>intervention</a:t>
            </a:r>
          </a:p>
        </p:txBody>
      </p:sp>
      <p:sp>
        <p:nvSpPr>
          <p:cNvPr id="15" name="Rectangle 110"/>
          <p:cNvSpPr>
            <a:spLocks noChangeArrowheads="1"/>
          </p:cNvSpPr>
          <p:nvPr/>
        </p:nvSpPr>
        <p:spPr bwMode="auto">
          <a:xfrm>
            <a:off x="2057400" y="-27384"/>
            <a:ext cx="7086600" cy="609600"/>
          </a:xfrm>
          <a:prstGeom prst="rect">
            <a:avLst/>
          </a:prstGeom>
          <a:solidFill>
            <a:srgbClr val="FF9999"/>
          </a:solidFill>
          <a:ln>
            <a:noFill/>
          </a:ln>
          <a:effectLst/>
        </p:spPr>
        <p:txBody>
          <a:bodyPr wrap="none" lIns="91434" tIns="45717" rIns="91434" bIns="45717" anchor="ctr" anchorCtr="0"/>
          <a:lstStyle/>
          <a:p>
            <a:pPr algn="ctr">
              <a:lnSpc>
                <a:spcPts val="2200"/>
              </a:lnSpc>
              <a:spcBef>
                <a:spcPts val="0"/>
              </a:spcBef>
            </a:pPr>
            <a:r>
              <a:rPr lang="de-DE" altLang="de-DE" sz="2400" smtClean="0"/>
              <a:t>Grundlagen / Begriff „Infektionsintervention“</a:t>
            </a:r>
            <a:endParaRPr lang="de-DE" altLang="de-DE" sz="2800"/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539552" y="908720"/>
            <a:ext cx="8424936" cy="5793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479425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Normalerweise sorgt die Basishygiene dafür, dass eine umfassende und angemessene Infektionsprävention zum Schutz der Patienten und der Beschäftigten vor Ort erfolgt. </a:t>
            </a:r>
          </a:p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Bei Vorhandensein bestimmter potenzieller oder obligat pathogener Infektions-erreger kann die Basishygiene unzureichend sein. Dies ist der Fall wenn sie</a:t>
            </a:r>
          </a:p>
          <a:p>
            <a:pPr marL="911225" lvl="2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im Infektionsfall zu bedrohlichen Erkrankungen führen können (z. B. Tuberkulose)</a:t>
            </a:r>
          </a:p>
          <a:p>
            <a:pPr marL="911225" lvl="2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oder im Infektionsfall schwer zu therapieren sind (z. B. 4MRGN)</a:t>
            </a:r>
          </a:p>
          <a:p>
            <a:pPr marL="911225" lvl="2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eine hohe Desinfektionsmittel-Resistenz aufweisen (z. B. </a:t>
            </a:r>
            <a:r>
              <a:rPr lang="de-DE" sz="1600" i="1" smtClean="0">
                <a:latin typeface="Arial" panose="020B0604020202020204" pitchFamily="34" charset="0"/>
                <a:cs typeface="Arial" panose="020B0604020202020204" pitchFamily="34" charset="0"/>
              </a:rPr>
              <a:t>Clostridium difficile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911225" lvl="2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schon in sehr geringen Mengen zu Infektionen führen können und besonders leicht übertragbar sind (z. B. Noro-Viren)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1225" lvl="2" indent="-285750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sie trotz der standardgemäßen Maßnahmen des Arbeitsschutzes die Beschäftigten gefährden können (z. B. Skabies-Milben)</a:t>
            </a:r>
          </a:p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In diesen Fällen muss die Basishygiene durch weitere Hygienemaßnahmen, der sog. „Interventionshygiene“ ergänzt werden, indem </a:t>
            </a:r>
          </a:p>
          <a:p>
            <a:pPr marL="911225" lvl="2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Zusätzliche organisatorische Maßnahmen ergriffen werden (z. B. </a:t>
            </a:r>
          </a:p>
          <a:p>
            <a:pPr marL="911225" lvl="2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eine Korrektur der Desinfektionsmittelauswahl erfolgt</a:t>
            </a:r>
          </a:p>
          <a:p>
            <a:pPr marL="911225" lvl="2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zusätzliche Maßnahmen der Flächendesinfektion und Aufbereitung ergriffen werden</a:t>
            </a:r>
          </a:p>
          <a:p>
            <a:pPr marL="911225" lvl="2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die standardgemäße Nutzung von PSA und Schutzkleidung hinsichtlich der Indikationen und ggf. Art der PSA erweitert wird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4" name="Text Box 6"/>
          <p:cNvSpPr txBox="1">
            <a:spLocks noChangeArrowheads="1"/>
          </p:cNvSpPr>
          <p:nvPr/>
        </p:nvSpPr>
        <p:spPr bwMode="auto">
          <a:xfrm>
            <a:off x="304800" y="990600"/>
            <a:ext cx="3733800" cy="527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800" smtClean="0"/>
              <a:t>hämatogen übertragbare</a:t>
            </a:r>
          </a:p>
          <a:p>
            <a:pPr>
              <a:spcAft>
                <a:spcPts val="3600"/>
              </a:spcAft>
            </a:pPr>
            <a:r>
              <a:rPr lang="de-DE" altLang="de-DE" sz="1800" smtClean="0"/>
              <a:t>Infektionskrankheiten</a:t>
            </a:r>
            <a:br>
              <a:rPr lang="de-DE" altLang="de-DE" sz="1800" smtClean="0"/>
            </a:br>
            <a:r>
              <a:rPr lang="de-DE" altLang="de-DE" sz="1800" smtClean="0"/>
              <a:t>HBV, HCV, HIV</a:t>
            </a:r>
          </a:p>
          <a:p>
            <a:r>
              <a:rPr lang="de-DE" altLang="de-DE" sz="1800" smtClean="0"/>
              <a:t>Nosokomiale Infektionen,</a:t>
            </a:r>
            <a:endParaRPr lang="de-DE" altLang="de-DE" sz="1800"/>
          </a:p>
          <a:p>
            <a:pPr>
              <a:spcAft>
                <a:spcPts val="6600"/>
              </a:spcAft>
            </a:pPr>
            <a:r>
              <a:rPr lang="de-DE" altLang="de-DE" sz="1800" smtClean="0"/>
              <a:t>HWI</a:t>
            </a:r>
            <a:r>
              <a:rPr lang="de-DE" altLang="de-DE" sz="1800"/>
              <a:t>, </a:t>
            </a:r>
            <a:r>
              <a:rPr lang="de-DE" altLang="de-DE" sz="1800" smtClean="0"/>
              <a:t>beatmungsass. Pneumonien</a:t>
            </a:r>
          </a:p>
          <a:p>
            <a:r>
              <a:rPr lang="de-DE" altLang="de-DE" sz="1800" smtClean="0"/>
              <a:t>Infektionen &amp; Kolonisationen durch multiresistente Infektionserreger MRSA, MRGN, VRE </a:t>
            </a:r>
          </a:p>
          <a:p>
            <a:endParaRPr lang="de-DE" altLang="de-DE" sz="1800" smtClean="0"/>
          </a:p>
          <a:p>
            <a:endParaRPr lang="de-DE" altLang="de-DE" sz="1800"/>
          </a:p>
          <a:p>
            <a:r>
              <a:rPr lang="de-DE" altLang="de-DE" sz="1800" smtClean="0"/>
              <a:t>Gastroenteritiden</a:t>
            </a:r>
          </a:p>
          <a:p>
            <a:r>
              <a:rPr lang="de-DE" altLang="de-DE" sz="1800" smtClean="0"/>
              <a:t>Noro, Salmonellen, Clostridium difficile</a:t>
            </a:r>
            <a:endParaRPr lang="de-DE" altLang="de-DE" sz="1800"/>
          </a:p>
          <a:p>
            <a:endParaRPr lang="de-DE" altLang="de-DE" sz="1800"/>
          </a:p>
        </p:txBody>
      </p:sp>
      <p:sp>
        <p:nvSpPr>
          <p:cNvPr id="186376" name="Line 8"/>
          <p:cNvSpPr>
            <a:spLocks noChangeShapeType="1"/>
          </p:cNvSpPr>
          <p:nvPr/>
        </p:nvSpPr>
        <p:spPr bwMode="auto">
          <a:xfrm>
            <a:off x="0" y="2209800"/>
            <a:ext cx="914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86377" name="Text Box 9"/>
          <p:cNvSpPr txBox="1">
            <a:spLocks noChangeArrowheads="1"/>
          </p:cNvSpPr>
          <p:nvPr/>
        </p:nvSpPr>
        <p:spPr bwMode="auto">
          <a:xfrm>
            <a:off x="4419600" y="914400"/>
            <a:ext cx="4648200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800"/>
              <a:t>Vorwiegend </a:t>
            </a:r>
            <a:r>
              <a:rPr lang="de-DE" altLang="de-DE" sz="1800">
                <a:solidFill>
                  <a:srgbClr val="FF0000"/>
                </a:solidFill>
              </a:rPr>
              <a:t>Personalgefährdung</a:t>
            </a:r>
          </a:p>
          <a:p>
            <a:r>
              <a:rPr lang="de-DE" altLang="de-DE" sz="1800" smtClean="0"/>
              <a:t>Prävention: Basishygiene / Arbeitsschutz </a:t>
            </a:r>
            <a:r>
              <a:rPr lang="de-DE" altLang="de-DE" smtClean="0"/>
              <a:t>(Schutzhandschuhe</a:t>
            </a:r>
            <a:r>
              <a:rPr lang="de-DE" altLang="de-DE"/>
              <a:t>, sachgerechte Kanülenentsorgung, </a:t>
            </a:r>
            <a:r>
              <a:rPr lang="de-DE" altLang="de-DE" smtClean="0"/>
              <a:t>HBV-Impfschutz</a:t>
            </a:r>
            <a:r>
              <a:rPr lang="de-DE" altLang="de-DE"/>
              <a:t>)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427984" y="2276872"/>
            <a:ext cx="4648200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800" smtClean="0">
                <a:solidFill>
                  <a:srgbClr val="FF0000"/>
                </a:solidFill>
              </a:rPr>
              <a:t>Patientengefährdung</a:t>
            </a:r>
            <a:endParaRPr lang="de-DE" altLang="de-DE" sz="1800">
              <a:solidFill>
                <a:srgbClr val="FF0000"/>
              </a:solidFill>
            </a:endParaRPr>
          </a:p>
          <a:p>
            <a:r>
              <a:rPr lang="de-DE" altLang="de-DE" sz="1800" smtClean="0"/>
              <a:t>Prävention: </a:t>
            </a:r>
            <a:r>
              <a:rPr lang="de-DE" altLang="de-DE" sz="1800"/>
              <a:t>Basishygiene</a:t>
            </a:r>
          </a:p>
          <a:p>
            <a:r>
              <a:rPr lang="de-DE" altLang="de-DE" smtClean="0"/>
              <a:t>(Aseptische Arbeitsweise, Händehygiene, Umgebungshygiene)</a:t>
            </a:r>
            <a:endParaRPr lang="de-DE" altLang="de-DE"/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0" y="3573016"/>
            <a:ext cx="91805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427984" y="3668831"/>
            <a:ext cx="46482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800" smtClean="0">
                <a:solidFill>
                  <a:srgbClr val="FF0000"/>
                </a:solidFill>
              </a:rPr>
              <a:t>Patientengefährdung</a:t>
            </a:r>
            <a:endParaRPr lang="de-DE" altLang="de-DE" sz="1800">
              <a:solidFill>
                <a:srgbClr val="FF0000"/>
              </a:solidFill>
            </a:endParaRPr>
          </a:p>
          <a:p>
            <a:r>
              <a:rPr lang="de-DE" altLang="de-DE" sz="1800" smtClean="0"/>
              <a:t>Prävention: Basishygiene / Arbeitsschutz, </a:t>
            </a:r>
            <a:br>
              <a:rPr lang="de-DE" altLang="de-DE" sz="1800" smtClean="0"/>
            </a:br>
            <a:r>
              <a:rPr lang="de-DE" altLang="de-DE" sz="1800" smtClean="0"/>
              <a:t>z. T. ergänzt durch Interventionshygiene</a:t>
            </a:r>
            <a:endParaRPr lang="de-DE" altLang="de-DE" sz="180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175" y="-27384"/>
            <a:ext cx="205422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lIns="91434" tIns="45717" rIns="91434" bIns="45717" anchor="ctr"/>
          <a:lstStyle/>
          <a:p>
            <a:pPr algn="ctr"/>
            <a:r>
              <a:rPr lang="de-DE" altLang="de-DE" sz="2000">
                <a:solidFill>
                  <a:schemeClr val="bg1"/>
                </a:solidFill>
              </a:rPr>
              <a:t>Infektions-</a:t>
            </a:r>
          </a:p>
          <a:p>
            <a:pPr algn="ctr"/>
            <a:r>
              <a:rPr lang="de-DE" altLang="de-DE" sz="2000">
                <a:solidFill>
                  <a:schemeClr val="bg1"/>
                </a:solidFill>
              </a:rPr>
              <a:t>intervention</a:t>
            </a:r>
          </a:p>
        </p:txBody>
      </p:sp>
      <p:sp>
        <p:nvSpPr>
          <p:cNvPr id="15" name="Rectangle 110"/>
          <p:cNvSpPr>
            <a:spLocks noChangeArrowheads="1"/>
          </p:cNvSpPr>
          <p:nvPr/>
        </p:nvSpPr>
        <p:spPr bwMode="auto">
          <a:xfrm>
            <a:off x="2057400" y="-27384"/>
            <a:ext cx="7086600" cy="609600"/>
          </a:xfrm>
          <a:prstGeom prst="rect">
            <a:avLst/>
          </a:prstGeom>
          <a:solidFill>
            <a:srgbClr val="FF9999"/>
          </a:solidFill>
          <a:ln>
            <a:noFill/>
          </a:ln>
          <a:effectLst/>
        </p:spPr>
        <p:txBody>
          <a:bodyPr wrap="none" lIns="91434" tIns="45717" rIns="91434" bIns="45717" anchor="t" anchorCtr="0"/>
          <a:lstStyle/>
          <a:p>
            <a:pPr algn="ctr">
              <a:lnSpc>
                <a:spcPts val="2200"/>
              </a:lnSpc>
              <a:spcBef>
                <a:spcPts val="0"/>
              </a:spcBef>
            </a:pPr>
            <a:r>
              <a:rPr lang="de-DE" altLang="de-DE" sz="2400" smtClean="0"/>
              <a:t>Grundlagen / Infektionsprobleme</a:t>
            </a:r>
            <a:r>
              <a:rPr lang="de-DE" altLang="de-DE" sz="2800" smtClean="0"/>
              <a:t/>
            </a:r>
            <a:br>
              <a:rPr lang="de-DE" altLang="de-DE" sz="2800" smtClean="0"/>
            </a:br>
            <a:r>
              <a:rPr lang="de-DE" altLang="de-DE" sz="2000" smtClean="0"/>
              <a:t>im Rahmen der außerklinischen Intensivpflege</a:t>
            </a:r>
            <a:endParaRPr lang="de-DE" altLang="de-DE" sz="2800"/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>
            <a:off x="0" y="4941168"/>
            <a:ext cx="91805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4427984" y="5036983"/>
            <a:ext cx="46482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800" smtClean="0">
                <a:solidFill>
                  <a:srgbClr val="FF0000"/>
                </a:solidFill>
              </a:rPr>
              <a:t>Patienten- und Personalgefährdung</a:t>
            </a:r>
            <a:endParaRPr lang="de-DE" altLang="de-DE" sz="1800">
              <a:solidFill>
                <a:srgbClr val="FF0000"/>
              </a:solidFill>
            </a:endParaRPr>
          </a:p>
          <a:p>
            <a:r>
              <a:rPr lang="de-DE" altLang="de-DE" sz="1800" smtClean="0"/>
              <a:t>Prävention: Basishygiene / Arbeitsschutz</a:t>
            </a:r>
            <a:br>
              <a:rPr lang="de-DE" altLang="de-DE" sz="1800" smtClean="0"/>
            </a:br>
            <a:r>
              <a:rPr lang="de-DE" altLang="de-DE" sz="1800" smtClean="0"/>
              <a:t>+ Interventionshygiene</a:t>
            </a:r>
            <a:endParaRPr lang="de-DE" altLang="de-DE" sz="1800"/>
          </a:p>
        </p:txBody>
      </p:sp>
    </p:spTree>
    <p:extLst>
      <p:ext uri="{BB962C8B-B14F-4D97-AF65-F5344CB8AC3E}">
        <p14:creationId xmlns:p14="http://schemas.microsoft.com/office/powerpoint/2010/main" val="290619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4" name="Text Box 6"/>
          <p:cNvSpPr txBox="1">
            <a:spLocks noChangeArrowheads="1"/>
          </p:cNvSpPr>
          <p:nvPr/>
        </p:nvSpPr>
        <p:spPr bwMode="auto">
          <a:xfrm>
            <a:off x="304800" y="990600"/>
            <a:ext cx="3733800" cy="527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800" smtClean="0"/>
              <a:t>hämatogen übertragbare</a:t>
            </a:r>
          </a:p>
          <a:p>
            <a:pPr>
              <a:spcAft>
                <a:spcPts val="3600"/>
              </a:spcAft>
            </a:pPr>
            <a:r>
              <a:rPr lang="de-DE" altLang="de-DE" sz="1800" smtClean="0"/>
              <a:t>Infektionskrankheiten</a:t>
            </a:r>
            <a:br>
              <a:rPr lang="de-DE" altLang="de-DE" sz="1800" smtClean="0"/>
            </a:br>
            <a:r>
              <a:rPr lang="de-DE" altLang="de-DE" sz="1800" smtClean="0"/>
              <a:t>HBV, HCV, HIV</a:t>
            </a:r>
          </a:p>
          <a:p>
            <a:r>
              <a:rPr lang="de-DE" altLang="de-DE" sz="1800" smtClean="0"/>
              <a:t>Nosokomiale Infektionen,</a:t>
            </a:r>
            <a:endParaRPr lang="de-DE" altLang="de-DE" sz="1800"/>
          </a:p>
          <a:p>
            <a:pPr>
              <a:spcAft>
                <a:spcPts val="6600"/>
              </a:spcAft>
            </a:pPr>
            <a:r>
              <a:rPr lang="de-DE" altLang="de-DE" sz="1800" smtClean="0"/>
              <a:t>HWI</a:t>
            </a:r>
            <a:r>
              <a:rPr lang="de-DE" altLang="de-DE" sz="1800"/>
              <a:t>, </a:t>
            </a:r>
            <a:r>
              <a:rPr lang="de-DE" altLang="de-DE" sz="1800" smtClean="0"/>
              <a:t>beatmungsass. Pneumonien</a:t>
            </a:r>
          </a:p>
          <a:p>
            <a:r>
              <a:rPr lang="de-DE" altLang="de-DE" sz="1800" smtClean="0"/>
              <a:t>Infektionen &amp; Kolonisationen durch multiresistente Infektionserreger MRSA, MRGN, VRE </a:t>
            </a:r>
          </a:p>
          <a:p>
            <a:endParaRPr lang="de-DE" altLang="de-DE" sz="1800" smtClean="0"/>
          </a:p>
          <a:p>
            <a:endParaRPr lang="de-DE" altLang="de-DE" sz="1800"/>
          </a:p>
          <a:p>
            <a:r>
              <a:rPr lang="de-DE" altLang="de-DE" sz="1800" smtClean="0"/>
              <a:t>Gastroenteritiden</a:t>
            </a:r>
          </a:p>
          <a:p>
            <a:r>
              <a:rPr lang="de-DE" altLang="de-DE" sz="1800" smtClean="0"/>
              <a:t>Noro, Salmonellen, Clostridium difficile</a:t>
            </a:r>
            <a:endParaRPr lang="de-DE" altLang="de-DE" sz="1800"/>
          </a:p>
          <a:p>
            <a:endParaRPr lang="de-DE" altLang="de-DE" sz="1800"/>
          </a:p>
        </p:txBody>
      </p:sp>
      <p:sp>
        <p:nvSpPr>
          <p:cNvPr id="186376" name="Line 8"/>
          <p:cNvSpPr>
            <a:spLocks noChangeShapeType="1"/>
          </p:cNvSpPr>
          <p:nvPr/>
        </p:nvSpPr>
        <p:spPr bwMode="auto">
          <a:xfrm>
            <a:off x="0" y="22098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0" y="3573016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175" y="-27384"/>
            <a:ext cx="205422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lIns="91434" tIns="45717" rIns="91434" bIns="45717" anchor="ctr"/>
          <a:lstStyle/>
          <a:p>
            <a:pPr algn="ctr"/>
            <a:r>
              <a:rPr lang="de-DE" altLang="de-DE" sz="2000">
                <a:solidFill>
                  <a:schemeClr val="bg1"/>
                </a:solidFill>
              </a:rPr>
              <a:t>Infektions-</a:t>
            </a:r>
          </a:p>
          <a:p>
            <a:pPr algn="ctr"/>
            <a:r>
              <a:rPr lang="de-DE" altLang="de-DE" sz="2000">
                <a:solidFill>
                  <a:schemeClr val="bg1"/>
                </a:solidFill>
              </a:rPr>
              <a:t>intervention</a:t>
            </a:r>
          </a:p>
        </p:txBody>
      </p:sp>
      <p:sp>
        <p:nvSpPr>
          <p:cNvPr id="15" name="Rectangle 110"/>
          <p:cNvSpPr>
            <a:spLocks noChangeArrowheads="1"/>
          </p:cNvSpPr>
          <p:nvPr/>
        </p:nvSpPr>
        <p:spPr bwMode="auto">
          <a:xfrm>
            <a:off x="2057400" y="-27384"/>
            <a:ext cx="7086600" cy="609600"/>
          </a:xfrm>
          <a:prstGeom prst="rect">
            <a:avLst/>
          </a:prstGeom>
          <a:solidFill>
            <a:srgbClr val="FF9999"/>
          </a:solidFill>
          <a:ln>
            <a:noFill/>
          </a:ln>
          <a:effectLst/>
        </p:spPr>
        <p:txBody>
          <a:bodyPr wrap="none" lIns="91434" tIns="45717" rIns="91434" bIns="45717" anchor="t" anchorCtr="0"/>
          <a:lstStyle/>
          <a:p>
            <a:pPr algn="ctr">
              <a:lnSpc>
                <a:spcPts val="2200"/>
              </a:lnSpc>
              <a:spcBef>
                <a:spcPts val="0"/>
              </a:spcBef>
            </a:pPr>
            <a:r>
              <a:rPr lang="de-DE" altLang="de-DE" sz="2400" smtClean="0"/>
              <a:t>Grundlagen / häufige Infektionsprobleme</a:t>
            </a:r>
            <a:r>
              <a:rPr lang="de-DE" altLang="de-DE" sz="2800" smtClean="0"/>
              <a:t/>
            </a:r>
            <a:br>
              <a:rPr lang="de-DE" altLang="de-DE" sz="2800" smtClean="0"/>
            </a:br>
            <a:r>
              <a:rPr lang="de-DE" altLang="de-DE" sz="2000" smtClean="0"/>
              <a:t>im Rahmen der außerklinischen Intensivpflege</a:t>
            </a:r>
            <a:endParaRPr lang="de-DE" altLang="de-DE" sz="2800"/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>
            <a:off x="0" y="4941168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8" name="AutoShape 16"/>
          <p:cNvSpPr>
            <a:spLocks/>
          </p:cNvSpPr>
          <p:nvPr/>
        </p:nvSpPr>
        <p:spPr bwMode="auto">
          <a:xfrm>
            <a:off x="4191000" y="1130424"/>
            <a:ext cx="1143000" cy="3018656"/>
          </a:xfrm>
          <a:prstGeom prst="rightBrace">
            <a:avLst>
              <a:gd name="adj1" fmla="val 18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5486400" y="2276872"/>
            <a:ext cx="35052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800"/>
              <a:t>Gewissenhaft durchgeführte</a:t>
            </a:r>
          </a:p>
          <a:p>
            <a:pPr algn="ctr"/>
            <a:r>
              <a:rPr lang="de-DE" altLang="de-DE" sz="1800"/>
              <a:t>Basishygiene ist ausreichend</a:t>
            </a:r>
          </a:p>
        </p:txBody>
      </p:sp>
      <p:sp>
        <p:nvSpPr>
          <p:cNvPr id="20" name="AutoShape 18"/>
          <p:cNvSpPr>
            <a:spLocks/>
          </p:cNvSpPr>
          <p:nvPr/>
        </p:nvSpPr>
        <p:spPr bwMode="auto">
          <a:xfrm>
            <a:off x="4191000" y="4149080"/>
            <a:ext cx="1143000" cy="2480320"/>
          </a:xfrm>
          <a:prstGeom prst="rightBrace">
            <a:avLst>
              <a:gd name="adj1" fmla="val 22778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5486400" y="5047456"/>
            <a:ext cx="3505200" cy="685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800" smtClean="0"/>
              <a:t>Ergänzende Hygiene-</a:t>
            </a:r>
            <a:br>
              <a:rPr lang="de-DE" altLang="de-DE" sz="1800" smtClean="0"/>
            </a:br>
            <a:r>
              <a:rPr lang="de-DE" altLang="de-DE" sz="1800" smtClean="0"/>
              <a:t>Maßnahmen sind </a:t>
            </a:r>
            <a:r>
              <a:rPr lang="de-DE" altLang="de-DE" sz="1800"/>
              <a:t>erforderlich</a:t>
            </a:r>
          </a:p>
        </p:txBody>
      </p:sp>
    </p:spTree>
    <p:extLst>
      <p:ext uri="{BB962C8B-B14F-4D97-AF65-F5344CB8AC3E}">
        <p14:creationId xmlns:p14="http://schemas.microsoft.com/office/powerpoint/2010/main" val="120456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3" name="Text Box 1029"/>
          <p:cNvSpPr txBox="1">
            <a:spLocks noChangeArrowheads="1"/>
          </p:cNvSpPr>
          <p:nvPr/>
        </p:nvSpPr>
        <p:spPr bwMode="auto">
          <a:xfrm>
            <a:off x="539552" y="908720"/>
            <a:ext cx="8352928" cy="577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>
                <a:latin typeface="Arial" charset="0"/>
              </a:rPr>
              <a:t>Meldepflichten werden </a:t>
            </a:r>
            <a:r>
              <a:rPr lang="de-DE" altLang="de-DE" sz="1800" smtClean="0">
                <a:latin typeface="Arial" charset="0"/>
              </a:rPr>
              <a:t>durch </a:t>
            </a:r>
            <a:r>
              <a:rPr lang="de-DE" altLang="de-DE" sz="1800">
                <a:latin typeface="Arial" charset="0"/>
              </a:rPr>
              <a:t>das </a:t>
            </a:r>
            <a:r>
              <a:rPr lang="de-DE" altLang="de-DE" sz="1800">
                <a:solidFill>
                  <a:srgbClr val="FF0000"/>
                </a:solidFill>
                <a:latin typeface="Arial" charset="0"/>
              </a:rPr>
              <a:t>Infektionsschutzgesetz</a:t>
            </a:r>
            <a:r>
              <a:rPr lang="de-DE" altLang="de-DE" sz="1800">
                <a:latin typeface="Arial" charset="0"/>
              </a:rPr>
              <a:t> (IfSG) </a:t>
            </a:r>
            <a:r>
              <a:rPr lang="de-DE" altLang="de-DE" sz="1800" smtClean="0">
                <a:latin typeface="Arial" charset="0"/>
              </a:rPr>
              <a:t>geregelt: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§6 &gt; Meldeplichtige Krankheiten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charset="0"/>
              </a:rPr>
              <a:t>§7 &gt; Meldepflichtige Nachweise von </a:t>
            </a:r>
            <a:r>
              <a:rPr lang="de-DE" altLang="de-DE" sz="1600" smtClean="0">
                <a:latin typeface="Arial" charset="0"/>
              </a:rPr>
              <a:t>Krankheitserregern</a:t>
            </a:r>
          </a:p>
          <a:p>
            <a:pPr marL="660400" lvl="1" indent="-285750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§8 &gt; zur Meldung verpflichtete Personen</a:t>
            </a:r>
            <a:endParaRPr lang="de-DE" altLang="de-DE" sz="1800">
              <a:latin typeface="Arial" charset="0"/>
            </a:endParaRPr>
          </a:p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In §6 IfSG sind ca. 20 Erkrankungen aufgelistet, die bei Verdacht, Erkrankung oder Tod unverzüglich und namentlich melden sind. Hierzu gehören u.a.: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Hochpathogene Erkrankungen, wie Cholera, Diphtherie, akute Virushepatitis, HUS, hämorrhagisches Fieber, Meningokokken-Meningits, Polio, Tollwut, Pest etc.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Bestimmte impfpräventable Erkrankungen wie Keuchhusten, Masern, Mumps etc. </a:t>
            </a:r>
          </a:p>
          <a:p>
            <a:pPr marL="660400" lvl="1" indent="-285750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Erkrankung oder Tod an einer behandlungsbedürftigen Tuberkulose </a:t>
            </a:r>
          </a:p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Gemäß §6 IfSG sind auch Lebensmittelvergiftungen oder infektiöse Gastroenteritiden zu melden, 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wenn die betreffende Person beruflichen Kontakt mit Lebensmitteln hat</a:t>
            </a:r>
            <a:endParaRPr lang="de-DE" altLang="de-DE" sz="1600">
              <a:latin typeface="Arial" charset="0"/>
            </a:endParaRPr>
          </a:p>
          <a:p>
            <a:pPr marL="660400" lvl="1" indent="-285750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ein epidemischer Zusammenhang besteht oder bestehen könnte. </a:t>
            </a:r>
            <a:endParaRPr lang="de-DE" altLang="de-DE" sz="1600">
              <a:latin typeface="Arial" charset="0"/>
            </a:endParaRPr>
          </a:p>
          <a:p>
            <a:pPr marL="285750" indent="-285750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Diese Meldepflichten obliegen gemäß §8 vorrangig dem feststellenden Arzt. Wenn dies nicht erfolgt, sind u. a. auch Pflegeangehörige meldepflichtig.</a:t>
            </a:r>
          </a:p>
          <a:p>
            <a:pPr marL="285750" indent="-285750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In §7 werden ca. 50 Infektionserreger aufgelistet bei deren Nachweis nur die betreffende Untersuchungsstelle meldepflichtig ist. </a:t>
            </a:r>
          </a:p>
          <a:p>
            <a:pPr marL="285750" indent="-285750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Die Meldungen erfolgen stets unverzüglich an das örtliche Gesundheitsamt.</a:t>
            </a:r>
            <a:endParaRPr lang="de-DE" altLang="de-DE" sz="1800">
              <a:latin typeface="Arial" charset="0"/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9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Grundlagen / Meldepflichten</a:t>
              </a:r>
              <a:endParaRPr lang="de-DE" altLang="de-DE" sz="2800"/>
            </a:p>
          </p:txBody>
        </p:sp>
      </p:grpSp>
    </p:spTree>
    <p:extLst>
      <p:ext uri="{BB962C8B-B14F-4D97-AF65-F5344CB8AC3E}">
        <p14:creationId xmlns:p14="http://schemas.microsoft.com/office/powerpoint/2010/main" val="159666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6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6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6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6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6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66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66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66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66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66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66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66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66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66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lIns="91434" tIns="45717" rIns="91434" bIns="45717" anchor="ctr"/>
          <a:lstStyle/>
          <a:p>
            <a:pPr algn="ctr"/>
            <a:r>
              <a:rPr lang="de-DE" altLang="de-DE" sz="2000">
                <a:solidFill>
                  <a:schemeClr val="bg1"/>
                </a:solidFill>
              </a:rPr>
              <a:t>Infektions-</a:t>
            </a:r>
          </a:p>
          <a:p>
            <a:pPr algn="ctr"/>
            <a:r>
              <a:rPr lang="de-DE" altLang="de-DE" sz="2000">
                <a:solidFill>
                  <a:schemeClr val="bg1"/>
                </a:solidFill>
              </a:rPr>
              <a:t>intervention</a:t>
            </a:r>
          </a:p>
        </p:txBody>
      </p:sp>
      <p:sp>
        <p:nvSpPr>
          <p:cNvPr id="6254" name="Rectangle 110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rgbClr val="FF9999"/>
          </a:solidFill>
          <a:ln>
            <a:noFill/>
          </a:ln>
          <a:effectLst/>
        </p:spPr>
        <p:txBody>
          <a:bodyPr wrap="none" lIns="91434" tIns="45717" rIns="91434" bIns="45717" anchor="ctr"/>
          <a:lstStyle/>
          <a:p>
            <a:pPr algn="ctr"/>
            <a:endParaRPr lang="de-DE" altLang="de-DE" sz="2800"/>
          </a:p>
        </p:txBody>
      </p:sp>
      <p:sp>
        <p:nvSpPr>
          <p:cNvPr id="6270" name="Text Box 126"/>
          <p:cNvSpPr txBox="1">
            <a:spLocks noChangeArrowheads="1"/>
          </p:cNvSpPr>
          <p:nvPr/>
        </p:nvSpPr>
        <p:spPr bwMode="auto">
          <a:xfrm>
            <a:off x="1131944" y="2598003"/>
            <a:ext cx="689644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4800" b="1" smtClean="0"/>
              <a:t>Multiresistente Erreger</a:t>
            </a:r>
            <a:endParaRPr lang="de-DE" altLang="de-DE" sz="3200" b="1"/>
          </a:p>
        </p:txBody>
      </p:sp>
    </p:spTree>
    <p:extLst>
      <p:ext uri="{BB962C8B-B14F-4D97-AF65-F5344CB8AC3E}">
        <p14:creationId xmlns:p14="http://schemas.microsoft.com/office/powerpoint/2010/main" val="331033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3" name="Text Box 1029"/>
          <p:cNvSpPr txBox="1">
            <a:spLocks noChangeArrowheads="1"/>
          </p:cNvSpPr>
          <p:nvPr/>
        </p:nvSpPr>
        <p:spPr bwMode="auto">
          <a:xfrm>
            <a:off x="539552" y="908720"/>
            <a:ext cx="8352928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>
                <a:solidFill>
                  <a:srgbClr val="FF0000"/>
                </a:solidFill>
                <a:latin typeface="Arial" charset="0"/>
              </a:rPr>
              <a:t>MRE</a:t>
            </a:r>
            <a:r>
              <a:rPr lang="de-DE" altLang="de-DE" sz="1800">
                <a:latin typeface="Arial" charset="0"/>
              </a:rPr>
              <a:t> = Multiresistente Erreger = Bakterien, die gegen die meisten normalerweise einsetzbaren Medikamente immun geworden sind.</a:t>
            </a:r>
          </a:p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>
                <a:latin typeface="Arial" charset="0"/>
              </a:rPr>
              <a:t>Bakterien werden gemäß ihrem Färbeverhalten (Gramfärbung) in 2 Gruppen eingeteilt: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charset="0"/>
              </a:rPr>
              <a:t>Grampositiv  = meist kugelförmige Bakterien mit einer dicken Zellwand</a:t>
            </a:r>
          </a:p>
          <a:p>
            <a:pPr marL="660400" lvl="1" indent="-285750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charset="0"/>
              </a:rPr>
              <a:t>Gramnegativ = meist längliche Bakterien („Stäbchen“) mit einer dünnen, Zellwand</a:t>
            </a:r>
          </a:p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Wichtigste </a:t>
            </a:r>
            <a:r>
              <a:rPr lang="de-DE" altLang="de-DE" sz="1800" smtClean="0">
                <a:solidFill>
                  <a:srgbClr val="FF0000"/>
                </a:solidFill>
                <a:latin typeface="Arial" charset="0"/>
              </a:rPr>
              <a:t>grampositive </a:t>
            </a:r>
            <a:r>
              <a:rPr lang="de-DE" altLang="de-DE" sz="1800">
                <a:solidFill>
                  <a:srgbClr val="FF0000"/>
                </a:solidFill>
                <a:latin typeface="Arial" charset="0"/>
              </a:rPr>
              <a:t>MRE</a:t>
            </a:r>
            <a:r>
              <a:rPr lang="de-DE" altLang="de-DE" sz="1800">
                <a:latin typeface="Arial" charset="0"/>
              </a:rPr>
              <a:t>: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solidFill>
                  <a:srgbClr val="FF0000"/>
                </a:solidFill>
                <a:latin typeface="Arial" charset="0"/>
              </a:rPr>
              <a:t>MRSA</a:t>
            </a:r>
            <a:r>
              <a:rPr lang="de-DE" altLang="de-DE" sz="1600" smtClean="0">
                <a:latin typeface="Arial" charset="0"/>
              </a:rPr>
              <a:t> (</a:t>
            </a:r>
            <a:r>
              <a:rPr lang="de-DE" altLang="de-DE" sz="1600" b="1" smtClean="0">
                <a:latin typeface="Arial" charset="0"/>
              </a:rPr>
              <a:t>M</a:t>
            </a:r>
            <a:r>
              <a:rPr lang="de-DE" altLang="de-DE" sz="1600" smtClean="0">
                <a:latin typeface="Arial" charset="0"/>
              </a:rPr>
              <a:t>ethicillin </a:t>
            </a:r>
            <a:r>
              <a:rPr lang="de-DE" altLang="de-DE" sz="1600" b="1" smtClean="0">
                <a:latin typeface="Arial" charset="0"/>
              </a:rPr>
              <a:t>r</a:t>
            </a:r>
            <a:r>
              <a:rPr lang="de-DE" altLang="de-DE" sz="1600" smtClean="0">
                <a:latin typeface="Arial" charset="0"/>
              </a:rPr>
              <a:t>esistente </a:t>
            </a:r>
            <a:r>
              <a:rPr lang="de-DE" altLang="de-DE" sz="1600" b="1" smtClean="0">
                <a:latin typeface="Arial" charset="0"/>
              </a:rPr>
              <a:t>S</a:t>
            </a:r>
            <a:r>
              <a:rPr lang="de-DE" altLang="de-DE" sz="1600" smtClean="0">
                <a:latin typeface="Arial" charset="0"/>
              </a:rPr>
              <a:t>taphylococcus </a:t>
            </a:r>
            <a:r>
              <a:rPr lang="de-DE" altLang="de-DE" sz="1600" b="1" smtClean="0">
                <a:latin typeface="Arial" charset="0"/>
              </a:rPr>
              <a:t>a</a:t>
            </a:r>
            <a:r>
              <a:rPr lang="de-DE" altLang="de-DE" sz="1600" smtClean="0">
                <a:latin typeface="Arial" charset="0"/>
              </a:rPr>
              <a:t>ureus), </a:t>
            </a:r>
            <a:r>
              <a:rPr lang="de-DE" altLang="de-DE" sz="1600">
                <a:latin typeface="Arial" charset="0"/>
              </a:rPr>
              <a:t>die multiresistente Variante von Staphylococcus </a:t>
            </a:r>
            <a:r>
              <a:rPr lang="de-DE" altLang="de-DE" sz="1600" smtClean="0">
                <a:latin typeface="Arial" charset="0"/>
              </a:rPr>
              <a:t>aureus</a:t>
            </a:r>
          </a:p>
          <a:p>
            <a:pPr marL="660400" lvl="1" indent="-285750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solidFill>
                  <a:srgbClr val="FF0000"/>
                </a:solidFill>
                <a:latin typeface="Arial" charset="0"/>
              </a:rPr>
              <a:t>VRE</a:t>
            </a:r>
            <a:r>
              <a:rPr lang="de-DE" altLang="de-DE" sz="1600" smtClean="0">
                <a:latin typeface="Arial" charset="0"/>
              </a:rPr>
              <a:t> (</a:t>
            </a:r>
            <a:r>
              <a:rPr lang="de-DE" altLang="de-DE" sz="1600" b="1" smtClean="0">
                <a:latin typeface="Arial" charset="0"/>
              </a:rPr>
              <a:t>V</a:t>
            </a:r>
            <a:r>
              <a:rPr lang="de-DE" altLang="de-DE" sz="1600" smtClean="0">
                <a:latin typeface="Arial" charset="0"/>
              </a:rPr>
              <a:t>ancomycin </a:t>
            </a:r>
            <a:r>
              <a:rPr lang="de-DE" altLang="de-DE" sz="1600" b="1" smtClean="0">
                <a:latin typeface="Arial" charset="0"/>
              </a:rPr>
              <a:t>r</a:t>
            </a:r>
            <a:r>
              <a:rPr lang="de-DE" altLang="de-DE" sz="1600" smtClean="0">
                <a:latin typeface="Arial" charset="0"/>
              </a:rPr>
              <a:t>esistente </a:t>
            </a:r>
            <a:r>
              <a:rPr lang="de-DE" altLang="de-DE" sz="1600" b="1" smtClean="0">
                <a:latin typeface="Arial" charset="0"/>
              </a:rPr>
              <a:t>E</a:t>
            </a:r>
            <a:r>
              <a:rPr lang="de-DE" altLang="de-DE" sz="1600" smtClean="0">
                <a:latin typeface="Arial" charset="0"/>
              </a:rPr>
              <a:t>nterokokken) , </a:t>
            </a:r>
            <a:r>
              <a:rPr lang="de-DE" altLang="de-DE" sz="1600">
                <a:latin typeface="Arial" charset="0"/>
              </a:rPr>
              <a:t>die multiresistente Variante </a:t>
            </a:r>
            <a:r>
              <a:rPr lang="de-DE" altLang="de-DE" sz="1600" smtClean="0">
                <a:latin typeface="Arial" charset="0"/>
              </a:rPr>
              <a:t>bestimmter </a:t>
            </a:r>
            <a:r>
              <a:rPr lang="de-DE" altLang="de-DE" sz="1600">
                <a:latin typeface="Arial" charset="0"/>
              </a:rPr>
              <a:t>Enterokokken</a:t>
            </a:r>
          </a:p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>
                <a:latin typeface="Arial" charset="0"/>
              </a:rPr>
              <a:t>Wichtigste </a:t>
            </a:r>
            <a:r>
              <a:rPr lang="de-DE" altLang="de-DE" sz="1800">
                <a:solidFill>
                  <a:srgbClr val="FF0000"/>
                </a:solidFill>
                <a:latin typeface="Arial" charset="0"/>
              </a:rPr>
              <a:t>gramnegative MRE</a:t>
            </a:r>
            <a:r>
              <a:rPr lang="de-DE" altLang="de-DE" sz="1800">
                <a:latin typeface="Arial" charset="0"/>
              </a:rPr>
              <a:t>: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charset="0"/>
              </a:rPr>
              <a:t>E. coli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charset="0"/>
              </a:rPr>
              <a:t>Klebsiella spp.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charset="0"/>
              </a:rPr>
              <a:t>Enterobacter spp.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charset="0"/>
              </a:rPr>
              <a:t>Pseudomonas aeruginosa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charset="0"/>
              </a:rPr>
              <a:t>Acinetobacter baumannii</a:t>
            </a:r>
          </a:p>
          <a:p>
            <a:pPr marL="285750" indent="-285750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MRE unterscheiden sich von den Antibiotika-sensieblen Stämmen der gleichen Bakterienart nur durch die schlechtere Therapierbarkeit. Alle weiteren Eigenschaften (Übertragbarkeit, Virulenz etc.) sind i. d. R. identisch.</a:t>
            </a:r>
            <a:endParaRPr lang="de-DE" altLang="de-DE" sz="1800">
              <a:latin typeface="Arial" charset="0"/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9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Multiresistente Erreger / Allgemein</a:t>
              </a:r>
              <a:endParaRPr lang="de-DE" altLang="de-DE" sz="2800"/>
            </a:p>
          </p:txBody>
        </p:sp>
      </p:grpSp>
      <p:grpSp>
        <p:nvGrpSpPr>
          <p:cNvPr id="17" name="Gruppieren 16"/>
          <p:cNvGrpSpPr/>
          <p:nvPr/>
        </p:nvGrpSpPr>
        <p:grpSpPr>
          <a:xfrm>
            <a:off x="3779912" y="4509120"/>
            <a:ext cx="4849024" cy="1296144"/>
            <a:chOff x="4067944" y="5157192"/>
            <a:chExt cx="4849024" cy="1296144"/>
          </a:xfrm>
        </p:grpSpPr>
        <p:sp>
          <p:nvSpPr>
            <p:cNvPr id="18" name="Geschweifte Klammer rechts 17"/>
            <p:cNvSpPr/>
            <p:nvPr/>
          </p:nvSpPr>
          <p:spPr>
            <a:xfrm>
              <a:off x="4067944" y="5157192"/>
              <a:ext cx="216024" cy="1296144"/>
            </a:xfrm>
            <a:prstGeom prst="righ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4283968" y="5232102"/>
              <a:ext cx="4633000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de-DE" smtClean="0">
                  <a:latin typeface="Arial" panose="020B0604020202020204" pitchFamily="34" charset="0"/>
                  <a:cs typeface="Arial" panose="020B0604020202020204" pitchFamily="34" charset="0"/>
                </a:rPr>
                <a:t>Bakterien der Darmflora und der unbelebten Um-</a:t>
              </a:r>
              <a:br>
                <a:rPr lang="de-DE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smtClean="0">
                  <a:latin typeface="Arial" panose="020B0604020202020204" pitchFamily="34" charset="0"/>
                  <a:cs typeface="Arial" panose="020B0604020202020204" pitchFamily="34" charset="0"/>
                </a:rPr>
                <a:t>gebung, die bei vorliegender Multiresistenz als</a:t>
              </a:r>
              <a:br>
                <a:rPr lang="de-DE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MRGN </a:t>
              </a:r>
              <a:r>
                <a:rPr lang="de-DE">
                  <a:latin typeface="Arial" panose="020B0604020202020204" pitchFamily="34" charset="0"/>
                  <a:cs typeface="Arial" panose="020B0604020202020204" pitchFamily="34" charset="0"/>
                </a:rPr>
                <a:t>(Multiresistente gramnegative </a:t>
              </a:r>
              <a:r>
                <a:rPr lang="de-DE" smtClean="0">
                  <a:latin typeface="Arial" panose="020B0604020202020204" pitchFamily="34" charset="0"/>
                  <a:cs typeface="Arial" panose="020B0604020202020204" pitchFamily="34" charset="0"/>
                </a:rPr>
                <a:t>Bakterien)</a:t>
              </a:r>
              <a:br>
                <a:rPr lang="de-DE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smtClean="0">
                  <a:latin typeface="Arial" panose="020B0604020202020204" pitchFamily="34" charset="0"/>
                  <a:cs typeface="Arial" panose="020B0604020202020204" pitchFamily="34" charset="0"/>
                </a:rPr>
                <a:t>bezeichnet werden.</a:t>
              </a:r>
              <a:endParaRPr lang="de-DE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58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6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6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6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6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6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66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66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66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66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66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66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66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66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66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07" name="Text Box 15"/>
          <p:cNvSpPr txBox="1">
            <a:spLocks noChangeArrowheads="1"/>
          </p:cNvSpPr>
          <p:nvPr/>
        </p:nvSpPr>
        <p:spPr bwMode="auto">
          <a:xfrm>
            <a:off x="4284663" y="1001713"/>
            <a:ext cx="17843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800" b="1"/>
              <a:t>MRSA</a:t>
            </a:r>
            <a:r>
              <a:rPr lang="de-DE" altLang="de-DE" sz="1800"/>
              <a:t> =</a:t>
            </a:r>
          </a:p>
          <a:p>
            <a:r>
              <a:rPr lang="de-DE" altLang="de-DE" sz="1800" b="1"/>
              <a:t>M</a:t>
            </a:r>
            <a:r>
              <a:rPr lang="de-DE" altLang="de-DE" sz="1800"/>
              <a:t>ethicillin</a:t>
            </a:r>
          </a:p>
          <a:p>
            <a:r>
              <a:rPr lang="de-DE" altLang="de-DE" sz="1800" b="1"/>
              <a:t>R</a:t>
            </a:r>
            <a:r>
              <a:rPr lang="de-DE" altLang="de-DE" sz="1800"/>
              <a:t>esistenter</a:t>
            </a:r>
          </a:p>
          <a:p>
            <a:r>
              <a:rPr lang="de-DE" altLang="de-DE" sz="1800" b="1"/>
              <a:t>S</a:t>
            </a:r>
            <a:r>
              <a:rPr lang="de-DE" altLang="de-DE" sz="1800"/>
              <a:t>taphylococcus</a:t>
            </a:r>
          </a:p>
          <a:p>
            <a:r>
              <a:rPr lang="de-DE" altLang="de-DE" sz="1800" b="1"/>
              <a:t>A</a:t>
            </a:r>
            <a:r>
              <a:rPr lang="de-DE" altLang="de-DE" sz="1800"/>
              <a:t>ureus</a:t>
            </a:r>
          </a:p>
        </p:txBody>
      </p:sp>
      <p:sp>
        <p:nvSpPr>
          <p:cNvPr id="213008" name="Text Box 16"/>
          <p:cNvSpPr txBox="1">
            <a:spLocks noChangeArrowheads="1"/>
          </p:cNvSpPr>
          <p:nvPr/>
        </p:nvSpPr>
        <p:spPr bwMode="auto">
          <a:xfrm>
            <a:off x="6316663" y="1027113"/>
            <a:ext cx="17843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800" b="1"/>
              <a:t>ORSA</a:t>
            </a:r>
            <a:r>
              <a:rPr lang="de-DE" altLang="de-DE" sz="1800"/>
              <a:t> =</a:t>
            </a:r>
          </a:p>
          <a:p>
            <a:r>
              <a:rPr lang="de-DE" altLang="de-DE" sz="1800" b="1"/>
              <a:t>O</a:t>
            </a:r>
            <a:r>
              <a:rPr lang="de-DE" altLang="de-DE" sz="1800"/>
              <a:t>xacillin</a:t>
            </a:r>
          </a:p>
          <a:p>
            <a:r>
              <a:rPr lang="de-DE" altLang="de-DE" sz="1800" b="1"/>
              <a:t>R</a:t>
            </a:r>
            <a:r>
              <a:rPr lang="de-DE" altLang="de-DE" sz="1800"/>
              <a:t>esistenter</a:t>
            </a:r>
          </a:p>
          <a:p>
            <a:r>
              <a:rPr lang="de-DE" altLang="de-DE" sz="1800" b="1"/>
              <a:t>S</a:t>
            </a:r>
            <a:r>
              <a:rPr lang="de-DE" altLang="de-DE" sz="1800"/>
              <a:t>taphylococcus</a:t>
            </a:r>
          </a:p>
          <a:p>
            <a:r>
              <a:rPr lang="de-DE" altLang="de-DE" sz="1800" b="1"/>
              <a:t>A</a:t>
            </a:r>
            <a:r>
              <a:rPr lang="de-DE" altLang="de-DE" sz="1800"/>
              <a:t>ureus</a:t>
            </a:r>
          </a:p>
        </p:txBody>
      </p:sp>
      <p:sp>
        <p:nvSpPr>
          <p:cNvPr id="213009" name="Text Box 17"/>
          <p:cNvSpPr txBox="1">
            <a:spLocks noChangeArrowheads="1"/>
          </p:cNvSpPr>
          <p:nvPr/>
        </p:nvSpPr>
        <p:spPr bwMode="auto">
          <a:xfrm>
            <a:off x="4927600" y="2684463"/>
            <a:ext cx="2309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400" b="1"/>
              <a:t>MRSA = ORSA</a:t>
            </a:r>
          </a:p>
        </p:txBody>
      </p:sp>
      <p:sp>
        <p:nvSpPr>
          <p:cNvPr id="213010" name="Rectangle 18"/>
          <p:cNvSpPr>
            <a:spLocks noChangeArrowheads="1"/>
          </p:cNvSpPr>
          <p:nvPr/>
        </p:nvSpPr>
        <p:spPr bwMode="auto">
          <a:xfrm>
            <a:off x="553144" y="3401992"/>
            <a:ext cx="8915400" cy="3339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479425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i="1">
                <a:latin typeface="Arial" charset="0"/>
              </a:rPr>
              <a:t>Staphylococcus aureus </a:t>
            </a:r>
            <a:r>
              <a:rPr lang="de-DE" altLang="de-DE" sz="1800">
                <a:latin typeface="Arial" charset="0"/>
              </a:rPr>
              <a:t>ist ein möglicher Florabestandteil des Nasen-Rachen-Raums, der aufgrund von Toxinbildung Infektionen verursachen kann:</a:t>
            </a:r>
          </a:p>
          <a:p>
            <a:pPr marL="476250" lvl="1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600">
                <a:latin typeface="Arial" charset="0"/>
              </a:rPr>
              <a:t>Abszess</a:t>
            </a:r>
          </a:p>
          <a:p>
            <a:pPr marL="476250" lvl="1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600">
                <a:latin typeface="Arial" charset="0"/>
              </a:rPr>
              <a:t>Lebensmittelvergiftung</a:t>
            </a:r>
          </a:p>
          <a:p>
            <a:pPr marL="476250" lvl="1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600">
                <a:latin typeface="Arial" charset="0"/>
              </a:rPr>
              <a:t>Blutvergiftung</a:t>
            </a:r>
          </a:p>
          <a:p>
            <a:pPr marL="476250" lvl="1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600">
                <a:latin typeface="Arial" charset="0"/>
              </a:rPr>
              <a:t>Harnwegsinfektion</a:t>
            </a:r>
          </a:p>
          <a:p>
            <a:pPr marL="476250" lvl="1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600">
                <a:latin typeface="Arial" charset="0"/>
              </a:rPr>
              <a:t>Wundinfektion</a:t>
            </a:r>
          </a:p>
          <a:p>
            <a:pPr marL="476250" lvl="1" indent="-285750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600">
                <a:latin typeface="Arial" charset="0"/>
              </a:rPr>
              <a:t>Lungenentzündung</a:t>
            </a:r>
          </a:p>
          <a:p>
            <a:pPr marL="285750" indent="-285750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>
                <a:latin typeface="Arial" charset="0"/>
              </a:rPr>
              <a:t>Methicillin ist ein Antibiotikum, welches gegen </a:t>
            </a:r>
            <a:r>
              <a:rPr lang="de-DE" altLang="de-DE" sz="1800" i="1">
                <a:latin typeface="Arial" charset="0"/>
              </a:rPr>
              <a:t>Staphylococcus </a:t>
            </a:r>
            <a:r>
              <a:rPr lang="de-DE" altLang="de-DE" sz="1800" i="1" smtClean="0">
                <a:latin typeface="Arial" charset="0"/>
              </a:rPr>
              <a:t>aureus</a:t>
            </a:r>
            <a:r>
              <a:rPr lang="de-DE" altLang="de-DE" sz="1800" smtClean="0">
                <a:latin typeface="Arial" charset="0"/>
              </a:rPr>
              <a:t> wirksam</a:t>
            </a:r>
            <a:br>
              <a:rPr lang="de-DE" altLang="de-DE" sz="1800" smtClean="0">
                <a:latin typeface="Arial" charset="0"/>
              </a:rPr>
            </a:br>
            <a:r>
              <a:rPr lang="de-DE" altLang="de-DE" sz="1800" smtClean="0">
                <a:latin typeface="Arial" charset="0"/>
              </a:rPr>
              <a:t>sein </a:t>
            </a:r>
            <a:r>
              <a:rPr lang="de-DE" altLang="de-DE" sz="1800">
                <a:latin typeface="Arial" charset="0"/>
              </a:rPr>
              <a:t>sollte. Bei Unwirksamkeit liegt eine Multiresistenz vor.</a:t>
            </a:r>
          </a:p>
          <a:p>
            <a:pPr marL="285750" indent="-285750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altLang="de-DE" sz="1800">
              <a:latin typeface="Arial" charset="0"/>
            </a:endParaRPr>
          </a:p>
        </p:txBody>
      </p:sp>
      <p:pic>
        <p:nvPicPr>
          <p:cNvPr id="213013" name="Picture 21" descr="DSCN27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0" y="914400"/>
            <a:ext cx="3160779" cy="23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Multiresistente Erreger / MRSA</a:t>
              </a:r>
              <a:endParaRPr lang="de-DE" altLang="de-DE" sz="2800"/>
            </a:p>
          </p:txBody>
        </p:sp>
      </p:grpSp>
      <p:grpSp>
        <p:nvGrpSpPr>
          <p:cNvPr id="4" name="Gruppieren 3"/>
          <p:cNvGrpSpPr/>
          <p:nvPr/>
        </p:nvGrpSpPr>
        <p:grpSpPr>
          <a:xfrm>
            <a:off x="3131840" y="4653136"/>
            <a:ext cx="5615131" cy="1008112"/>
            <a:chOff x="3131840" y="4653136"/>
            <a:chExt cx="5615131" cy="1008112"/>
          </a:xfrm>
        </p:grpSpPr>
        <p:sp>
          <p:nvSpPr>
            <p:cNvPr id="2" name="Geschweifte Klammer rechts 1"/>
            <p:cNvSpPr/>
            <p:nvPr/>
          </p:nvSpPr>
          <p:spPr bwMode="auto">
            <a:xfrm>
              <a:off x="3131840" y="4653136"/>
              <a:ext cx="216024" cy="1008112"/>
            </a:xfrm>
            <a:prstGeom prst="righ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" name="Textfeld 2"/>
            <p:cNvSpPr txBox="1"/>
            <p:nvPr/>
          </p:nvSpPr>
          <p:spPr>
            <a:xfrm>
              <a:off x="3419872" y="4869160"/>
              <a:ext cx="53270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mtClean="0"/>
                <a:t>Meist handelt es sich hier um eine </a:t>
              </a:r>
              <a:r>
                <a:rPr lang="de-DE" smtClean="0">
                  <a:solidFill>
                    <a:srgbClr val="FF0000"/>
                  </a:solidFill>
                </a:rPr>
                <a:t>nosokomiale Infektion</a:t>
              </a:r>
            </a:p>
            <a:p>
              <a:r>
                <a:rPr lang="de-DE" smtClean="0"/>
                <a:t>(Infektion infolge einer medizinischen Maßnahme)</a:t>
              </a:r>
              <a:endParaRPr lang="de-DE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Multiresistente Erreger / MRSA</a:t>
              </a:r>
              <a:endParaRPr lang="de-DE" altLang="de-DE" sz="2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539552" y="908720"/>
            <a:ext cx="8568952" cy="5701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>
                <a:latin typeface="Arial" charset="0"/>
              </a:rPr>
              <a:t>MRSA-Arten:</a:t>
            </a:r>
          </a:p>
          <a:p>
            <a:pPr marL="660400" lvl="1" indent="-285750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solidFill>
                  <a:srgbClr val="FF0000"/>
                </a:solidFill>
                <a:latin typeface="Arial" charset="0"/>
              </a:rPr>
              <a:t>HA-MRSA </a:t>
            </a:r>
            <a:r>
              <a:rPr lang="de-DE" altLang="de-DE" sz="1600" smtClean="0">
                <a:latin typeface="Arial" charset="0"/>
              </a:rPr>
              <a:t>/ „HA“ steht für „</a:t>
            </a:r>
            <a:r>
              <a:rPr lang="de-DE" altLang="de-DE" sz="1600" b="1" smtClean="0">
                <a:latin typeface="Arial" charset="0"/>
              </a:rPr>
              <a:t>h</a:t>
            </a:r>
            <a:r>
              <a:rPr lang="de-DE" altLang="de-DE" sz="1600" smtClean="0">
                <a:latin typeface="Arial" charset="0"/>
              </a:rPr>
              <a:t>ospital </a:t>
            </a:r>
            <a:r>
              <a:rPr lang="de-DE" altLang="de-DE" sz="1600" b="1" smtClean="0">
                <a:latin typeface="Arial" charset="0"/>
              </a:rPr>
              <a:t>a</a:t>
            </a:r>
            <a:r>
              <a:rPr lang="de-DE" altLang="de-DE" sz="1600" smtClean="0">
                <a:latin typeface="Arial" charset="0"/>
              </a:rPr>
              <a:t>quired“, d. h. mit medizinischen Einrichtungen in Zusammenhang stehend. Wenn innerhalb der außerklinischen Intensivpflege von „MRSA“ gesprochen wird, ist meist „HA-MRSA“ gemeint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solidFill>
                  <a:srgbClr val="FF0000"/>
                </a:solidFill>
                <a:latin typeface="Arial" charset="0"/>
              </a:rPr>
              <a:t>LA-MRSA</a:t>
            </a:r>
            <a:r>
              <a:rPr lang="de-DE" altLang="de-DE" sz="1600" smtClean="0">
                <a:latin typeface="Arial" charset="0"/>
              </a:rPr>
              <a:t> / „LA“ steht für „</a:t>
            </a:r>
            <a:r>
              <a:rPr lang="de-DE" altLang="de-DE" sz="1600" b="1" smtClean="0">
                <a:latin typeface="Arial" charset="0"/>
              </a:rPr>
              <a:t>l</a:t>
            </a:r>
            <a:r>
              <a:rPr lang="de-DE" altLang="de-DE" sz="1600" smtClean="0">
                <a:latin typeface="Arial" charset="0"/>
              </a:rPr>
              <a:t>ivestock </a:t>
            </a:r>
            <a:r>
              <a:rPr lang="de-DE" altLang="de-DE" sz="1600" b="1" smtClean="0">
                <a:latin typeface="Arial" charset="0"/>
              </a:rPr>
              <a:t>a</a:t>
            </a:r>
            <a:r>
              <a:rPr lang="de-DE" altLang="de-DE" sz="1600" smtClean="0">
                <a:latin typeface="Arial" charset="0"/>
              </a:rPr>
              <a:t>ssoziated“, d. h. mit der Tierhaltung (vornehmlich Massentierhaltung) in Zusammenhang stehend. Je nach Region tritt LA-MRSA auch als Erreger nosokomialer Infektionen auf. </a:t>
            </a:r>
          </a:p>
          <a:p>
            <a:pPr marL="660400" lvl="1" indent="-285750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solidFill>
                  <a:srgbClr val="FF0000"/>
                </a:solidFill>
                <a:latin typeface="Arial" charset="0"/>
              </a:rPr>
              <a:t>CA-MRSA </a:t>
            </a:r>
            <a:r>
              <a:rPr lang="de-DE" altLang="de-DE" sz="1600" smtClean="0">
                <a:latin typeface="Arial" charset="0"/>
              </a:rPr>
              <a:t>/</a:t>
            </a:r>
            <a:r>
              <a:rPr lang="de-DE" altLang="de-DE" sz="160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altLang="de-DE" sz="1600" smtClean="0">
                <a:latin typeface="Arial" charset="0"/>
              </a:rPr>
              <a:t>„CA“ steht für „community </a:t>
            </a:r>
            <a:r>
              <a:rPr lang="de-DE" altLang="de-DE" sz="1600" b="1" smtClean="0">
                <a:latin typeface="Arial" charset="0"/>
              </a:rPr>
              <a:t>a</a:t>
            </a:r>
            <a:r>
              <a:rPr lang="de-DE" altLang="de-DE" sz="1600" smtClean="0">
                <a:latin typeface="Arial" charset="0"/>
              </a:rPr>
              <a:t>quired“, d. h. mit der normalen menschlichen Gemeinschaft in Zusammenhang stehend. CA-MRSA bildet das Toxin PVL und ist dadurch in der Lage, u. a. Abzesse durch die unverletzte Haut zu erzeugen.</a:t>
            </a:r>
          </a:p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HA-MRSA (ggf. auch LA-MRSA) führt im Rahmen der außerklinischen Intensiv-pflege relativ häufig zu Kolonisationen, u. U. auch zu Infektionen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an </a:t>
            </a:r>
            <a:r>
              <a:rPr lang="de-DE" altLang="de-DE" sz="1600">
                <a:latin typeface="Arial" charset="0"/>
              </a:rPr>
              <a:t>Insertionsstellen </a:t>
            </a:r>
            <a:r>
              <a:rPr lang="de-DE" altLang="de-DE" sz="1600" smtClean="0">
                <a:latin typeface="Arial" charset="0"/>
              </a:rPr>
              <a:t>(speziell Tracheostoma),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der ableitenden Harnwege (infolge Harndrainage),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an chronischen </a:t>
            </a:r>
            <a:r>
              <a:rPr lang="de-DE" altLang="de-DE" sz="1600">
                <a:latin typeface="Arial" charset="0"/>
              </a:rPr>
              <a:t>Wunden </a:t>
            </a:r>
            <a:r>
              <a:rPr lang="de-DE" altLang="de-DE" sz="1600" smtClean="0">
                <a:latin typeface="Arial" charset="0"/>
              </a:rPr>
              <a:t>(z. B. Culcus cruris),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an seiner „Heimatadresse“, d. h. der Mund-Nasen-Rachenraum</a:t>
            </a:r>
          </a:p>
          <a:p>
            <a:pPr marL="660400" lvl="1" indent="-285750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und der Haut</a:t>
            </a:r>
          </a:p>
          <a:p>
            <a:pPr marL="285750" indent="-285750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MRSA kann mit Hilfe antibiotischer und antiseptischer Substanzen kurzzeitig gut und langzeitig bedingt beseitigt werden. Eine solche Maßnahme wird als </a:t>
            </a:r>
            <a:r>
              <a:rPr lang="de-DE" altLang="de-DE" sz="1800" smtClean="0">
                <a:solidFill>
                  <a:srgbClr val="FF0000"/>
                </a:solidFill>
                <a:latin typeface="Arial" charset="0"/>
              </a:rPr>
              <a:t>MRSA-Sanierung</a:t>
            </a:r>
            <a:r>
              <a:rPr lang="de-DE" altLang="de-DE" sz="1800" smtClean="0">
                <a:latin typeface="Arial" charset="0"/>
              </a:rPr>
              <a:t> oder MRSA-Eradikation bezeichnet.</a:t>
            </a:r>
            <a:endParaRPr lang="de-DE" altLang="de-DE" sz="18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52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Multiresistente Erreger / VRE</a:t>
              </a:r>
              <a:endParaRPr lang="de-DE" altLang="de-DE" sz="2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539552" y="3069972"/>
            <a:ext cx="8568952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Fakultativ pathogene Darmflora-Bestandteile wie </a:t>
            </a:r>
            <a:r>
              <a:rPr lang="de-DE" altLang="de-DE" sz="1800" i="1" smtClean="0">
                <a:latin typeface="Arial" charset="0"/>
              </a:rPr>
              <a:t>Enterococcus faecium </a:t>
            </a:r>
            <a:r>
              <a:rPr lang="de-DE" altLang="de-DE" sz="1800" smtClean="0">
                <a:latin typeface="Arial" charset="0"/>
              </a:rPr>
              <a:t>und </a:t>
            </a:r>
            <a:r>
              <a:rPr lang="de-DE" altLang="de-DE" sz="1800" i="1" smtClean="0">
                <a:latin typeface="Arial" charset="0"/>
              </a:rPr>
              <a:t>Enterococcus faecalis </a:t>
            </a:r>
            <a:r>
              <a:rPr lang="de-DE" altLang="de-DE" sz="1800" smtClean="0">
                <a:latin typeface="Arial" charset="0"/>
              </a:rPr>
              <a:t>können speziell im Zusammenhang mit invasiven medizinischen Maßnahmen nosokomiale Infektionen verursachen wie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katheterassoziierte Harnwegsinfektionen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katheterassoziierte Septititden</a:t>
            </a:r>
          </a:p>
          <a:p>
            <a:pPr marL="660400" lvl="1" indent="-285750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postoperative Peritonitis</a:t>
            </a:r>
          </a:p>
          <a:p>
            <a:pPr marL="285750" indent="-285750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Vancomycinresistente (und damit multiresistente) Varianten der Enterokokken, sog. „VRE“ haben in den letzten Jahren als Erreger nosokomialer Infektionen, speziell auf Intensivstationen, erheblich an Bedeutung gewonnen. </a:t>
            </a:r>
          </a:p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Es gibt bislang wenige Erkenntnisse darüber, wie sich VRE im Rahmen der außerklinischen Intensivpflege auswirken. </a:t>
            </a:r>
          </a:p>
        </p:txBody>
      </p:sp>
      <p:pic>
        <p:nvPicPr>
          <p:cNvPr id="1026" name="Picture 2" descr="Bildergebnis für enterococc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908720"/>
            <a:ext cx="3168352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ancomycin-Resistant Enterococcus 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908720"/>
            <a:ext cx="2857500" cy="19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61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Multiresistente Erreger / MRGN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Allgemeines</a:t>
              </a:r>
              <a:endParaRPr lang="de-DE" altLang="de-DE" sz="1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539552" y="3356992"/>
            <a:ext cx="8424936" cy="349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Bei den MRGN handelt es sich eine Sammelbezeichnung für multiresistente gramnegative Stäbchenbakterien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der </a:t>
            </a:r>
            <a:r>
              <a:rPr lang="de-DE" altLang="de-DE" sz="1600" smtClean="0">
                <a:solidFill>
                  <a:srgbClr val="FF0000"/>
                </a:solidFill>
                <a:latin typeface="Arial" charset="0"/>
              </a:rPr>
              <a:t>Darmflora</a:t>
            </a:r>
            <a:r>
              <a:rPr lang="de-DE" altLang="de-DE" sz="1600" smtClean="0">
                <a:latin typeface="Arial" charset="0"/>
              </a:rPr>
              <a:t>, wie z. B. Escherischia coli, Enterobacter cloacae, Proteus mirabilis oder Klebsiella pneumoniae</a:t>
            </a:r>
          </a:p>
          <a:p>
            <a:pPr marL="660400" lvl="1" indent="-285750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charset="0"/>
              </a:rPr>
              <a:t>der feuchten unbelebten </a:t>
            </a:r>
            <a:r>
              <a:rPr lang="de-DE" altLang="de-DE" sz="1600" smtClean="0">
                <a:solidFill>
                  <a:srgbClr val="FF0000"/>
                </a:solidFill>
                <a:latin typeface="Arial" charset="0"/>
              </a:rPr>
              <a:t>Umgebung</a:t>
            </a:r>
            <a:r>
              <a:rPr lang="de-DE" altLang="de-DE" sz="1600" smtClean="0">
                <a:latin typeface="Arial" charset="0"/>
              </a:rPr>
              <a:t>, wie Pseudomonas aeruginosa, Acinetobacter baumannii oder Stenotrophomonas maltophilia, wobei auch diese Bakterien den Darm zeitweilig oder dauerhaft besiedeln können</a:t>
            </a:r>
          </a:p>
          <a:p>
            <a:pPr marL="285750" indent="-285750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>
                <a:latin typeface="Arial" charset="0"/>
              </a:rPr>
              <a:t>Auch </a:t>
            </a:r>
            <a:r>
              <a:rPr lang="de-DE" altLang="de-DE" sz="1800">
                <a:solidFill>
                  <a:srgbClr val="FF0000"/>
                </a:solidFill>
                <a:latin typeface="Arial" charset="0"/>
              </a:rPr>
              <a:t>Lebensmittel</a:t>
            </a:r>
            <a:r>
              <a:rPr lang="de-DE" altLang="de-DE" sz="1800">
                <a:latin typeface="Arial" charset="0"/>
              </a:rPr>
              <a:t> (vor allem Fleischwaren) können mit MRGN kontaminiert </a:t>
            </a:r>
            <a:r>
              <a:rPr lang="de-DE" altLang="de-DE" sz="1800" smtClean="0">
                <a:latin typeface="Arial" charset="0"/>
              </a:rPr>
              <a:t>sein. Viele </a:t>
            </a:r>
            <a:r>
              <a:rPr lang="de-DE" altLang="de-DE" sz="1800">
                <a:solidFill>
                  <a:srgbClr val="FF0000"/>
                </a:solidFill>
                <a:latin typeface="Arial" charset="0"/>
              </a:rPr>
              <a:t>Reiseländer</a:t>
            </a:r>
            <a:r>
              <a:rPr lang="de-DE" altLang="de-DE" sz="1800">
                <a:latin typeface="Arial" charset="0"/>
              </a:rPr>
              <a:t> haben ein sehr hohes MRGN-Aufkommen.</a:t>
            </a:r>
          </a:p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charset="0"/>
              </a:rPr>
              <a:t>Gramnegative </a:t>
            </a:r>
            <a:r>
              <a:rPr lang="de-DE" altLang="de-DE" sz="1800">
                <a:latin typeface="Arial" charset="0"/>
              </a:rPr>
              <a:t>Stäbchenbakterien können </a:t>
            </a:r>
            <a:r>
              <a:rPr lang="de-DE" altLang="de-DE" sz="1800" smtClean="0">
                <a:latin typeface="Arial" charset="0"/>
              </a:rPr>
              <a:t>nur unter </a:t>
            </a:r>
            <a:r>
              <a:rPr lang="de-DE" altLang="de-DE" sz="1800">
                <a:latin typeface="Arial" charset="0"/>
              </a:rPr>
              <a:t>bestimmten </a:t>
            </a:r>
            <a:r>
              <a:rPr lang="de-DE" altLang="de-DE" sz="1800" smtClean="0">
                <a:latin typeface="Arial" charset="0"/>
              </a:rPr>
              <a:t>Umständen, speziell im Zusammenhang mit invasiven medizinischen Maßnahmen  </a:t>
            </a:r>
            <a:r>
              <a:rPr lang="de-DE" altLang="de-DE" sz="1800">
                <a:latin typeface="Arial" charset="0"/>
              </a:rPr>
              <a:t>Infektionen verursachen und werden </a:t>
            </a:r>
            <a:r>
              <a:rPr lang="de-DE" altLang="de-DE" sz="1800" smtClean="0">
                <a:latin typeface="Arial" charset="0"/>
              </a:rPr>
              <a:t>daher als </a:t>
            </a:r>
            <a:r>
              <a:rPr lang="de-DE" altLang="de-DE" sz="1800">
                <a:latin typeface="Arial" charset="0"/>
              </a:rPr>
              <a:t>„fakultativ pathogen“ eingestuft</a:t>
            </a:r>
            <a:r>
              <a:rPr lang="de-DE" altLang="de-DE" sz="1800" smtClean="0">
                <a:latin typeface="Arial" charset="0"/>
              </a:rPr>
              <a:t>.</a:t>
            </a:r>
          </a:p>
        </p:txBody>
      </p:sp>
      <p:pic>
        <p:nvPicPr>
          <p:cNvPr id="8" name="Picture 2" descr="Bildergebnis für gramnegative bakteri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93449"/>
            <a:ext cx="3143646" cy="2247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Bildergebnis für gramnegative bakteri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267" y="898587"/>
            <a:ext cx="2698921" cy="2242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Ähnliches Fot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898586"/>
            <a:ext cx="1656392" cy="2242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89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Multiresistente Erreger / MRGN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Eigenschaften</a:t>
              </a:r>
              <a:endParaRPr lang="de-DE" altLang="de-DE" sz="1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539552" y="836712"/>
            <a:ext cx="8424936" cy="620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Da MRGN eine Sammelbezeichnung ist, sind die Eigenschaften der einzelnen Bakterien unterschiedlich, wobei es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jedoch einige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Gemeinsamkeiten gibt: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Vorliebe zum feuchten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Milieu und Neigung zur Biofilm-Bildung.</a:t>
            </a: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Übertragung durch direkte und indirekte Kontakte leicht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möglich, dadurch Gefahr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Infektionsausbrüchen. </a:t>
            </a: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Können je nach Lokalität sehr unterschiedliche Infektionen verursachen, die aber fast immer im Zusammenhang mit invasiven Maßnahmen stehen:</a:t>
            </a:r>
          </a:p>
          <a:p>
            <a:pPr marL="1016000" lvl="2" indent="-285750"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Harndrainage</a:t>
            </a:r>
          </a:p>
          <a:p>
            <a:pPr marL="1016000" lvl="2" indent="-285750"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Beatmung</a:t>
            </a:r>
          </a:p>
          <a:p>
            <a:pPr marL="1016000" lvl="2" indent="-285750"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Infusionsbehandlung</a:t>
            </a:r>
          </a:p>
          <a:p>
            <a:pPr marL="1016000" lvl="2" indent="-28575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Operation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Im Bereich der ambulanten Intensivpflege steht das Thema „MRGN“ in naher Verbindnung zum Tracheostoma und zur Harndrainage.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Eine Übertragung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durch Tröpfchen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ist möglich, speziell im Zusammenhang mit medizinischen Geräten wie Inhalierern und Befeuchtern. </a:t>
            </a: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MRGN sind uneingeschränkt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desinfektionsfähig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Keine Sanierungsbehandlung möglich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die Dispositions- oder Verursachungsfaktoren nicht beseitigt werden können, verbleibt MRGN auf unbestimmte Zeit</a:t>
            </a:r>
          </a:p>
          <a:p>
            <a:pPr marL="285750" indent="-285750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endParaRPr lang="de-DE" altLang="de-DE" sz="18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19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Multiresistente Erreger / MRGN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Differenzierung</a:t>
              </a:r>
              <a:endParaRPr lang="de-DE" altLang="de-DE" sz="1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539552" y="836712"/>
            <a:ext cx="8424936" cy="2785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Die Restenzbildung ist bei gramnegativen Bakterien meist durch die Bildung von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Antibio-tika-spaltenden Enzymen, sog. „</a:t>
            </a:r>
            <a:r>
              <a:rPr lang="de-DE" sz="1600" b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xtended </a:t>
            </a:r>
            <a:r>
              <a:rPr lang="de-DE" sz="1600" b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pectrum </a:t>
            </a:r>
            <a:r>
              <a:rPr lang="de-DE" sz="1600" b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eta-</a:t>
            </a:r>
            <a:r>
              <a:rPr lang="de-DE" sz="1600" b="1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aktamasen“ (</a:t>
            </a:r>
            <a:r>
              <a:rPr lang="de-DE" sz="1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ESBL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) begründet, von denen es unterschiedliche Arten gibt. 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Teilweise ist es den gramnegativen Bakterien möglich, die Fähigkeit zur ESBL-Bildung Arten-übergreifend mittels Plasmide zu übertragen (= </a:t>
            </a:r>
            <a:r>
              <a:rPr lang="de-DE" sz="1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horizontaler Resistenztransfer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Da bei den MRGN kann die Multiresistenz in unterschiedlicher Ausprägung vorliegen kann, werden sie anhand ihrer Wirksamkeit gegenüber 4 wichtigen antibiotischen Leitsubstanzen in </a:t>
            </a:r>
            <a:r>
              <a:rPr lang="de-DE" sz="1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 und 4MRGN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 differenziert (siehe Tabelle).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Diese Zuordnung entscheidet in Verbindung mit der jeweiligen Art des Erregers über die zu treffenden Hygienemaßnahmen.</a:t>
            </a:r>
            <a:endParaRPr lang="de-DE" altLang="de-DE" sz="1600" smtClean="0">
              <a:latin typeface="Arial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660232" y="3789040"/>
            <a:ext cx="2468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mtClean="0"/>
              <a:t>3MRGN: Resistenz gegen 3 der 4 Antibio-</a:t>
            </a:r>
            <a:br>
              <a:rPr lang="de-DE" smtClean="0"/>
            </a:br>
            <a:r>
              <a:rPr lang="de-DE" smtClean="0"/>
              <a:t>tikagruppen.</a:t>
            </a:r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6664876" y="4686235"/>
            <a:ext cx="24640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/>
              <a:t>4MRGN: Resistenz</a:t>
            </a:r>
            <a:br>
              <a:rPr lang="de-DE" smtClean="0"/>
            </a:br>
            <a:r>
              <a:rPr lang="de-DE" smtClean="0"/>
              <a:t>gegen jede der 4 Antibio-</a:t>
            </a:r>
            <a:br>
              <a:rPr lang="de-DE" smtClean="0"/>
            </a:br>
            <a:r>
              <a:rPr lang="de-DE" smtClean="0"/>
              <a:t>tikagruppen (incl. Carba-</a:t>
            </a:r>
            <a:br>
              <a:rPr lang="de-DE" smtClean="0"/>
            </a:br>
            <a:r>
              <a:rPr lang="de-DE" smtClean="0"/>
              <a:t>penem).</a:t>
            </a:r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61048"/>
            <a:ext cx="648072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71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Multiresistente Erreger / MRGN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Prävalenz</a:t>
              </a:r>
              <a:endParaRPr lang="de-DE" altLang="de-DE" sz="1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539552" y="836712"/>
            <a:ext cx="8424936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ESBL-Bildner bzw. MRGN haben in Einrichtungen des Gesundheitswesens eine höhere Prävalenz und eine weit höhere Dunkelziffer als MRSA.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Die höhere Dunkelziffer erklärt sich u. a. daraus, dass MRSA mittels eines Rachen-Nasen-Abstrich nachgewisen werden kann. Bei MRGN ist das komplizierter und teurer.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Typischerweise wird MRSA durch das in Kliniken etablierte Screening nachgewiesen, während MRGN meist aufgrund einer Veranlassung ermittelt wird.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2968451"/>
            <a:ext cx="8939212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hteck 13"/>
          <p:cNvSpPr/>
          <p:nvPr/>
        </p:nvSpPr>
        <p:spPr>
          <a:xfrm>
            <a:off x="179388" y="3501008"/>
            <a:ext cx="8785225" cy="5755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179388" y="5114166"/>
            <a:ext cx="8785225" cy="5466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75" y="2691477"/>
            <a:ext cx="3056657" cy="553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738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Multiresistente Erreger / Maßnahmen</a:t>
              </a:r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539552" y="836712"/>
            <a:ext cx="8424936" cy="6070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In allen Bereich der außerklinischen Intensivpflege ist mit einer relativ hohen Präsenz von HA-MRSA, 3- und 4MRGN zu rechnen. Bei den meisten dieser Fälle ist von einer Dauerhaftigkeit auszugehen.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Bei MRE stellt die penibel eingehaltene Basishygiene den weitaus größten Teil der zu ergreifenden Hygienemaßnahmen. Kein Änderungsbedarf besteht bei </a:t>
            </a: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der Auswahl der Hände- und Flächendesinfektionsmittel,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den Indikationen und der Durchführung der Händedesinfektion,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der Geschirr-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Besteckaufbereitung,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der Anwendung von Medizinprodukten bei personengebunder Verwendung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der Medizinprodukteaufbereitung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der Zuordnung und Entsorgung kontaminierter Abfälle (AS180104)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Ergänzend zur Basishygiene sind Maßnahmen zu treffen </a:t>
            </a:r>
          </a:p>
          <a:p>
            <a:pPr marL="374650" lvl="1" indent="0" algn="just">
              <a:spcAft>
                <a:spcPts val="300"/>
              </a:spcAft>
              <a:buSzPct val="120000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hinsichtlich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der PSA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ggf. der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MRSA-Sanierung</a:t>
            </a:r>
          </a:p>
          <a:p>
            <a:pPr marL="374650" lvl="1" indent="0" algn="just">
              <a:spcAft>
                <a:spcPts val="300"/>
              </a:spcAft>
              <a:buSzPct val="120000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zusätzlich in stationären Einrichtungen hinsichtlich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der Unterbringung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der Abfall- und Schmutzwäscheentsorgung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der Wäscheaufbereitung 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67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Multiresistente Erreger / Maßnahmen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Ergänzungen der Basishygiene generell</a:t>
              </a:r>
              <a:endParaRPr lang="de-DE" altLang="de-DE" sz="1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539552" y="836712"/>
            <a:ext cx="8424936" cy="641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PSA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Alle direkten Kontakte mit dem MRE-pos. Patienten erfordern das Tragen eines langärmligen Schutzkittels und von Einmal-Schutzhandschuhen.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Ein mehrlagiger Mund-Nasenschutz (MNS)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ist beim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endotrachealen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Absaugen, bei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der pflegerischen Säuberung der Mundhöhle und bei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der Tracheostomapflege zu tragen.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Weitere PSA, wie z. B. Haarschutz oder Überschuhe ist nicht notwendig.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MRSA-Sanierung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Beseitigung von MRSA mittels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keimhemmender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Substanzen.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Der Ablauf ist nach Ermittlung der Sanierungseignung ärztlicherseits festzulegen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I. d. R. erfolgt 5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Tage lang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eine Anwendung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keimhemmender Substanzen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und 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begleitende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Maßnahmen, wie z. B. ein tägl. Wäschewechsel.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Nach einer mind dreitägigen Pause erfolgen 3 Kontrollabstriche: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225" lvl="2" indent="-285750" algn="just">
              <a:spcAft>
                <a:spcPts val="300"/>
              </a:spcAft>
              <a:buSzPct val="120000"/>
              <a:buFont typeface="Courier New" panose="02070309020205020404" pitchFamily="49" charset="0"/>
              <a:buChar char="o"/>
            </a:pP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nach </a:t>
            </a: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ca. 14 Tagen</a:t>
            </a:r>
          </a:p>
          <a:p>
            <a:pPr marL="911225" lvl="2" indent="-285750" algn="just">
              <a:spcAft>
                <a:spcPts val="300"/>
              </a:spcAft>
              <a:buSzPct val="120000"/>
              <a:buFont typeface="Courier New" panose="02070309020205020404" pitchFamily="49" charset="0"/>
              <a:buChar char="o"/>
            </a:pP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nach </a:t>
            </a: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ca. 6 Monaten</a:t>
            </a:r>
          </a:p>
          <a:p>
            <a:pPr marL="911225" lvl="2" indent="-285750" algn="just">
              <a:spcAft>
                <a:spcPts val="300"/>
              </a:spcAft>
              <a:buSzPct val="120000"/>
              <a:buFont typeface="Courier New" panose="02070309020205020404" pitchFamily="49" charset="0"/>
              <a:buChar char="o"/>
            </a:pP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nach </a:t>
            </a: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ca. 12 Monaten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Ist der erste Kontrollabstrich MRSA-neg., gilt der Pat. als „vorläufig MRSA-Frei“. In diesem Fall können alle Interventionsmaßnahmen eingestellt werden.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Sind danach auch die weiteren Kontrollabstrich negativ gilt der Pat. als „dauerhaft MRSA-frei“. Anderenfalls sind die Interventionsmaßnahmen wieder aufzunehmen.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Details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Informationsschrift der MRE-Netzwerke Niedersachsen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29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Multiresistente Erreger / Maßnahmen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/>
                <a:t>Ergänzungen der Basishygiene in stationären Einrichtungen</a:t>
              </a:r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539552" y="836712"/>
            <a:ext cx="8424936" cy="687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Unterbringung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Grundsätzlich kann und soll die Teilnahme am Gemeinschaftsleben nicht verwehrt werden. Besuch ist uneingeschränkt möglich.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Bei CA-MRSA, 4MRGN, 3MRGN Acinetobacter baumannii oder Klebsiella pneumoniae ist ein Einzelzimmer erforderlich.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Bei HA- oder LA-MRSA, sonstigen 3MRGN oder VRE sollte bei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einer Unterbringung im Doppelzimmer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der Mitbewohner keine keine offenen Wunden oder invasive Zugänge wie PEG, Tracheostoma oder Katheter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aufweisen.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Die Maßnahme der räumlichen Isolierung ist an strenge Regeln gebunden, kommt bei MRE i. d. R. nicht in Frage und erfordert eine amtsärztliche Anordnung (siehe </a:t>
            </a:r>
            <a:r>
              <a:rPr lang="de-DE" sz="160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Stellungnahme des NLGA zu Absonderungsmaßnahmen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Schmutzwäscheentsorgung und Wäscheaufbereitung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Mit MRE kontaminierte Flachwäsche ist prinzipiell, wie gewohnt zu entsorgen und einer desinfizierenden Aufbereitung zuzuleiten. Externe Wäschereien sehen für MRE-kontaminierte Wäsche meist spezielle Sammelbehältnisse vor.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Die Privatwäsche MRE-pos. Patienten sollte in keimdichten Behältnissen (z. B. stabiler Plastikbeutel) und nicht in Netzen gesammelt und ebenfalls desinfizierend aufbereitet werden.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Die Sammlung von MRE-kontaminierter Schmutzwäsche sollte im Patientenzimmer (und nicht mit mobilen Wäschesammlern) erfolgen. Die vollen Säcke sollen das Zimmer stets verschlossen verlassen.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22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lIns="91434" tIns="45717" rIns="91434" bIns="45717" anchor="ctr"/>
          <a:lstStyle/>
          <a:p>
            <a:pPr algn="ctr"/>
            <a:r>
              <a:rPr lang="de-DE" altLang="de-DE" sz="2000">
                <a:solidFill>
                  <a:schemeClr val="bg1"/>
                </a:solidFill>
              </a:rPr>
              <a:t>Infektions-</a:t>
            </a:r>
          </a:p>
          <a:p>
            <a:pPr algn="ctr"/>
            <a:r>
              <a:rPr lang="de-DE" altLang="de-DE" sz="2000">
                <a:solidFill>
                  <a:schemeClr val="bg1"/>
                </a:solidFill>
              </a:rPr>
              <a:t>intervention</a:t>
            </a:r>
          </a:p>
        </p:txBody>
      </p:sp>
      <p:sp>
        <p:nvSpPr>
          <p:cNvPr id="6254" name="Rectangle 110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rgbClr val="FF9999"/>
          </a:solidFill>
          <a:ln>
            <a:noFill/>
          </a:ln>
          <a:effectLst/>
        </p:spPr>
        <p:txBody>
          <a:bodyPr wrap="none" lIns="91434" tIns="45717" rIns="91434" bIns="45717" anchor="ctr"/>
          <a:lstStyle/>
          <a:p>
            <a:pPr algn="ctr"/>
            <a:endParaRPr lang="de-DE" altLang="de-DE" sz="2800"/>
          </a:p>
        </p:txBody>
      </p:sp>
      <p:sp>
        <p:nvSpPr>
          <p:cNvPr id="6270" name="Text Box 126"/>
          <p:cNvSpPr txBox="1">
            <a:spLocks noChangeArrowheads="1"/>
          </p:cNvSpPr>
          <p:nvPr/>
        </p:nvSpPr>
        <p:spPr bwMode="auto">
          <a:xfrm>
            <a:off x="2051720" y="2165955"/>
            <a:ext cx="532229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4800" b="1" smtClean="0"/>
              <a:t>Gastroenteritiden</a:t>
            </a:r>
            <a:endParaRPr lang="de-DE" altLang="de-DE" sz="4800" b="1"/>
          </a:p>
        </p:txBody>
      </p:sp>
    </p:spTree>
    <p:extLst>
      <p:ext uri="{BB962C8B-B14F-4D97-AF65-F5344CB8AC3E}">
        <p14:creationId xmlns:p14="http://schemas.microsoft.com/office/powerpoint/2010/main" val="331033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Gastroenteritiden / Allgemeines</a:t>
              </a:r>
              <a:endParaRPr lang="de-DE" altLang="de-DE" sz="1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539552" y="836712"/>
            <a:ext cx="8352928" cy="5555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0" indent="0" algn="just">
              <a:spcAft>
                <a:spcPts val="600"/>
              </a:spcAft>
              <a:buSzPct val="120000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Als Gastroenteritis bezeichnet man eine Magen-Darm-Entzündung, die nichtinfektiöse und infektiöse Ursachen haben kann.</a:t>
            </a: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Aft>
                <a:spcPts val="600"/>
              </a:spcAft>
              <a:buSzPct val="120000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Als nichtinfektiöse Ursachen wären z. B. Nebenwirkungen bestimmter Medikamente (z. B. Antibiotika), Vergiftungen, hormonelle Störungen zu nennen.</a:t>
            </a:r>
          </a:p>
          <a:p>
            <a:pPr marL="0" indent="0" algn="just">
              <a:spcAft>
                <a:spcPts val="300"/>
              </a:spcAft>
              <a:buSzPct val="120000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Infektiöse Gastroenteritiden können wie folgt unterteilt werden:</a:t>
            </a: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Bakterielle Infektionen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bzw. Toxineinschwemmung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Durch Erreger wie Salmonellen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Camphylobacter, </a:t>
            </a:r>
            <a:r>
              <a:rPr lang="de-DE" sz="1600" i="1" smtClean="0">
                <a:latin typeface="Arial" panose="020B0604020202020204" pitchFamily="34" charset="0"/>
                <a:cs typeface="Arial" panose="020B0604020202020204" pitchFamily="34" charset="0"/>
              </a:rPr>
              <a:t>Bacillus cereus</a:t>
            </a:r>
            <a:br>
              <a:rPr lang="de-DE" sz="1600" i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oder </a:t>
            </a:r>
            <a:r>
              <a:rPr lang="de-DE" sz="1600" i="1" smtClean="0">
                <a:latin typeface="Arial" panose="020B0604020202020204" pitchFamily="34" charset="0"/>
                <a:cs typeface="Arial" panose="020B0604020202020204" pitchFamily="34" charset="0"/>
              </a:rPr>
              <a:t>Staphylococcus aureus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Die Übertragung erfolgt vorwiegend alimenär über kontaminierte</a:t>
            </a:r>
            <a:b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Lebensmittel, u. U. auch über direkte und indirekte Kontakte. 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Virale Infektionen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Durch Noro-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Rota-, Astro- oder Adenoviren.</a:t>
            </a: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Die Übertragung erfolgt meist über direkte und indirekte Kontakte</a:t>
            </a:r>
            <a:b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aber auch alimentär. Bei Noro-Viren auch durch Tröpfchen.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CDI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urch das sporenbildende Bakterium </a:t>
            </a:r>
            <a:r>
              <a:rPr lang="de-DE" sz="1600" i="1" smtClean="0">
                <a:latin typeface="Arial" panose="020B0604020202020204" pitchFamily="34" charset="0"/>
                <a:cs typeface="Arial" panose="020B0604020202020204" pitchFamily="34" charset="0"/>
              </a:rPr>
              <a:t>Clostridium difficile. </a:t>
            </a: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Die betreffende Infektion wird als CDI (</a:t>
            </a:r>
            <a:r>
              <a:rPr lang="de-DE" sz="16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lostridium </a:t>
            </a:r>
            <a:r>
              <a:rPr lang="de-DE" sz="1600" b="1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ifficile </a:t>
            </a:r>
            <a:r>
              <a:rPr lang="de-DE" sz="1600" b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nfektion)</a:t>
            </a:r>
            <a:b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oder als CDAD (</a:t>
            </a:r>
            <a:r>
              <a:rPr lang="de-DE" sz="16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lostridium </a:t>
            </a:r>
            <a:r>
              <a:rPr lang="de-DE" sz="1600" b="1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ifficile </a:t>
            </a:r>
            <a:r>
              <a:rPr lang="de-DE" sz="1600" b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ssoziierte </a:t>
            </a:r>
            <a:r>
              <a:rPr lang="de-DE" sz="1600" b="1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iarrhoe) bezeichnet.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Eine CDI kann endogen oder durch Kontakte entstehen.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276872"/>
            <a:ext cx="1730388" cy="1494909"/>
          </a:xfrm>
          <a:prstGeom prst="rect">
            <a:avLst/>
          </a:prstGeom>
        </p:spPr>
      </p:pic>
      <p:pic>
        <p:nvPicPr>
          <p:cNvPr id="1028" name="Picture 4" descr="https://www.medizinfuchs.de/blog/wp-content/uploads/2016/12/iStock-154955697-1024x7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80" y="3861049"/>
            <a:ext cx="172819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dergebnis für clostridium difficil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726" y="5229200"/>
            <a:ext cx="1146845" cy="157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3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Gastroenteritiden / Bakteriell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Unterteilung</a:t>
              </a:r>
              <a:endParaRPr lang="de-DE" altLang="de-DE" sz="1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267744" y="836712"/>
            <a:ext cx="6696744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0" indent="0" algn="just">
              <a:spcAft>
                <a:spcPts val="600"/>
              </a:spcAft>
              <a:buSzPct val="120000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Gastroenteritiden können durch eine Vielzahl bakterieller Erreger unterschiedlichen Typs verursacht werden:</a:t>
            </a:r>
          </a:p>
          <a:p>
            <a:pPr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Erreger vom </a:t>
            </a: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Sekretionstyp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765175" lvl="1" indent="-285750"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wie </a:t>
            </a:r>
            <a:r>
              <a:rPr lang="de-DE" sz="1600" i="1" smtClean="0">
                <a:latin typeface="Arial" panose="020B0604020202020204" pitchFamily="34" charset="0"/>
                <a:cs typeface="Arial" panose="020B0604020202020204" pitchFamily="34" charset="0"/>
              </a:rPr>
              <a:t>Vibrio cholerae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, bestimmte Coli-Pathovare (EPEC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ETEC), </a:t>
            </a:r>
            <a:r>
              <a:rPr lang="de-DE" sz="1600" i="1" smtClean="0">
                <a:latin typeface="Arial" panose="020B0604020202020204" pitchFamily="34" charset="0"/>
                <a:cs typeface="Arial" panose="020B0604020202020204" pitchFamily="34" charset="0"/>
              </a:rPr>
              <a:t>Staphylococcus </a:t>
            </a:r>
            <a:r>
              <a:rPr lang="de-DE" sz="1600" i="1">
                <a:latin typeface="Arial" panose="020B0604020202020204" pitchFamily="34" charset="0"/>
                <a:cs typeface="Arial" panose="020B0604020202020204" pitchFamily="34" charset="0"/>
              </a:rPr>
              <a:t>aureus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i="1" smtClean="0">
                <a:latin typeface="Arial" panose="020B0604020202020204" pitchFamily="34" charset="0"/>
                <a:cs typeface="Arial" panose="020B0604020202020204" pitchFamily="34" charset="0"/>
              </a:rPr>
              <a:t>Bacillus cereus</a:t>
            </a:r>
          </a:p>
          <a:p>
            <a:pPr marL="765175" lvl="1" indent="-28575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Betrifft v. a. den Dünndarm, wobei Enterotoxine der Bakterien eine vermehrte Sekretion mit dem Resultat einer Diarrhoe bewirken.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Erreger </a:t>
            </a:r>
            <a:r>
              <a:rPr 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vom </a:t>
            </a: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Penetrationstyp, </a:t>
            </a:r>
          </a:p>
          <a:p>
            <a:pPr marL="765175" lvl="1" indent="-285750"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wie Salmonellen, </a:t>
            </a:r>
            <a:r>
              <a:rPr lang="de-DE" sz="1600" i="1">
                <a:latin typeface="Arial" panose="020B0604020202020204" pitchFamily="34" charset="0"/>
                <a:cs typeface="Arial" panose="020B0604020202020204" pitchFamily="34" charset="0"/>
              </a:rPr>
              <a:t>Campylobacter </a:t>
            </a:r>
            <a:r>
              <a:rPr lang="de-DE" sz="1600" i="1" smtClean="0">
                <a:latin typeface="Arial" panose="020B0604020202020204" pitchFamily="34" charset="0"/>
                <a:cs typeface="Arial" panose="020B0604020202020204" pitchFamily="34" charset="0"/>
              </a:rPr>
              <a:t>jejuni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i="1" smtClean="0">
                <a:latin typeface="Arial" panose="020B0604020202020204" pitchFamily="34" charset="0"/>
                <a:cs typeface="Arial" panose="020B0604020202020204" pitchFamily="34" charset="0"/>
              </a:rPr>
              <a:t>Yersinia enterocolitica</a:t>
            </a:r>
          </a:p>
          <a:p>
            <a:pPr marL="765175" lvl="1" indent="-28575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Betrifft v. a. den Dünndarm, wobei die Erreger in die Dünndarmmukosa penetrieren, eine Immunreaktion bewirken (Fieber) und wässige, u. U. blutige Durchfälle hervorrufen. 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Erreger vom </a:t>
            </a: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Invasionstyp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765175" lvl="1" indent="-285750"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wie Shigella spp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de-DE" sz="1600" i="1" smtClean="0">
                <a:latin typeface="Arial" panose="020B0604020202020204" pitchFamily="34" charset="0"/>
                <a:cs typeface="Arial" panose="020B0604020202020204" pitchFamily="34" charset="0"/>
              </a:rPr>
              <a:t>Entamoeba histolytica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(Ruhr),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bestimmte Coli-Pathovare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(EHEC, EIEC), </a:t>
            </a:r>
            <a:r>
              <a:rPr lang="de-DE" sz="1600" i="1" smtClean="0">
                <a:latin typeface="Arial" panose="020B0604020202020204" pitchFamily="34" charset="0"/>
                <a:cs typeface="Arial" panose="020B0604020202020204" pitchFamily="34" charset="0"/>
              </a:rPr>
              <a:t>Clostridium difficile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(Sonderfall, der gesondert besprochen wird)</a:t>
            </a:r>
          </a:p>
          <a:p>
            <a:pPr marL="765175" lvl="1" indent="-28575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Betrifft v. a. das Colon, wobei die Erreger die Colonmukosa infiltrieren und eine Epithel-Zerstörung bewirken, in deren Folge es zu blutigen Durchfällen und Krämpfen kommt.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1874404" cy="161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Gastroenteritiden / Bakteriell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Merkmale</a:t>
              </a:r>
              <a:endParaRPr lang="de-DE" altLang="de-DE" sz="1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768752" cy="6763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0" indent="0" algn="just">
              <a:spcAft>
                <a:spcPts val="300"/>
              </a:spcAft>
              <a:buSzPct val="120000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Bakterielle Erreger von Gastroenteritiden haben unterschiedliche Eigenschaften, führen zu unterschiedlichen Auswirkungen bzw. Pathogenese. Für die meisten dieser Erreger gilt: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Übertragung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Meist alimentär über Lebensmittel oder Getränke.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Eine Ansteckung durch Kontakte ist je nach Erreger möglich, steht aber meist nicht im Vordergrund.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Symptome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einsetzend nach Stunden oder wenigen Tagen kommt es zu  Übelkeit, Erbrechen, Durchfall, Bauchschmerzen bzw. Krämpfen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evtl. Fieber oder Blutbeimengungen im Stuhl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Auswirkungen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Exsikkose, Kreislaufbelastung, Erschöpfung und Schwäche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U. U. Schock, Nierenfunktionsstörung, Bewusstseinsstörung, Dauerausscheidung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Diagnose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Meist belässt man es bei einer klinischen Bewertung.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In bestimmten Fällen (z. B. Colipathovare) Stuhluntersuchung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Therapie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Meist sympomatisch, vor allem Volumenauffüllung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In Ausnahmefällen antidiarrhoische Substanzen oder Antibiotika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Aft>
                <a:spcPts val="600"/>
              </a:spcAft>
              <a:buSzPct val="120000"/>
            </a:pP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1874404" cy="161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61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40825" cy="609600"/>
            <a:chOff x="3175" y="-27384"/>
            <a:chExt cx="9140825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7400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Gastroenteritiden / Bakteriell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Maßnahmen</a:t>
              </a:r>
              <a:endParaRPr lang="de-DE" altLang="de-DE" sz="1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696744" cy="694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0" indent="0" algn="just">
              <a:spcAft>
                <a:spcPts val="600"/>
              </a:spcAft>
              <a:buSzPct val="120000"/>
            </a:pPr>
            <a:r>
              <a:rPr lang="de-DE" sz="1800" b="1" smtClean="0">
                <a:latin typeface="Arial" panose="020B0604020202020204" pitchFamily="34" charset="0"/>
                <a:cs typeface="Arial" panose="020B0604020202020204" pitchFamily="34" charset="0"/>
              </a:rPr>
              <a:t>Generell: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Penible Einhaltung der Basishygiene, d. h.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indikations- und sachgerechte Händedesinfektion (normales Mittel und EWZ), vor allem nach pflegerischen Kontakten mit dem Erkrankten und Kontak-ten mit pot. infektiösen Materialien (auch wenn dabei Hand-schuhe getragen wurden).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indikationsgerechte Nutzung von PSA also Einmalhandschuhe und ggf. Schutzschürze bei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pflegerischen Kontakten mit dem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Erkrankten und beim Umgang mit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pot. infektiösen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Materialien.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Einschaltung des GA bei zwei oder mehr Erkrankten bzw. bei erkranktem Personal mit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Lebensmittelkontakt.</a:t>
            </a: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Aft>
                <a:spcPts val="300"/>
              </a:spcAft>
              <a:buSzPct val="120000"/>
            </a:pPr>
            <a:r>
              <a:rPr lang="de-DE" sz="1800" b="1" smtClean="0">
                <a:latin typeface="Arial" panose="020B0604020202020204" pitchFamily="34" charset="0"/>
                <a:cs typeface="Arial" panose="020B0604020202020204" pitchFamily="34" charset="0"/>
              </a:rPr>
              <a:t>In WGs und stationären Einrichtungen: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Ursachenabklärung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Hinterfragung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des Speisenplanes und der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Küchenhygiene.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Einschaltung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des Veterinäramtes, wenn Zusammenhang mit Lebensmitteln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erkennbar.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Erkrankte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benötigen eigenes WC bzw. eigenen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Nachtstuhl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Desinfektion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Griffflächen.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Weitergehende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Maßnahmen nur bei Ausbrüchen und auf Anordnung des GA.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Aft>
                <a:spcPts val="600"/>
              </a:spcAft>
              <a:buSzPct val="120000"/>
            </a:pP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1874404" cy="161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9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36076" cy="609600"/>
            <a:chOff x="3175" y="-27384"/>
            <a:chExt cx="9136076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2651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Gastroenteritiden / Viral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Allgemeines</a:t>
              </a:r>
              <a:endParaRPr lang="de-DE" altLang="de-DE" sz="1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696744" cy="580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0" indent="0" algn="just">
              <a:spcAft>
                <a:spcPts val="600"/>
              </a:spcAft>
              <a:buSzPct val="120000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Virale Gastroenteritiden können durch unterschiedliche Viren ausgelöst werden:</a:t>
            </a:r>
          </a:p>
          <a:p>
            <a:pPr marL="285750" indent="-285750" algn="just">
              <a:spcAft>
                <a:spcPts val="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Noro-Viren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Häufigster Erreger viraler Gastroenteritiden (bei Kindern ca. 30%, bei Erwachsenen ca. 50%)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Saisonale Häufung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zwischen Oktober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März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Häufig schwere Verläufe von kurzer Dauer</a:t>
            </a:r>
          </a:p>
          <a:p>
            <a:pPr marL="285750" indent="-285750" algn="just">
              <a:spcAft>
                <a:spcPts val="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Rota-Viren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Nach Noro zweithäufigster Erreger (vorwiegend Kinder). 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Saisonaler Häufung zwischen Februar und Mai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Meist milde Verläufe von 2 – 6 Tagen Dauer</a:t>
            </a:r>
          </a:p>
          <a:p>
            <a:pPr marL="285750" indent="-285750" algn="just">
              <a:spcAft>
                <a:spcPts val="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Astro-Viren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Relativ seltener Verursacher viraler Gastroenteritiden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Meist milde Verläufe von 2 – 4 Tagen Dauer</a:t>
            </a:r>
          </a:p>
          <a:p>
            <a:pPr marL="285750" indent="-285750" algn="just">
              <a:spcAft>
                <a:spcPts val="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Adeno-Viren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Adeno-Viren Typ 40 und 41 sind häufige Verursacher von Gastroenteritiden bei Kindern. 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Meist milde Verläufe von kurzer Dauer.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Aft>
                <a:spcPts val="600"/>
              </a:spcAft>
              <a:buSzPct val="120000"/>
            </a:pP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https://www.medizinfuchs.de/blog/wp-content/uploads/2016/12/iStock-154955697-1024x7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908720"/>
            <a:ext cx="1920212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 bwMode="auto">
          <a:xfrm>
            <a:off x="3175" y="5949280"/>
            <a:ext cx="9136076" cy="90872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Wenn eine virale Gastroenteritis</a:t>
            </a:r>
            <a:r>
              <a:rPr kumimoji="0" lang="de-DE" sz="18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vermutet werden kann, sind die für Noro vorgesehen Maßnahmen auch dann zu ergreifen, wenn der Erreger noch unbekannt ist, zumal bei den weiteren viralen Erregern ähnliche Interventionsmaßnahmen indiziert sind.</a:t>
            </a: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27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36076" cy="609600"/>
            <a:chOff x="3175" y="-27384"/>
            <a:chExt cx="9136076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2651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Gastroenteritiden / Viral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Eigenschaften von Noro-Viren / Noro-Virus-Infektionen</a:t>
              </a:r>
              <a:endParaRPr lang="de-DE" altLang="de-DE" sz="1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696744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0" indent="0">
              <a:spcAft>
                <a:spcPts val="600"/>
              </a:spcAft>
              <a:buSzPct val="120000"/>
            </a:pPr>
            <a:r>
              <a:rPr lang="de-DE" altLang="de-DE" sz="1800" b="1" smtClean="0">
                <a:latin typeface="Arial" charset="0"/>
              </a:rPr>
              <a:t>Eigenschaften von Noro-Viren</a:t>
            </a:r>
            <a:r>
              <a:rPr lang="de-DE" altLang="de-DE" sz="1800" smtClean="0">
                <a:latin typeface="Arial" charset="0"/>
              </a:rPr>
              <a:t>:</a:t>
            </a:r>
          </a:p>
          <a:p>
            <a:pPr>
              <a:lnSpc>
                <a:spcPts val="1800"/>
              </a:lnSpc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600" smtClean="0">
                <a:latin typeface="Arial" charset="0"/>
              </a:rPr>
              <a:t>Noro-Viren </a:t>
            </a:r>
            <a:r>
              <a:rPr lang="de-DE" altLang="de-DE" sz="1600">
                <a:latin typeface="Arial" charset="0"/>
              </a:rPr>
              <a:t>sind i</a:t>
            </a:r>
            <a:r>
              <a:rPr lang="de-DE" altLang="de-DE" sz="1600">
                <a:latin typeface="Arial" charset="0"/>
                <a:sym typeface="Wingdings" pitchFamily="2" charset="2"/>
              </a:rPr>
              <a:t>n k</a:t>
            </a:r>
            <a:r>
              <a:rPr lang="de-DE" altLang="de-DE" sz="1600">
                <a:latin typeface="Arial" charset="0"/>
              </a:rPr>
              <a:t>leinsten Mengen </a:t>
            </a:r>
            <a:r>
              <a:rPr lang="de-DE" altLang="de-DE" sz="1600" smtClean="0">
                <a:latin typeface="Arial" charset="0"/>
              </a:rPr>
              <a:t>infektionsfähig und resistent gegen viele Desinfektionsmittel.</a:t>
            </a:r>
            <a:endParaRPr lang="de-DE" altLang="de-DE" sz="1600">
              <a:latin typeface="Arial" charset="0"/>
            </a:endParaRPr>
          </a:p>
          <a:p>
            <a:pPr>
              <a:lnSpc>
                <a:spcPts val="1800"/>
              </a:lnSpc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600" smtClean="0">
                <a:latin typeface="Arial" charset="0"/>
              </a:rPr>
              <a:t>Übertragbar durch </a:t>
            </a:r>
            <a:r>
              <a:rPr lang="de-DE" altLang="de-DE" sz="1600">
                <a:latin typeface="Arial" charset="0"/>
              </a:rPr>
              <a:t>direkte &amp; indirekte fäkal-orale Kontakte, </a:t>
            </a:r>
            <a:r>
              <a:rPr lang="de-DE" altLang="de-DE" sz="1600" smtClean="0">
                <a:latin typeface="Arial" charset="0"/>
              </a:rPr>
              <a:t>alimentär und Tröpfchen die beim Erbrechen entstehen.</a:t>
            </a:r>
          </a:p>
          <a:p>
            <a:pPr>
              <a:lnSpc>
                <a:spcPts val="1800"/>
              </a:lnSpc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Die Eigenschaften von Noro-Viren variieren und ändern sich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fortlaufend (vergleichbar mit Influenza-Viren)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https://www.medizinfuchs.de/blog/wp-content/uploads/2016/12/iStock-154955697-1024x7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908720"/>
            <a:ext cx="1920212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029"/>
          <p:cNvSpPr txBox="1">
            <a:spLocks noChangeArrowheads="1"/>
          </p:cNvSpPr>
          <p:nvPr/>
        </p:nvSpPr>
        <p:spPr bwMode="auto">
          <a:xfrm>
            <a:off x="251520" y="2738734"/>
            <a:ext cx="8496944" cy="4002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300"/>
              </a:spcAft>
            </a:pPr>
            <a:r>
              <a:rPr lang="de-DE" altLang="de-DE" sz="1800" b="1" smtClean="0">
                <a:latin typeface="Arial" panose="020B0604020202020204" pitchFamily="34" charset="0"/>
                <a:cs typeface="Arial" panose="020B0604020202020204" pitchFamily="34" charset="0"/>
              </a:rPr>
              <a:t>Noro-Virus-Infektion</a:t>
            </a:r>
          </a:p>
          <a:p>
            <a:pPr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altLang="de-DE" sz="1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Inkubationszeit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:  1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bis 3 Tage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altLang="de-DE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Ansteckungsfähigkeit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65175" lvl="1" indent="-285750">
              <a:lnSpc>
                <a:spcPct val="90000"/>
              </a:lnSpc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evtl. in der Inkubationszeit, sicher während der Symptome, mind. 2 Tage evtl. bis 2 Wochen nach Abklingen der Symptome</a:t>
            </a:r>
          </a:p>
          <a:p>
            <a:pPr marL="765175" lvl="1" indent="-285750">
              <a:lnSpc>
                <a:spcPct val="90000"/>
              </a:lnSpc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sehr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ansteckend, hohe Epidemiegefahr</a:t>
            </a:r>
            <a:endParaRPr lang="de-DE" altLang="de-DE" sz="160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altLang="de-DE" sz="1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Symptome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5175" lvl="1" indent="-285750">
              <a:lnSpc>
                <a:spcPct val="90000"/>
              </a:lnSpc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akut beginnende starke Durchfälle und Erbrechen,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Exsikkose, Bauch-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Kopf-schmerzen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, Schwäche, selten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Fieber; oft auch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leichte Krankheitsverläufe</a:t>
            </a:r>
          </a:p>
          <a:p>
            <a:pPr marL="765175" lvl="1" indent="-285750">
              <a:lnSpc>
                <a:spcPct val="90000"/>
              </a:lnSpc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Symptome halten 12 bis 72 Stunden an</a:t>
            </a:r>
          </a:p>
          <a:p>
            <a:pPr marL="765175" lvl="1" indent="-285750">
              <a:lnSpc>
                <a:spcPct val="90000"/>
              </a:lnSpc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Immunität besteht, ist aber nur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von kurzer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Dauer (wg. Virus-Veränderungen)</a:t>
            </a:r>
            <a:endParaRPr lang="de-DE" altLang="de-DE" sz="160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altLang="de-DE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Diagnostik</a:t>
            </a:r>
          </a:p>
          <a:p>
            <a:pPr marL="765175" lvl="1" indent="-285750">
              <a:lnSpc>
                <a:spcPct val="90000"/>
              </a:lnSpc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anhand der Symptome</a:t>
            </a:r>
          </a:p>
          <a:p>
            <a:pPr marL="765175" lvl="1" indent="-285750">
              <a:lnSpc>
                <a:spcPct val="90000"/>
              </a:lnSpc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mittels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Stuhluntersuchung (über Labor / 2 – 3 Tage bis Befund)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altLang="de-DE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Therapie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65175" lvl="1" indent="-285750">
              <a:lnSpc>
                <a:spcPct val="90000"/>
              </a:lnSpc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Kausale Therapie und Impfung nicht möglich</a:t>
            </a:r>
          </a:p>
          <a:p>
            <a:pPr marL="765175" lvl="1" indent="-285750">
              <a:lnSpc>
                <a:spcPct val="90000"/>
              </a:lnSpc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Flüssigkeits- und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Elektrolytausgleich, Kreislaufstabilisation</a:t>
            </a:r>
            <a:endParaRPr lang="de-DE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19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36076" cy="609600"/>
            <a:chOff x="3175" y="-27384"/>
            <a:chExt cx="9136076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2651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Gastroenteritiden / Viral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Maßnahmen bei Noro-Virus-Infektionen</a:t>
              </a:r>
              <a:endParaRPr lang="de-DE" altLang="de-DE" sz="1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696744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Die einzusetzenden Hände- und ggf. Flächendesinfektionsmittel müssen als „begrenzt viruzid Plus“ oder „viruzid“ deklariert sein.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Die Beschäftigten müssen über Eigenschaften von Noro-Viren und Noro-Infektionen umfassend informiert sein. Es muss klar sein, wie sie sich bei einer Eigenerkrankung zu verhalten haben.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Es ist abzuklären, ob eine Meldepflicht vorliegt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gemäß </a:t>
            </a:r>
            <a:endParaRPr 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225" lvl="2" indent="-285750" algn="just"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§6 Abs. 2 a IfSG (erkrankte Person hat Kontakt mit Lebensmitteln) oder </a:t>
            </a:r>
          </a:p>
          <a:p>
            <a:pPr marL="911225" lvl="2" indent="-285750" algn="just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§</a:t>
            </a: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6 Abs. 2 </a:t>
            </a: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b IfSG (epidemischer Zusammenhang)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In WGs und stationären Einrichtungen: </a:t>
            </a:r>
          </a:p>
          <a:p>
            <a:pPr marL="911225" lvl="2" indent="-285750" algn="just"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Zeitweiliger Ausschluss von Erkrankten vom Gemeinschaftsleben.</a:t>
            </a:r>
          </a:p>
          <a:p>
            <a:pPr marL="911225" lvl="2" indent="-285750" algn="just"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Im Ausbruchsfall Meldung an das Gesundheitsamt, Unterbindung von personeller Fluktuation und  Vermeidung von Besuchen. 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Ergänzung der </a:t>
            </a:r>
            <a:r>
              <a:rPr 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Personalhygiene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Noro-wirksames Händedesinfektionsmittel verwenden, evtl. verlängerte EWZ beachten. 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Die Pflege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erkrankter Patienten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erfolgt mit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langärmligen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Schutzkitteln, Schutzhandschuhen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und mehrlagigen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Mund-Nasenschutz-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oder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FFP2-Masken.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Erkrankte Beschäftige sollen für die Zeit der Symptome + 48 Std. der Arbeit fern bleiben.</a:t>
            </a:r>
            <a:endParaRPr 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https://www.medizinfuchs.de/blog/wp-content/uploads/2016/12/iStock-154955697-1024x7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908720"/>
            <a:ext cx="1920212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ildergebnis für schutzkleidung no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4" y="2543207"/>
            <a:ext cx="1920212" cy="192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4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36076" cy="609600"/>
            <a:chOff x="3175" y="-27384"/>
            <a:chExt cx="9136076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2651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Gastroenteritiden / Viral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Umgebungshygiene </a:t>
              </a:r>
              <a:r>
                <a:rPr lang="de-DE" altLang="de-DE" sz="1800"/>
                <a:t>bei Noro-Virus-Infektionen</a:t>
              </a:r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696744" cy="6178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Ergänzung der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Umgebungshygiene</a:t>
            </a: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in WGs und stationären Einrichtungen:</a:t>
            </a: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Medizinprodukte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 und Utensilien möglichst patientengebunden verwenden (zumindest für Dauer der Erkrankung), sonst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Wisch-desinfektion vor der Verwendung bei anderen Patienten. 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Verwendung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Noro-wirksamer Flächendesinfektionsmittel.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Bei der sofortigen </a:t>
            </a:r>
            <a:r>
              <a:rPr lang="de-DE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Desinfektion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 von kontaminierten Flächen /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Gegenständen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911225" lvl="2" indent="-285750" algn="just"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Schutzhandschuhe verwenden,</a:t>
            </a:r>
          </a:p>
          <a:p>
            <a:pPr marL="911225" lvl="2" indent="-285750" algn="just"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Schmutz mit Desinfektionsmittel getränktem Haushaltstuch </a:t>
            </a: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auf-nehmen</a:t>
            </a: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911225" lvl="2" indent="-285750" algn="just"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danach wischdesinfizieren</a:t>
            </a: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911225" lvl="2" indent="-285750" algn="just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Handschuhe ausziehen, verwerfen und Hände desinfizieren.</a:t>
            </a:r>
            <a:endParaRPr 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Patientennahe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Flächen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täglich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und nach Kontamination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wisch-desinfizieren.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Abfall und Wäsche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911225" lvl="2" indent="-285750" algn="just"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Kontaminierte Abfälle in kleinen Plastikbeuteln </a:t>
            </a: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sammeln. Wenn </a:t>
            </a: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voll: dem Restmüll zugeben.</a:t>
            </a:r>
          </a:p>
          <a:p>
            <a:pPr marL="911225" lvl="2" indent="-285750" algn="just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Schmutzwäsche </a:t>
            </a: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getrennt </a:t>
            </a: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sammeln und </a:t>
            </a: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waschen. Desinfizierende </a:t>
            </a: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Programme anwenden (&gt;</a:t>
            </a: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60°C + desinfizierendes Waschmittel).</a:t>
            </a:r>
          </a:p>
          <a:p>
            <a:pPr marL="660400" lvl="1" indent="-285750" algn="just">
              <a:spcAft>
                <a:spcPts val="600"/>
              </a:spcAft>
              <a:buSzPct val="10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Bzgl. </a:t>
            </a:r>
            <a:r>
              <a:rPr lang="de-DE" sz="1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Geschirr und Besteck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 bleibt es bei der Basishygiene.</a:t>
            </a:r>
          </a:p>
          <a:p>
            <a:pPr marL="660400" lvl="1" indent="-285750" algn="just">
              <a:spcAft>
                <a:spcPts val="600"/>
              </a:spcAft>
              <a:buSzPct val="10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Nach überstandener Erkrankung ist eine </a:t>
            </a:r>
            <a:r>
              <a:rPr lang="de-DE" sz="1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Schlussdesinfektion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 des betreffenden Zimmers anzuraten.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https://www.medizinfuchs.de/blog/wp-content/uploads/2016/12/iStock-154955697-1024x7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908720"/>
            <a:ext cx="1920212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Bildergebnis für Umgebungshygiene nor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492896"/>
            <a:ext cx="188721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71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36076" cy="609600"/>
            <a:chOff x="3175" y="-27384"/>
            <a:chExt cx="9136076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2651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Gastroenteritiden / CDI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Eigenschaften von </a:t>
              </a:r>
              <a:r>
                <a:rPr lang="de-DE" altLang="de-DE" sz="1800" i="1" smtClean="0"/>
                <a:t>Clostridium difficile </a:t>
              </a:r>
              <a:r>
                <a:rPr lang="de-DE" altLang="de-DE" sz="1800" smtClean="0"/>
                <a:t>(Cd)</a:t>
              </a:r>
              <a:endParaRPr lang="de-DE" altLang="de-DE" sz="1800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696744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Clostridien sind sporenbildende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anaerobe Bakterien. Zur Gruppe der Clostridien gehören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u.a.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die Erreger von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Tetanus, Gasbrand, oder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Botulismus.</a:t>
            </a: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i="1" smtClean="0">
                <a:latin typeface="Arial" panose="020B0604020202020204" pitchFamily="34" charset="0"/>
                <a:cs typeface="Arial" panose="020B0604020202020204" pitchFamily="34" charset="0"/>
              </a:rPr>
              <a:t>Clostridium </a:t>
            </a:r>
            <a:r>
              <a:rPr lang="de-DE" sz="1800" i="1">
                <a:latin typeface="Arial" panose="020B0604020202020204" pitchFamily="34" charset="0"/>
                <a:cs typeface="Arial" panose="020B0604020202020204" pitchFamily="34" charset="0"/>
              </a:rPr>
              <a:t>difficile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(Cd) ist in der unbelebten Umwelt viel vertreten  und kann auch im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Darm von Mensch und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Tier vorhanden sein. Eine solche Kolonisation ist normalerweise symptomlos und hat keinen Krankheitswert.</a:t>
            </a: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Cd</a:t>
            </a:r>
            <a:r>
              <a:rPr lang="de-DE" sz="1800" i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ist jedoch in der Lage, Toxine zu bilden, die schwere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komplikationsbehaftete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Durchfallerkrankungen (CDI oder CDAD)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eine massive Schädigung der Colonmukosa (CD gehört zum Penetrationstyp) verursachen können.  </a:t>
            </a: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CDI entsteht meist in Verbindung mit bestimmten Cd-Stämmen und einer vorausgegangenen Antibiotika-Therapie. Eine durch Antibiotika-Gabe geschädigte Darmflora begün-stigt eine massenhafte Verbreitung von Cd und die damit verbundene Toxinvermehrung.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Cd-Sporen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sind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wie ebenso wie andere Clostridien-Sporen extrem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Desinfektionsmittel-resistent.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6" descr="Bildergebnis für clostridium diffici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1518001" cy="208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2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36076" cy="609600"/>
            <a:chOff x="3175" y="-27384"/>
            <a:chExt cx="9136076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2651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Gastroenteritiden / CDI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Krankheitsbild</a:t>
              </a:r>
              <a:endParaRPr lang="de-DE" altLang="de-DE" sz="1800" i="1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696744" cy="6137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CDI ist in den Krankenhäusern z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. Zt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. ein 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großes </a:t>
            </a:r>
            <a:r>
              <a:rPr lang="de-DE" alt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65175" lvl="1" indent="-28575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Normalerweise sind ca. 5% der Erwachsenen mit Cl. difficile besiedelt. Im Krankenhaus sind es 20-40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  <a:endParaRPr lang="de-DE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5175" lvl="1" indent="-28575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1% der antibiotisch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behandelten Pat.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entwickeln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CDI.</a:t>
            </a:r>
          </a:p>
          <a:p>
            <a:pPr marL="765175" lvl="1" indent="-2857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Ausbrüche mit hoher Letalität sind bereits vorgekommen.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alt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Entstehungsformen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alt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5175" lvl="1" indent="-285750" algn="just"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Endogen: Cd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befindet sich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bereits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im Darm des Pat. und breitet sich unter Einflussnahme von Antibiotika aus.</a:t>
            </a:r>
          </a:p>
          <a:p>
            <a:pPr marL="765175" lvl="1" indent="-2857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Exogen Cd wird fäkal-oral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übertragen.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Symptome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akute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, wässrige, sehr schmerzhafte, etvl. blutige Durchfälle.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Komplikationen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Massiver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Flüssigkeits-, Elektrolyt- und Eiweißverlust, Darmperforation, Blutvergiftung.   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Krankheitsdauer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wenige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Tage bis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Monate;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Rezidiv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in 30% der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Fälle.</a:t>
            </a:r>
            <a:endParaRPr lang="de-DE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Ausscheidung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Während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der Symptome massenhaft, danach weniger, Faustregel: Dauer der akuten Erkrankung + 48 Std.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Diagnose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Symptome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, Toxinnachweis, Kultur.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alt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Therapie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Flüssigkeits-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und Elektrolytausgleich,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Absetzen der auslösenden Medikamente, Gabe Cd-wirksamer Antibiotika (Metronidazon, Vancomycin), evtl. Mikrobiotransfer, evtl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chir. Eingriff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6" descr="Bildergebnis für clostridium diffici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1518001" cy="208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Ähnliches Fo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36" y="3212976"/>
            <a:ext cx="1956327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20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36076" cy="609600"/>
            <a:chOff x="3175" y="-27384"/>
            <a:chExt cx="9136076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2651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Gastroenteritiden / CDI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Hygienemaßnahmen</a:t>
              </a:r>
              <a:endParaRPr lang="de-DE" altLang="de-DE" sz="1800" i="1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840760" cy="730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alt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Abklärung der </a:t>
            </a:r>
            <a:r>
              <a:rPr lang="de-DE" altLang="de-DE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Ansteckungsgefahr</a:t>
            </a:r>
            <a:r>
              <a:rPr lang="de-DE" alt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Bei Krankenhausentlassungen abklären, ob Ansteckungsgefahr noch vorliegt.</a:t>
            </a: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Wenn seit 48 Std. keine Symptome mehr feststellbar sind reicht Basishygiene.</a:t>
            </a: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Anderenfalls für begrenzte Zeit besondere Hygienemaßnahmen.</a:t>
            </a: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Bei widersprüchlichen Angaben Rezidiv in Betracht ziehen</a:t>
            </a:r>
            <a:r>
              <a:rPr lang="de-DE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90525" indent="-28575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Meldepflicht</a:t>
            </a:r>
            <a:r>
              <a:rPr lang="de-DE" alt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Normalerweise keine Arztmeldepflicht gemäß §6 IfSG.</a:t>
            </a: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Ausnahme 1: </a:t>
            </a:r>
            <a:r>
              <a:rPr lang="de-DE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CDI-Ausbruch, Ausnahme </a:t>
            </a: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de-DE" alt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Cd</a:t>
            </a:r>
            <a:r>
              <a:rPr lang="de-DE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vom </a:t>
            </a:r>
            <a:r>
              <a:rPr lang="de-DE" alt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Ribotyp</a:t>
            </a:r>
            <a:r>
              <a:rPr lang="de-DE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027</a:t>
            </a:r>
            <a:r>
              <a:rPr lang="de-DE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90525" indent="-28575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Unterbringung</a:t>
            </a:r>
            <a:r>
              <a:rPr lang="de-DE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(betrifft WGs und stationäre Einrichtungen)</a:t>
            </a:r>
            <a:r>
              <a:rPr lang="de-DE" alt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Für Dauer der Ansteckungsfähigkeit räumliche Isolierung (mit GA abstimmen), eigene Toilette, eigene </a:t>
            </a:r>
            <a:r>
              <a:rPr lang="de-DE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Nasszelle,</a:t>
            </a: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kein Gemeinschaftsleben</a:t>
            </a: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, kein Kontakt mit Personen unter Antibiose. Abwägen, ob Besuch </a:t>
            </a:r>
            <a:r>
              <a:rPr lang="de-DE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möglich ist.</a:t>
            </a:r>
          </a:p>
          <a:p>
            <a:pPr marL="390525" indent="-28575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Personalhygiene</a:t>
            </a:r>
            <a:r>
              <a:rPr lang="de-DE" alt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Schutzhandschuhe und Schutzkittel </a:t>
            </a:r>
            <a:r>
              <a:rPr lang="de-DE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vor und bei körperlichen </a:t>
            </a: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Kontakten mit </a:t>
            </a:r>
            <a:r>
              <a:rPr lang="de-DE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Erkrankten </a:t>
            </a: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de-DE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vor Kontakt mit Biostoffen (z. B. Fäkalien).</a:t>
            </a:r>
            <a:endParaRPr lang="de-DE" alt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Keine </a:t>
            </a:r>
            <a:r>
              <a:rPr lang="de-DE" alt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sporizide</a:t>
            </a: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Händedesinfektion möglich. Daher sind Schutzhandschuhe doppelt wichtig. </a:t>
            </a: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Nach </a:t>
            </a:r>
            <a:r>
              <a:rPr lang="de-DE" altLang="de-DE" sz="1600" dirty="0">
                <a:latin typeface="Arial" panose="020B0604020202020204" pitchFamily="34" charset="0"/>
                <a:cs typeface="Arial" panose="020B0604020202020204" pitchFamily="34" charset="0"/>
              </a:rPr>
              <a:t>mögl. Kontamination erst Hände desinfizieren, dann waschen und </a:t>
            </a: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anschließend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trocknen.</a:t>
            </a:r>
            <a:endParaRPr lang="de-DE" alt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0525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endParaRPr lang="de-DE" alt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0525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0000"/>
              <a:buFont typeface="Arial" panose="020B0604020202020204" pitchFamily="34" charset="0"/>
              <a:buChar char="•"/>
            </a:pPr>
            <a:endParaRPr lang="de-DE" altLang="de-DE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endParaRPr lang="de-DE" alt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6" descr="Bildergebnis für clostridium diffici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1518001" cy="208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9" y="3212976"/>
            <a:ext cx="1957194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77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36076" cy="609600"/>
            <a:chOff x="3175" y="-27384"/>
            <a:chExt cx="9136076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2651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Gastroenteritiden / CDI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 smtClean="0"/>
                <a:t>Umgebungshygiene</a:t>
              </a:r>
              <a:endParaRPr lang="de-DE" altLang="de-DE" sz="1800" i="1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840760" cy="6818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Ergänzung der Umgebungshygiene in WGs und stationären Einrichtungen: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Medizinprodukte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 und Utensilien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strikt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patientengebunden verwenden (zumindest für Dauer der Erkrankung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Flächendesinfektion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: Unmittelbare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Umgebung des Erkrankten und Sanitärbereich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täglich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und sofort nach Kontamination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mit spori-ziden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Flächendesinfektionsmittel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 wischdesinfizieren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Bei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der sofortigen </a:t>
            </a:r>
            <a:r>
              <a:rPr lang="de-DE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Desinfektion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 von kontaminierten Flächen / Gegenständen:</a:t>
            </a:r>
          </a:p>
          <a:p>
            <a:pPr marL="911225" lvl="2" indent="-285750" algn="just"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Schutzhandschuhe verwenden,</a:t>
            </a:r>
          </a:p>
          <a:p>
            <a:pPr marL="911225" lvl="2" indent="-285750" algn="just"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Schmutz mit Desinfektionsmittel getränktem Haushaltstuch aufnehmen,</a:t>
            </a:r>
          </a:p>
          <a:p>
            <a:pPr marL="911225" lvl="2" indent="-285750" algn="just"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danach wischdesinfizieren,</a:t>
            </a:r>
          </a:p>
          <a:p>
            <a:pPr marL="911225" lvl="2" indent="-285750" algn="just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Handschuhe ausziehen, verwerfen und Hände desinfizieren.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Abfall </a:t>
            </a:r>
            <a:r>
              <a:rPr lang="de-DE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Wäsche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911225" lvl="2" indent="-285750" algn="just"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Kontaminierte Abfälle in kleinen Plastikbeuteln sammeln. </a:t>
            </a: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Wenn </a:t>
            </a: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voll: dem Restmüll zugeben.</a:t>
            </a:r>
          </a:p>
          <a:p>
            <a:pPr marL="911225" lvl="2" indent="-285750" algn="just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Schmutzwäsche getrennt sammeln und waschen. Desinfizierende Programme anwenden (&gt;60°C + desinfizierendes </a:t>
            </a: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Waschmittel, besser Kochwäsche bei 90°C).</a:t>
            </a:r>
            <a:endParaRPr 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600"/>
              </a:spcAft>
              <a:buSzPct val="10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Bzgl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Geschirr und Besteck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 bleibt es bei der Basishygiene.</a:t>
            </a:r>
          </a:p>
          <a:p>
            <a:pPr marL="660400" lvl="1" indent="-285750" algn="just">
              <a:spcAft>
                <a:spcPts val="600"/>
              </a:spcAft>
              <a:buSzPct val="100000"/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Nach überstandener Erkrankung ist eine </a:t>
            </a:r>
            <a:r>
              <a:rPr lang="de-DE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Schlussdesinfektion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 des betreffenden Zimmers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mit sporiziden Mitteln anzuraten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alt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0525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0000"/>
              <a:buFont typeface="Arial" panose="020B0604020202020204" pitchFamily="34" charset="0"/>
              <a:buChar char="•"/>
            </a:pPr>
            <a:endParaRPr lang="de-DE" alt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endParaRPr lang="de-DE" alt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6" descr="Bildergebnis für clostridium diffici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1518001" cy="208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9" y="3212976"/>
            <a:ext cx="1957194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3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lIns="91434" tIns="45717" rIns="91434" bIns="45717" anchor="ctr"/>
          <a:lstStyle/>
          <a:p>
            <a:pPr algn="ctr"/>
            <a:r>
              <a:rPr lang="de-DE" altLang="de-DE" sz="2000">
                <a:solidFill>
                  <a:schemeClr val="bg1"/>
                </a:solidFill>
              </a:rPr>
              <a:t>Infektions-</a:t>
            </a:r>
          </a:p>
          <a:p>
            <a:pPr algn="ctr"/>
            <a:r>
              <a:rPr lang="de-DE" altLang="de-DE" sz="2000">
                <a:solidFill>
                  <a:schemeClr val="bg1"/>
                </a:solidFill>
              </a:rPr>
              <a:t>intervention</a:t>
            </a:r>
          </a:p>
        </p:txBody>
      </p:sp>
      <p:sp>
        <p:nvSpPr>
          <p:cNvPr id="6254" name="Rectangle 110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rgbClr val="FF9999"/>
          </a:solidFill>
          <a:ln>
            <a:noFill/>
          </a:ln>
          <a:effectLst/>
        </p:spPr>
        <p:txBody>
          <a:bodyPr wrap="none" lIns="91434" tIns="45717" rIns="91434" bIns="45717" anchor="ctr"/>
          <a:lstStyle/>
          <a:p>
            <a:pPr algn="ctr"/>
            <a:endParaRPr lang="de-DE" altLang="de-DE" sz="2800"/>
          </a:p>
        </p:txBody>
      </p:sp>
      <p:sp>
        <p:nvSpPr>
          <p:cNvPr id="6270" name="Text Box 126"/>
          <p:cNvSpPr txBox="1">
            <a:spLocks noChangeArrowheads="1"/>
          </p:cNvSpPr>
          <p:nvPr/>
        </p:nvSpPr>
        <p:spPr bwMode="auto">
          <a:xfrm>
            <a:off x="2051720" y="2165955"/>
            <a:ext cx="497924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4800" b="1" smtClean="0"/>
              <a:t>Skabies (Krätze)</a:t>
            </a:r>
            <a:endParaRPr lang="de-DE" altLang="de-DE" sz="4800" b="1"/>
          </a:p>
        </p:txBody>
      </p:sp>
    </p:spTree>
    <p:extLst>
      <p:ext uri="{BB962C8B-B14F-4D97-AF65-F5344CB8AC3E}">
        <p14:creationId xmlns:p14="http://schemas.microsoft.com/office/powerpoint/2010/main" val="143979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36076" cy="609600"/>
            <a:chOff x="3175" y="-27384"/>
            <a:chExt cx="9136076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2651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Skabies / Krankheitsbild</a:t>
              </a:r>
              <a:endParaRPr lang="de-DE" altLang="de-DE" sz="2400" i="1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840760" cy="699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Infektionsquelle: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ist einzig und allein der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Mensch.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Pathogenese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Begattete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Weibchen bohren sich in die Haut und legen dort Eier und Kot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ab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und bewirken eine allergische Reaktion.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Übertragung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meist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erfolgt die Übertragung durch längeren Kontakt von Haut zu Haut, evtl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. auch indirekt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über die vom Erkrankten benutzten Textilien (z. B. Bettwäsche).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Symptome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Inkubationszeit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Juckreiz und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Hautausschlag, ca.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nach ca. 5 - 6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Wochen nach Ansteckung. Befallen sind v. a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. die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Hände,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Hautfalten, Ellbogen,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Achselhöhlen,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Brustwarzen, Anal- und Genitalregion und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Füße.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Ansteckungsfähigkeit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evtl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. schon in der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Inkubationszeit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, sicher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aber in der Zeit von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Beginn der Symptome bis zur Behandlung.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Diagnose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Inspektion auf Bohrgänge, Mikroskopie anahnd von Hautgeschabsel,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Klebebandtest, Dermatoskopie (optische Untersuchung).</a:t>
            </a: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Therapie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Behandlung mit Creme (z. B. Ifectoscab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)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 oder syste-misch (z. B. Scabioral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)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Sonderformen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„Gepflegte Skabies“: sehr dezente, untypische Symptome.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Scabies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crustosa: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Borkenbildung, Schuppung, geringer Juckreit, sehr hohe Milbenzahl, hochansteckend.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0525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0000"/>
              <a:buFont typeface="Arial" panose="020B0604020202020204" pitchFamily="34" charset="0"/>
              <a:buChar char="•"/>
            </a:pPr>
            <a:endParaRPr lang="de-DE" alt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endParaRPr lang="de-DE" alt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5333345"/>
              </p:ext>
            </p:extLst>
          </p:nvPr>
        </p:nvGraphicFramePr>
        <p:xfrm>
          <a:off x="251520" y="838969"/>
          <a:ext cx="1804988" cy="208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Photo Editor Photo" r:id="rId4" imgW="2266667" imgH="2619048" progId="MSPhotoEd.3">
                  <p:embed/>
                </p:oleObj>
              </mc:Choice>
              <mc:Fallback>
                <p:oleObj name="Photo Editor Photo" r:id="rId4" imgW="2266667" imgH="2619048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838969"/>
                        <a:ext cx="1804988" cy="208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3278536"/>
              </p:ext>
            </p:extLst>
          </p:nvPr>
        </p:nvGraphicFramePr>
        <p:xfrm>
          <a:off x="107504" y="3051832"/>
          <a:ext cx="1944216" cy="1326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Photo Editor Photo" r:id="rId6" imgW="4048690" imgH="2762636" progId="MSPhotoEd.3">
                  <p:embed/>
                </p:oleObj>
              </mc:Choice>
              <mc:Fallback>
                <p:oleObj name="Photo Editor Photo" r:id="rId6" imgW="4048690" imgH="2762636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3051832"/>
                        <a:ext cx="1944216" cy="13266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94174"/>
              </p:ext>
            </p:extLst>
          </p:nvPr>
        </p:nvGraphicFramePr>
        <p:xfrm>
          <a:off x="91937" y="4505333"/>
          <a:ext cx="1949896" cy="1299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Photo Editor Photo" r:id="rId8" imgW="7314286" imgH="4877481" progId="MSPhotoEd.3">
                  <p:embed/>
                </p:oleObj>
              </mc:Choice>
              <mc:Fallback>
                <p:oleObj name="Photo Editor Photo" r:id="rId8" imgW="7314286" imgH="4877481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37" y="4505333"/>
                        <a:ext cx="1949896" cy="12999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788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36076" cy="609600"/>
            <a:chOff x="3175" y="-27384"/>
            <a:chExt cx="9136076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2651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Skabies / Maßnahmen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/>
                <a:t>i</a:t>
              </a:r>
              <a:r>
                <a:rPr lang="de-DE" altLang="de-DE" sz="1800" smtClean="0"/>
                <a:t>m Einzelfall bei gewöhnlicher Skabies</a:t>
              </a:r>
              <a:endParaRPr lang="de-DE" altLang="de-DE" sz="1800" i="1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840760" cy="7249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 algn="just">
              <a:spcAft>
                <a:spcPts val="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Organisatorisches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(schon im Verdachtsfall)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Orientierung an RKI-Ärzteratgeber zu Skabies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Informationsfluss sichern.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Zahl der Kontaktpersonen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beschränken.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Schnellstmögliche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Diagnose und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Therapie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durch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Dermatologen.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Zeitgleiche Behandlung der Betroffenen und der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Kontaktpersonen.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Personengeb. Verwendung von Medizinprodukten und Utensilien.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PSA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(für die Dauer der Ansteckungsfähigkeit)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Gefährdet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sind Hände und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Unterarme. Daher langärmliger Schutzkittel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und Schutzhandschuhe bei allen körperlichen Kontakten mit infektiösen bzw. infektionsverdächtigen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Patienten.</a:t>
            </a:r>
          </a:p>
          <a:p>
            <a:pPr marL="285750" indent="-285750" algn="just">
              <a:spcAft>
                <a:spcPts val="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Therapie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Betrifft Erkrankten und evtl. enge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Kontaktpersonen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Erfolgt im Regelfall als Ganzkörperbehandlung mit Creme gemäß Packungsbeilage.</a:t>
            </a:r>
          </a:p>
          <a:p>
            <a:pPr marL="660400" lvl="1" indent="-285750" algn="just">
              <a:spcAft>
                <a:spcPts val="6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Direkt danach keine Ansteckungsgefahr. Nachkontrolle nach 14 Tagen.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Umgebungshygiene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(nach Ende der Ansteckungsfähigkeit):</a:t>
            </a: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Kleidung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, Wäsche etc. bei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60°C waschen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Alternativ können die Textilien in Plastiksäcke verpackt für 72 Std. bei mind. 21°C gelagert werden.</a:t>
            </a:r>
          </a:p>
          <a:p>
            <a:pPr marL="660400" lvl="1" indent="-285750" algn="just">
              <a:spcAft>
                <a:spcPts val="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Bett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abziehen,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absaugen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komplett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neu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beziehen.</a:t>
            </a:r>
          </a:p>
          <a:p>
            <a:pPr marL="660400" lvl="1" indent="-285750" algn="just">
              <a:spcAft>
                <a:spcPts val="300"/>
              </a:spcAft>
              <a:buSzPct val="120000"/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Polstermöbel, Kissen, Teppiche etc. gründlich absaugen.</a:t>
            </a: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0525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0000"/>
              <a:buFont typeface="Arial" panose="020B0604020202020204" pitchFamily="34" charset="0"/>
              <a:buChar char="•"/>
            </a:pPr>
            <a:endParaRPr lang="de-DE" alt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5175" lvl="1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endParaRPr lang="de-DE" altLang="de-DE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0202709"/>
              </p:ext>
            </p:extLst>
          </p:nvPr>
        </p:nvGraphicFramePr>
        <p:xfrm>
          <a:off x="251520" y="838969"/>
          <a:ext cx="1804988" cy="208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Photo Editor Photo" r:id="rId4" imgW="2266667" imgH="2619048" progId="MSPhotoEd.3">
                  <p:embed/>
                </p:oleObj>
              </mc:Choice>
              <mc:Fallback>
                <p:oleObj name="Photo Editor Photo" r:id="rId4" imgW="2266667" imgH="2619048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838969"/>
                        <a:ext cx="1804988" cy="208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9" name="Picture 13" descr="Bildergebnis für skabies therapi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4" y="4891700"/>
            <a:ext cx="1826730" cy="105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068960"/>
            <a:ext cx="1806033" cy="166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50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36076" cy="609600"/>
            <a:chOff x="3175" y="-27384"/>
            <a:chExt cx="9136076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2651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Skabies / Maßnahmen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/>
                <a:t>i</a:t>
              </a:r>
              <a:r>
                <a:rPr lang="de-DE" altLang="de-DE" sz="1800" smtClean="0"/>
                <a:t>m Ausbruchsfall</a:t>
              </a:r>
              <a:endParaRPr lang="de-DE" altLang="de-DE" sz="1800" i="1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840760" cy="6840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„Ausbruch“ heißt, dass zwei oder mehr Fälle in einem zeitlichen und räumlichen Zusammenhang stehen.</a:t>
            </a: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Betrifft WGs und stationäre Einrichtungen und verlangt dort Ergänzungen zur beschriebenen Vorgehensweise.</a:t>
            </a:r>
          </a:p>
          <a:p>
            <a:pPr marL="285750" indent="-285750" algn="just">
              <a:spcAft>
                <a:spcPts val="0"/>
              </a:spcAft>
              <a:buSzPct val="120000"/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Alle 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zu treffenden Maßnahmen sollen von einem „</a:t>
            </a:r>
            <a:r>
              <a:rPr lang="de-DE" alt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Führungsteam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“ getroffen 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werden. Zusammensetzung:</a:t>
            </a:r>
            <a:endParaRPr lang="de-DE" alt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5175" lvl="1" indent="-285750" algn="just">
              <a:lnSpc>
                <a:spcPts val="2200"/>
              </a:lnSpc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Leitungsperson und Hygienebeauftragte(r) </a:t>
            </a:r>
            <a:r>
              <a:rPr lang="de-DE" alt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der Einrichtung</a:t>
            </a:r>
            <a:endParaRPr lang="de-DE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5175" lvl="1" indent="-285750" algn="just">
              <a:lnSpc>
                <a:spcPts val="2200"/>
              </a:lnSpc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Erfahrener Arzt und Vertreter des Gesundheitsamtes</a:t>
            </a:r>
          </a:p>
          <a:p>
            <a:pPr marL="765175" lvl="1" indent="-285750" algn="just">
              <a:lnSpc>
                <a:spcPts val="2200"/>
              </a:lnSpc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Ggf. Betriebsmedizinier, Hausärzte betroffener Bewohner</a:t>
            </a:r>
          </a:p>
          <a:p>
            <a:pPr algn="just">
              <a:lnSpc>
                <a:spcPts val="2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Das Führungsteam erstellt einen 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Therapie- und 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Maßnahmen-plan 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klärt die Kostenfrage.</a:t>
            </a:r>
          </a:p>
          <a:p>
            <a:pPr algn="just">
              <a:lnSpc>
                <a:spcPts val="2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Zeitgleiche </a:t>
            </a:r>
            <a:r>
              <a:rPr lang="de-DE" alt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Untersuchung </a:t>
            </a:r>
            <a:r>
              <a:rPr lang="de-DE" altLang="de-DE" sz="1800" u="sng">
                <a:latin typeface="Arial" panose="020B0604020202020204" pitchFamily="34" charset="0"/>
                <a:cs typeface="Arial" panose="020B0604020202020204" pitchFamily="34" charset="0"/>
              </a:rPr>
              <a:t>aller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 Bewohner und 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Beschäftigten.</a:t>
            </a:r>
          </a:p>
          <a:p>
            <a:pPr algn="just">
              <a:lnSpc>
                <a:spcPts val="2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Möglichst </a:t>
            </a:r>
            <a:r>
              <a:rPr lang="de-DE" alt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zeitgleiche Behandlung 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aller Erkrankten und engen Kontaktpersonen (meist 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systemisch).</a:t>
            </a:r>
          </a:p>
          <a:p>
            <a:pPr algn="just">
              <a:lnSpc>
                <a:spcPts val="2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Während 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der Ansteckungsgefahr ist in stationären 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Einrich-tungen 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die Fluktuation von 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Patienten 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und Personal weitgehend zu 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unterbinden.</a:t>
            </a:r>
          </a:p>
          <a:p>
            <a:pPr algn="just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de-DE" alt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Therapiekontrolle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– 6 Wochen nach Therapie. Bei Erfolg 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Rücknahme 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der speziellen </a:t>
            </a:r>
            <a:r>
              <a:rPr lang="de-DE" alt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Maßnahmen.</a:t>
            </a:r>
          </a:p>
          <a:p>
            <a:pPr marL="765175" lvl="1" indent="-28575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endParaRPr lang="de-DE" alt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579769"/>
              </p:ext>
            </p:extLst>
          </p:nvPr>
        </p:nvGraphicFramePr>
        <p:xfrm>
          <a:off x="251520" y="838969"/>
          <a:ext cx="1804988" cy="208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Photo Editor Photo" r:id="rId4" imgW="2266667" imgH="2619048" progId="MSPhotoEd.3">
                  <p:embed/>
                </p:oleObj>
              </mc:Choice>
              <mc:Fallback>
                <p:oleObj name="Photo Editor Photo" r:id="rId4" imgW="2266667" imgH="2619048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838969"/>
                        <a:ext cx="1804988" cy="208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3" name="Picture 5" descr="Bildergebnis für tea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47" y="3068960"/>
            <a:ext cx="2413951" cy="164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Bildergebnis für tablett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79" y="4869160"/>
            <a:ext cx="1857321" cy="100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49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3175" y="-27384"/>
            <a:ext cx="9136076" cy="609600"/>
            <a:chOff x="3175" y="-27384"/>
            <a:chExt cx="9136076" cy="60960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Infektions-</a:t>
              </a:r>
            </a:p>
            <a:p>
              <a:pPr algn="ctr"/>
              <a:r>
                <a:rPr lang="de-DE" altLang="de-DE" sz="2000">
                  <a:solidFill>
                    <a:schemeClr val="bg1"/>
                  </a:solidFill>
                </a:rPr>
                <a:t>intervention</a:t>
              </a: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2052651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2400" smtClean="0"/>
                <a:t>Skabies / Maßnahmen</a:t>
              </a:r>
            </a:p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r>
                <a:rPr lang="de-DE" altLang="de-DE" sz="1800"/>
                <a:t>b</a:t>
              </a:r>
              <a:r>
                <a:rPr lang="de-DE" altLang="de-DE" sz="1800" smtClean="0"/>
                <a:t>ei Scabies crustosa</a:t>
              </a:r>
              <a:endParaRPr lang="de-DE" altLang="de-DE" sz="1800" i="1"/>
            </a:p>
          </p:txBody>
        </p:sp>
      </p:grp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2195736" y="836712"/>
            <a:ext cx="6840760" cy="6748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8925" indent="-28892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663575" indent="-1841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600"/>
              </a:spcAft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Bei Scabies crustosa können aufgrund der Schuppenbildung und der hohen Milbenanzahl auch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kurzzeitige Hautkontakte und Kontakte mit kontaminierten Textilien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zu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Übertragungen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führen.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Sofortige </a:t>
            </a: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Isolierung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, keine Teilnahme am Gemeinschaftleben und möglichst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stationäre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Behandlung für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die Dauer der Ansteckungsfähigkeit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</a:t>
            </a:r>
            <a:r>
              <a:rPr 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Kontaktpersonen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(nicht nur die „engen“) und alle Personen, die Kontakt mit kontaminierten Textilien hatten sind zu ermitteln und zeitgleich mit den Erkrankten zu 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therapieren.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Therapie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65175" lvl="1" indent="-285750" algn="just">
              <a:spcBef>
                <a:spcPts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Salbentherapie (z. B. Permethrin 5% oder 25%), mind. 2 Behandlungszyclen </a:t>
            </a:r>
          </a:p>
          <a:p>
            <a:pPr marL="765175" lvl="1" indent="-285750" algn="just">
              <a:spcBef>
                <a:spcPts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oder Behandlung mit Ivermectin (oral)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65175" lvl="1" indent="-285750" algn="just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Kontrolle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nach 14 Tg. und 4 – 6 Wochen nach </a:t>
            </a: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Therapie</a:t>
            </a:r>
            <a:r>
              <a:rPr lang="de-DE" sz="1600" b="1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Intensivierung </a:t>
            </a:r>
            <a:r>
              <a:rPr lang="de-DE" sz="1800">
                <a:latin typeface="Arial" panose="020B0604020202020204" pitchFamily="34" charset="0"/>
                <a:cs typeface="Arial" panose="020B0604020202020204" pitchFamily="34" charset="0"/>
              </a:rPr>
              <a:t>der </a:t>
            </a:r>
            <a:r>
              <a:rPr lang="de-DE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umgebungsbezogenen </a:t>
            </a:r>
            <a:r>
              <a:rPr lang="de-DE" sz="18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</a:t>
            </a:r>
            <a:r>
              <a:rPr lang="de-DE" sz="18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765175" lvl="1" indent="-285750" algn="just">
              <a:spcBef>
                <a:spcPts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Täglicher Kleidungs- und Bettwäschewechsel bis mind. 1 Tag nach zweiter Behandlung.</a:t>
            </a:r>
          </a:p>
          <a:p>
            <a:pPr marL="765175" lvl="1" indent="-285750" algn="just">
              <a:spcBef>
                <a:spcPts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Tägliche Reinigung des Zimmers incl. Gebrauchsgegenstände</a:t>
            </a:r>
          </a:p>
          <a:p>
            <a:pPr marL="765175" lvl="1" indent="-285750" algn="just">
              <a:spcBef>
                <a:spcPts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de-DE" sz="1600" smtClean="0">
                <a:latin typeface="Arial" panose="020B0604020202020204" pitchFamily="34" charset="0"/>
                <a:cs typeface="Arial" panose="020B0604020202020204" pitchFamily="34" charset="0"/>
              </a:rPr>
              <a:t>Matratzen nach Behandlung dekontaminieren oder mind. 7 Tage trocken bei 21°C lagern.</a:t>
            </a:r>
          </a:p>
          <a:p>
            <a:pPr marL="765175" lvl="1" indent="-28575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endParaRPr lang="de-DE" alt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300"/>
              </a:spcAft>
              <a:buSzPct val="120000"/>
              <a:buFont typeface="Arial" panose="020B0604020202020204" pitchFamily="34" charset="0"/>
              <a:buChar char="•"/>
            </a:pPr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50603"/>
              </p:ext>
            </p:extLst>
          </p:nvPr>
        </p:nvGraphicFramePr>
        <p:xfrm>
          <a:off x="251520" y="838969"/>
          <a:ext cx="1804988" cy="208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Photo Editor Photo" r:id="rId4" imgW="2266667" imgH="2619048" progId="MSPhotoEd.3">
                  <p:embed/>
                </p:oleObj>
              </mc:Choice>
              <mc:Fallback>
                <p:oleObj name="Photo Editor Photo" r:id="rId4" imgW="2266667" imgH="2619048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838969"/>
                        <a:ext cx="1804988" cy="208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6" name="Picture 8" descr="Bildergebnis für tablett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79" y="4869160"/>
            <a:ext cx="1857321" cy="100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79" y="3068959"/>
            <a:ext cx="1852572" cy="164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8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1425575" y="1416050"/>
            <a:ext cx="642302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altLang="de-DE" sz="4800" b="1"/>
              <a:t>Vielen Dank für</a:t>
            </a:r>
          </a:p>
          <a:p>
            <a:pPr algn="ctr"/>
            <a:r>
              <a:rPr lang="de-DE" altLang="de-DE" sz="4800" b="1"/>
              <a:t>Ihre Aufmerksamkeit!</a:t>
            </a:r>
          </a:p>
        </p:txBody>
      </p: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2286000" y="3398838"/>
            <a:ext cx="4545013" cy="185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buFont typeface="Wingdings" pitchFamily="2" charset="2"/>
              <a:buChar char="Ø"/>
            </a:pPr>
            <a:r>
              <a:rPr lang="de-DE" altLang="de-DE" sz="3200"/>
              <a:t>Fragen</a:t>
            </a:r>
          </a:p>
          <a:p>
            <a:pPr lvl="2">
              <a:spcAft>
                <a:spcPts val="1200"/>
              </a:spcAft>
              <a:buFont typeface="Wingdings" pitchFamily="2" charset="2"/>
              <a:buChar char="Ø"/>
            </a:pPr>
            <a:r>
              <a:rPr lang="de-DE" altLang="de-DE" sz="3200"/>
              <a:t>Diskussionen</a:t>
            </a:r>
          </a:p>
          <a:p>
            <a:pPr lvl="4">
              <a:spcAft>
                <a:spcPts val="1200"/>
              </a:spcAft>
              <a:buFont typeface="Wingdings" pitchFamily="2" charset="2"/>
              <a:buChar char="Ø"/>
            </a:pPr>
            <a:r>
              <a:rPr lang="de-DE" altLang="de-DE" sz="3200"/>
              <a:t>Anregungen</a:t>
            </a:r>
          </a:p>
        </p:txBody>
      </p:sp>
      <p:grpSp>
        <p:nvGrpSpPr>
          <p:cNvPr id="6" name="Gruppieren 5"/>
          <p:cNvGrpSpPr/>
          <p:nvPr/>
        </p:nvGrpSpPr>
        <p:grpSpPr>
          <a:xfrm>
            <a:off x="3175" y="-27384"/>
            <a:ext cx="9136076" cy="609600"/>
            <a:chOff x="3175" y="-27384"/>
            <a:chExt cx="9136076" cy="609600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3175" y="-27384"/>
              <a:ext cx="2054225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lIns="91434" tIns="45717" rIns="91434" bIns="45717" anchor="ctr"/>
            <a:lstStyle/>
            <a:p>
              <a:pPr algn="ctr"/>
              <a:endParaRPr lang="de-DE" altLang="de-DE" sz="2000">
                <a:solidFill>
                  <a:schemeClr val="bg1"/>
                </a:solidFill>
              </a:endParaRPr>
            </a:p>
          </p:txBody>
        </p:sp>
        <p:sp>
          <p:nvSpPr>
            <p:cNvPr id="8" name="Rectangle 110"/>
            <p:cNvSpPr>
              <a:spLocks noChangeArrowheads="1"/>
            </p:cNvSpPr>
            <p:nvPr/>
          </p:nvSpPr>
          <p:spPr bwMode="auto">
            <a:xfrm>
              <a:off x="2052651" y="-27384"/>
              <a:ext cx="7086600" cy="6096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</p:spPr>
          <p:txBody>
            <a:bodyPr wrap="none" lIns="91434" tIns="45717" rIns="91434" bIns="45717" anchor="ctr" anchorCtr="0"/>
            <a:lstStyle/>
            <a:p>
              <a:pPr algn="ctr">
                <a:lnSpc>
                  <a:spcPts val="2200"/>
                </a:lnSpc>
                <a:spcBef>
                  <a:spcPts val="0"/>
                </a:spcBef>
              </a:pPr>
              <a:endParaRPr lang="de-DE" altLang="de-DE" sz="1800" i="1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5772</Words>
  <Application>Microsoft Office PowerPoint</Application>
  <PresentationFormat>Bildschirmpräsentation (4:3)</PresentationFormat>
  <Paragraphs>897</Paragraphs>
  <Slides>37</Slides>
  <Notes>37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39" baseType="lpstr">
      <vt:lpstr>Standarddesign</vt:lpstr>
      <vt:lpstr>Photo Editor Photo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Privat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Fam. Bergen</dc:creator>
  <cp:lastModifiedBy>Ziech, Patrick</cp:lastModifiedBy>
  <cp:revision>170</cp:revision>
  <dcterms:created xsi:type="dcterms:W3CDTF">2004-05-01T08:41:23Z</dcterms:created>
  <dcterms:modified xsi:type="dcterms:W3CDTF">2018-11-21T11:37:01Z</dcterms:modified>
</cp:coreProperties>
</file>