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9144000" cy="6858000" type="screen4x3"/>
  <p:notesSz cx="6864350" cy="99964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4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464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8205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3660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977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804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440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6453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03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454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37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193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4C42D-947F-48FD-8E08-A31615B213B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2054E-76F1-4F83-8FB3-DFDA5227F3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012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rechts 1"/>
          <p:cNvSpPr/>
          <p:nvPr/>
        </p:nvSpPr>
        <p:spPr>
          <a:xfrm>
            <a:off x="49862" y="3147156"/>
            <a:ext cx="9072000" cy="504056"/>
          </a:xfrm>
          <a:prstGeom prst="rightArrow">
            <a:avLst/>
          </a:prstGeom>
          <a:gradFill flip="none" rotWithShape="1">
            <a:gsLst>
              <a:gs pos="0">
                <a:srgbClr val="000082"/>
              </a:gs>
              <a:gs pos="30000">
                <a:schemeClr val="accent1">
                  <a:lumMod val="75000"/>
                </a:schemeClr>
              </a:gs>
              <a:gs pos="64999">
                <a:srgbClr val="C00000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793080" y="4221088"/>
            <a:ext cx="792087" cy="101566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2017</a:t>
            </a:r>
          </a:p>
          <a:p>
            <a:r>
              <a:rPr lang="de-DE" sz="1000" dirty="0" smtClean="0"/>
              <a:t>Abgabe des HD-Verbrauchs für 2016 (QZ 12)</a:t>
            </a:r>
          </a:p>
        </p:txBody>
      </p:sp>
      <p:cxnSp>
        <p:nvCxnSpPr>
          <p:cNvPr id="14" name="Gerade Verbindung 13"/>
          <p:cNvCxnSpPr/>
          <p:nvPr/>
        </p:nvCxnSpPr>
        <p:spPr>
          <a:xfrm>
            <a:off x="2987824" y="3543652"/>
            <a:ext cx="0" cy="1185267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2991817" y="3573016"/>
            <a:ext cx="1080120" cy="1169551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000" b="1" u="sng" dirty="0" smtClean="0"/>
              <a:t>Januar </a:t>
            </a:r>
            <a:r>
              <a:rPr lang="de-DE" sz="1000" b="1" u="sng" dirty="0"/>
              <a:t>2018</a:t>
            </a:r>
          </a:p>
          <a:p>
            <a:r>
              <a:rPr lang="de-DE" sz="1000" dirty="0"/>
              <a:t>Abgabe des HD-Verbrauchs für </a:t>
            </a:r>
            <a:r>
              <a:rPr lang="de-DE" sz="1000" dirty="0" smtClean="0"/>
              <a:t>2017 (QZ 12), sowie QZ 11, 14, 15 (Teil 2) , 16, 18 (Teil2) und QZ 20</a:t>
            </a:r>
            <a:endParaRPr lang="de-DE" sz="1000" dirty="0"/>
          </a:p>
        </p:txBody>
      </p:sp>
      <p:cxnSp>
        <p:nvCxnSpPr>
          <p:cNvPr id="16" name="Gerade Verbindung 15"/>
          <p:cNvCxnSpPr/>
          <p:nvPr/>
        </p:nvCxnSpPr>
        <p:spPr>
          <a:xfrm>
            <a:off x="4932040" y="3534212"/>
            <a:ext cx="0" cy="144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4932040" y="3607856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2019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2018 (QZ 12), sowie QZ 11, QZ 14 und QZ 20 (Listen und Selbstauskunfts-bogen)</a:t>
            </a:r>
          </a:p>
        </p:txBody>
      </p:sp>
      <p:grpSp>
        <p:nvGrpSpPr>
          <p:cNvPr id="22" name="Gruppieren 21"/>
          <p:cNvGrpSpPr/>
          <p:nvPr/>
        </p:nvGrpSpPr>
        <p:grpSpPr>
          <a:xfrm>
            <a:off x="493422" y="3147156"/>
            <a:ext cx="198772" cy="504056"/>
            <a:chOff x="611560" y="2924944"/>
            <a:chExt cx="198772" cy="504056"/>
          </a:xfrm>
        </p:grpSpPr>
        <p:sp>
          <p:nvSpPr>
            <p:cNvPr id="18" name="Parallelogramm 1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" name="Gerade Verbindung 19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>
          <a:xfrm>
            <a:off x="8189652" y="3147156"/>
            <a:ext cx="198772" cy="504056"/>
            <a:chOff x="611560" y="2924944"/>
            <a:chExt cx="198772" cy="504056"/>
          </a:xfrm>
        </p:grpSpPr>
        <p:sp>
          <p:nvSpPr>
            <p:cNvPr id="24" name="Parallelogramm 2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5" name="Gerade Verbindung 2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8244408" y="3291172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alle 2 Jahre</a:t>
            </a:r>
            <a:endParaRPr lang="de-DE" sz="1000" b="1" dirty="0">
              <a:solidFill>
                <a:schemeClr val="bg1"/>
              </a:solidFill>
            </a:endParaRPr>
          </a:p>
        </p:txBody>
      </p:sp>
      <p:cxnSp>
        <p:nvCxnSpPr>
          <p:cNvPr id="37" name="Gerade Verbindung 36"/>
          <p:cNvCxnSpPr/>
          <p:nvPr/>
        </p:nvCxnSpPr>
        <p:spPr>
          <a:xfrm>
            <a:off x="4030440" y="3573016"/>
            <a:ext cx="0" cy="2109137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2218602" y="1484784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Oktober 2017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grpSp>
        <p:nvGrpSpPr>
          <p:cNvPr id="43" name="Gruppieren 42"/>
          <p:cNvGrpSpPr/>
          <p:nvPr/>
        </p:nvGrpSpPr>
        <p:grpSpPr>
          <a:xfrm>
            <a:off x="2771800" y="3147156"/>
            <a:ext cx="164275" cy="504056"/>
            <a:chOff x="611560" y="2924944"/>
            <a:chExt cx="198772" cy="504056"/>
          </a:xfrm>
        </p:grpSpPr>
        <p:sp>
          <p:nvSpPr>
            <p:cNvPr id="44" name="Parallelogramm 4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5" name="Gerade Verbindung 4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ieren 46"/>
          <p:cNvGrpSpPr/>
          <p:nvPr/>
        </p:nvGrpSpPr>
        <p:grpSpPr>
          <a:xfrm>
            <a:off x="4716016" y="3147156"/>
            <a:ext cx="198772" cy="504056"/>
            <a:chOff x="611560" y="2924944"/>
            <a:chExt cx="198772" cy="504056"/>
          </a:xfrm>
        </p:grpSpPr>
        <p:sp>
          <p:nvSpPr>
            <p:cNvPr id="48" name="Parallelogramm 4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9" name="Gerade Verbindung 48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feld 55"/>
          <p:cNvSpPr txBox="1"/>
          <p:nvPr/>
        </p:nvSpPr>
        <p:spPr>
          <a:xfrm>
            <a:off x="1403648" y="328054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2017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179512" y="3280539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2016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3347864" y="329117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2018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5652120" y="329117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2019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7308304" y="329117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2020</a:t>
            </a:r>
            <a:endParaRPr lang="de-DE" sz="1000" b="1" dirty="0">
              <a:solidFill>
                <a:schemeClr val="bg1"/>
              </a:solidFill>
            </a:endParaRPr>
          </a:p>
        </p:txBody>
      </p:sp>
      <p:grpSp>
        <p:nvGrpSpPr>
          <p:cNvPr id="61" name="Gruppieren 60"/>
          <p:cNvGrpSpPr/>
          <p:nvPr/>
        </p:nvGrpSpPr>
        <p:grpSpPr>
          <a:xfrm>
            <a:off x="6564474" y="3147156"/>
            <a:ext cx="198772" cy="504056"/>
            <a:chOff x="611560" y="2924944"/>
            <a:chExt cx="198772" cy="504056"/>
          </a:xfrm>
        </p:grpSpPr>
        <p:sp>
          <p:nvSpPr>
            <p:cNvPr id="62" name="Parallelogramm 61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3" name="Gerade Verbindung 62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Gerade Verbindung 71"/>
          <p:cNvCxnSpPr/>
          <p:nvPr/>
        </p:nvCxnSpPr>
        <p:spPr>
          <a:xfrm>
            <a:off x="6804248" y="3517829"/>
            <a:ext cx="0" cy="144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feld 72"/>
          <p:cNvSpPr txBox="1"/>
          <p:nvPr/>
        </p:nvSpPr>
        <p:spPr>
          <a:xfrm>
            <a:off x="6804248" y="3580840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2020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2019 (QZ 12), sowie QZ 11, QZ 14 und QZ 20 (Listen und Selbstauskunfts-bogen)</a:t>
            </a:r>
          </a:p>
        </p:txBody>
      </p:sp>
      <p:cxnSp>
        <p:nvCxnSpPr>
          <p:cNvPr id="74" name="Gerade Verbindung 73"/>
          <p:cNvCxnSpPr/>
          <p:nvPr/>
        </p:nvCxnSpPr>
        <p:spPr>
          <a:xfrm>
            <a:off x="6449048" y="3521009"/>
            <a:ext cx="0" cy="3204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feld 74"/>
          <p:cNvSpPr txBox="1"/>
          <p:nvPr/>
        </p:nvSpPr>
        <p:spPr>
          <a:xfrm>
            <a:off x="6444208" y="5229200"/>
            <a:ext cx="1673436" cy="1631216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Dezember 2019</a:t>
            </a:r>
          </a:p>
          <a:p>
            <a:r>
              <a:rPr lang="de-DE" sz="1000" dirty="0" smtClean="0"/>
              <a:t>Abgabe der aktualisieren Richtlinien (QZ 4 ,5 , 6, 7, 8, 13, 17, 18 und 20), der aktualisierten Verfahrens-anweisungen zu QZ 18 und 19, Nachweis der aktuellen Hygienebeauftragten (QZ 9) und Wundexperten (QZ 18) und QZ 3 Nachweis</a:t>
            </a:r>
            <a:endParaRPr lang="de-DE" sz="1000" dirty="0"/>
          </a:p>
        </p:txBody>
      </p:sp>
      <p:cxnSp>
        <p:nvCxnSpPr>
          <p:cNvPr id="76" name="Gerade Verbindung 75"/>
          <p:cNvCxnSpPr/>
          <p:nvPr/>
        </p:nvCxnSpPr>
        <p:spPr>
          <a:xfrm>
            <a:off x="7884368" y="3506415"/>
            <a:ext cx="0" cy="1794793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feld 76"/>
          <p:cNvSpPr txBox="1"/>
          <p:nvPr/>
        </p:nvSpPr>
        <p:spPr>
          <a:xfrm>
            <a:off x="7884368" y="4819218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April/Mai 2020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 smtClean="0"/>
              <a:t>2. Pflegesiegel</a:t>
            </a:r>
          </a:p>
        </p:txBody>
      </p:sp>
      <p:sp>
        <p:nvSpPr>
          <p:cNvPr id="78" name="Rechteck 77"/>
          <p:cNvSpPr/>
          <p:nvPr/>
        </p:nvSpPr>
        <p:spPr>
          <a:xfrm>
            <a:off x="868199" y="4554"/>
            <a:ext cx="694889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chemeClr val="accent1">
                        <a:lumMod val="75000"/>
                      </a:schemeClr>
                    </a:gs>
                    <a:gs pos="64999">
                      <a:srgbClr val="FF0000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</a:rPr>
              <a:t>Zeitplan Verstetigung Pflegesiegel I &amp; II (Gruppe 2, Start:  2014)</a:t>
            </a:r>
            <a:endParaRPr lang="de-DE" sz="20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000082"/>
                  </a:gs>
                  <a:gs pos="30000">
                    <a:schemeClr val="accent1">
                      <a:lumMod val="75000"/>
                    </a:schemeClr>
                  </a:gs>
                  <a:gs pos="64999">
                    <a:srgbClr val="FF0000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16200000" scaled="1"/>
                <a:tileRect/>
              </a:gradFill>
            </a:endParaRPr>
          </a:p>
        </p:txBody>
      </p:sp>
      <p:cxnSp>
        <p:nvCxnSpPr>
          <p:cNvPr id="51" name="Gerade Verbindung 50"/>
          <p:cNvCxnSpPr/>
          <p:nvPr/>
        </p:nvCxnSpPr>
        <p:spPr>
          <a:xfrm>
            <a:off x="2267744" y="1628800"/>
            <a:ext cx="0" cy="1619816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>
          <a:xfrm>
            <a:off x="772828" y="2009082"/>
            <a:ext cx="0" cy="126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Textfeld 52"/>
          <p:cNvSpPr txBox="1"/>
          <p:nvPr/>
        </p:nvSpPr>
        <p:spPr>
          <a:xfrm>
            <a:off x="755576" y="1981289"/>
            <a:ext cx="1080120" cy="1323439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2017</a:t>
            </a:r>
          </a:p>
          <a:p>
            <a:r>
              <a:rPr lang="de-DE" sz="1000" dirty="0" smtClean="0"/>
              <a:t>Abgabe des HD-Verbrauchs für 2016 (QZ 2), sowie QZ 1, QZ 6 und QZ 10 (</a:t>
            </a:r>
            <a:r>
              <a:rPr lang="de-DE" sz="1000" dirty="0" err="1" smtClean="0"/>
              <a:t>Lisiten</a:t>
            </a:r>
            <a:r>
              <a:rPr lang="de-DE" sz="1000" dirty="0" smtClean="0"/>
              <a:t> und Selbstaus-</a:t>
            </a:r>
            <a:r>
              <a:rPr lang="de-DE" sz="1000" dirty="0" err="1" smtClean="0"/>
              <a:t>kunftsbogen</a:t>
            </a:r>
            <a:r>
              <a:rPr lang="de-DE" sz="1000" dirty="0" smtClean="0"/>
              <a:t>)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4932040" y="2003355"/>
            <a:ext cx="1080120" cy="1323439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2019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2018 (QZ 2), sowie QZ 1, QZ 6 und QZ </a:t>
            </a:r>
            <a:r>
              <a:rPr lang="de-DE" sz="1000" dirty="0"/>
              <a:t>10 </a:t>
            </a:r>
            <a:r>
              <a:rPr lang="de-DE" sz="1000" dirty="0" smtClean="0"/>
              <a:t>(Listen und Selbstaus-</a:t>
            </a:r>
            <a:r>
              <a:rPr lang="de-DE" sz="1000" dirty="0" err="1" smtClean="0"/>
              <a:t>kunftsbogen</a:t>
            </a:r>
            <a:r>
              <a:rPr lang="de-DE" sz="1000" dirty="0"/>
              <a:t>)</a:t>
            </a:r>
            <a:endParaRPr lang="de-DE" sz="1000" dirty="0" smtClean="0"/>
          </a:p>
        </p:txBody>
      </p:sp>
      <p:sp>
        <p:nvSpPr>
          <p:cNvPr id="55" name="Textfeld 54"/>
          <p:cNvSpPr txBox="1"/>
          <p:nvPr/>
        </p:nvSpPr>
        <p:spPr>
          <a:xfrm>
            <a:off x="6841443" y="1988840"/>
            <a:ext cx="1080120" cy="1323439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2020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2019 (QZ 2), sowie QZ 1, QZ 6 und QZ </a:t>
            </a:r>
            <a:r>
              <a:rPr lang="de-DE" sz="1000" dirty="0"/>
              <a:t>10 </a:t>
            </a:r>
            <a:r>
              <a:rPr lang="de-DE" sz="1000" dirty="0" smtClean="0"/>
              <a:t>(Listen und Selbstaus-</a:t>
            </a:r>
            <a:r>
              <a:rPr lang="de-DE" sz="1000" dirty="0" err="1" smtClean="0"/>
              <a:t>kunftsbogen</a:t>
            </a:r>
            <a:r>
              <a:rPr lang="de-DE" sz="1000" dirty="0"/>
              <a:t>)</a:t>
            </a:r>
            <a:endParaRPr lang="de-DE" sz="1000" dirty="0" smtClean="0"/>
          </a:p>
        </p:txBody>
      </p:sp>
      <p:cxnSp>
        <p:nvCxnSpPr>
          <p:cNvPr id="65" name="Gerade Verbindung 64"/>
          <p:cNvCxnSpPr/>
          <p:nvPr/>
        </p:nvCxnSpPr>
        <p:spPr>
          <a:xfrm>
            <a:off x="6804248" y="2060848"/>
            <a:ext cx="0" cy="1224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>
            <a:off x="4932040" y="2060848"/>
            <a:ext cx="0" cy="1224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7" name="Textfeld 66"/>
          <p:cNvSpPr txBox="1"/>
          <p:nvPr/>
        </p:nvSpPr>
        <p:spPr>
          <a:xfrm>
            <a:off x="4016908" y="5179258"/>
            <a:ext cx="1655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April/Mai 2018</a:t>
            </a:r>
          </a:p>
          <a:p>
            <a:r>
              <a:rPr lang="de-DE" sz="1000" dirty="0" smtClean="0"/>
              <a:t>Verleihung</a:t>
            </a:r>
          </a:p>
          <a:p>
            <a:r>
              <a:rPr lang="de-DE" sz="1000" dirty="0" smtClean="0"/>
              <a:t>2. Pflegesiegel</a:t>
            </a:r>
          </a:p>
        </p:txBody>
      </p:sp>
      <p:cxnSp>
        <p:nvCxnSpPr>
          <p:cNvPr id="68" name="Gerade Verbindung 67"/>
          <p:cNvCxnSpPr/>
          <p:nvPr/>
        </p:nvCxnSpPr>
        <p:spPr>
          <a:xfrm>
            <a:off x="2987824" y="2060848"/>
            <a:ext cx="3993" cy="1224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9" name="Textfeld 68"/>
          <p:cNvSpPr txBox="1"/>
          <p:nvPr/>
        </p:nvSpPr>
        <p:spPr>
          <a:xfrm>
            <a:off x="2991817" y="1988840"/>
            <a:ext cx="1080120" cy="1323439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2018</a:t>
            </a:r>
          </a:p>
          <a:p>
            <a:r>
              <a:rPr lang="de-DE" sz="1000" dirty="0" smtClean="0"/>
              <a:t>Abgabe des HD-Verbrauchs für </a:t>
            </a:r>
            <a:r>
              <a:rPr lang="de-DE" sz="1000" dirty="0" smtClean="0"/>
              <a:t>2017 </a:t>
            </a:r>
            <a:r>
              <a:rPr lang="de-DE" sz="1000" dirty="0" smtClean="0"/>
              <a:t>(QZ 2), sowie QZ 1, QZ 6 und QZ </a:t>
            </a:r>
            <a:r>
              <a:rPr lang="de-DE" sz="1000" dirty="0"/>
              <a:t>10 </a:t>
            </a:r>
            <a:r>
              <a:rPr lang="de-DE" sz="1000" dirty="0" smtClean="0"/>
              <a:t>(Listen und Selbstaus-</a:t>
            </a:r>
            <a:r>
              <a:rPr lang="de-DE" sz="1000" dirty="0" err="1" smtClean="0"/>
              <a:t>kunftsbogen</a:t>
            </a:r>
            <a:r>
              <a:rPr lang="de-DE" sz="1000" dirty="0"/>
              <a:t>)</a:t>
            </a:r>
            <a:endParaRPr lang="de-DE" sz="1000" dirty="0" smtClean="0"/>
          </a:p>
        </p:txBody>
      </p:sp>
      <p:sp>
        <p:nvSpPr>
          <p:cNvPr id="70" name="Textfeld 69"/>
          <p:cNvSpPr txBox="1"/>
          <p:nvPr/>
        </p:nvSpPr>
        <p:spPr>
          <a:xfrm>
            <a:off x="2135604" y="548680"/>
            <a:ext cx="1644308" cy="86177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Juli 2017</a:t>
            </a:r>
          </a:p>
          <a:p>
            <a:r>
              <a:rPr lang="de-DE" sz="1000" dirty="0" smtClean="0"/>
              <a:t>Abgabe der aktualisieren Richtlinien (QZ 4 ,5 , 6, 7, 8), Nachweis der aktuellen Hygienebeauftragten (QZ 9)</a:t>
            </a:r>
            <a:endParaRPr lang="de-DE" sz="1000" dirty="0"/>
          </a:p>
        </p:txBody>
      </p:sp>
      <p:cxnSp>
        <p:nvCxnSpPr>
          <p:cNvPr id="71" name="Gerade Verbindung 70"/>
          <p:cNvCxnSpPr/>
          <p:nvPr/>
        </p:nvCxnSpPr>
        <p:spPr>
          <a:xfrm>
            <a:off x="2123728" y="692696"/>
            <a:ext cx="0" cy="2576386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9" name="Textfeld 78"/>
          <p:cNvSpPr txBox="1"/>
          <p:nvPr/>
        </p:nvSpPr>
        <p:spPr>
          <a:xfrm>
            <a:off x="6024035" y="548680"/>
            <a:ext cx="1860333" cy="86177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Juli 2019</a:t>
            </a:r>
          </a:p>
          <a:p>
            <a:r>
              <a:rPr lang="de-DE" sz="1000" dirty="0"/>
              <a:t>Abgabe der aktualisieren Richtlinien (QZ 4 ,5 </a:t>
            </a:r>
            <a:r>
              <a:rPr lang="de-DE" sz="1000" dirty="0" smtClean="0"/>
              <a:t>,6, 7, </a:t>
            </a:r>
            <a:r>
              <a:rPr lang="de-DE" sz="1000" dirty="0"/>
              <a:t>8), Nachweis der aktuellen Hygienebeauftragten (QZ 9)</a:t>
            </a:r>
          </a:p>
        </p:txBody>
      </p:sp>
      <p:cxnSp>
        <p:nvCxnSpPr>
          <p:cNvPr id="80" name="Gerade Verbindung 79"/>
          <p:cNvCxnSpPr/>
          <p:nvPr/>
        </p:nvCxnSpPr>
        <p:spPr>
          <a:xfrm>
            <a:off x="6012160" y="764984"/>
            <a:ext cx="0" cy="252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1" name="Textfeld 80"/>
          <p:cNvSpPr txBox="1"/>
          <p:nvPr/>
        </p:nvSpPr>
        <p:spPr>
          <a:xfrm>
            <a:off x="6372200" y="1484784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Oktober 2019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cxnSp>
        <p:nvCxnSpPr>
          <p:cNvPr id="82" name="Gerade Verbindung 81"/>
          <p:cNvCxnSpPr/>
          <p:nvPr/>
        </p:nvCxnSpPr>
        <p:spPr>
          <a:xfrm>
            <a:off x="6372200" y="1667886"/>
            <a:ext cx="0" cy="1576154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3" name="Textfeld 82"/>
          <p:cNvSpPr txBox="1"/>
          <p:nvPr/>
        </p:nvSpPr>
        <p:spPr>
          <a:xfrm>
            <a:off x="7884368" y="2376176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März 2018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cxnSp>
        <p:nvCxnSpPr>
          <p:cNvPr id="84" name="Gerade Verbindung 83"/>
          <p:cNvCxnSpPr/>
          <p:nvPr/>
        </p:nvCxnSpPr>
        <p:spPr>
          <a:xfrm>
            <a:off x="7884368" y="2461846"/>
            <a:ext cx="0" cy="79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Gerade Verbindung 84"/>
          <p:cNvCxnSpPr/>
          <p:nvPr/>
        </p:nvCxnSpPr>
        <p:spPr>
          <a:xfrm>
            <a:off x="856462" y="3501008"/>
            <a:ext cx="0" cy="57176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feld 85"/>
          <p:cNvSpPr txBox="1"/>
          <p:nvPr/>
        </p:nvSpPr>
        <p:spPr>
          <a:xfrm>
            <a:off x="827585" y="359508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Frühjahr ‘17</a:t>
            </a:r>
          </a:p>
          <a:p>
            <a:r>
              <a:rPr lang="de-DE" sz="1000" dirty="0" smtClean="0"/>
              <a:t>Start</a:t>
            </a:r>
          </a:p>
          <a:p>
            <a:r>
              <a:rPr lang="de-DE" sz="1000" dirty="0" smtClean="0"/>
              <a:t>2. Pflegesiegel</a:t>
            </a:r>
          </a:p>
        </p:txBody>
      </p:sp>
      <p:cxnSp>
        <p:nvCxnSpPr>
          <p:cNvPr id="87" name="Gerade Verbindung 86"/>
          <p:cNvCxnSpPr/>
          <p:nvPr/>
        </p:nvCxnSpPr>
        <p:spPr>
          <a:xfrm flipH="1">
            <a:off x="755576" y="3501008"/>
            <a:ext cx="17252" cy="1622001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>
            <a:off x="1763688" y="3537168"/>
            <a:ext cx="0" cy="2916168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feld 90"/>
          <p:cNvSpPr txBox="1"/>
          <p:nvPr/>
        </p:nvSpPr>
        <p:spPr>
          <a:xfrm>
            <a:off x="1730191" y="5899338"/>
            <a:ext cx="1041609" cy="55399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000" b="1" u="sng" dirty="0"/>
              <a:t>2</a:t>
            </a:r>
            <a:r>
              <a:rPr lang="de-DE" sz="1000" b="1" u="sng" dirty="0" smtClean="0"/>
              <a:t>. Quartal 2017</a:t>
            </a:r>
            <a:endParaRPr lang="de-DE" sz="1000" b="1" u="sng" dirty="0"/>
          </a:p>
          <a:p>
            <a:r>
              <a:rPr lang="de-DE" sz="1000" dirty="0"/>
              <a:t>Abgabe </a:t>
            </a:r>
            <a:r>
              <a:rPr lang="de-DE" sz="1000" dirty="0" smtClean="0"/>
              <a:t>QZ 17</a:t>
            </a:r>
          </a:p>
          <a:p>
            <a:r>
              <a:rPr lang="de-DE" sz="1000" dirty="0" smtClean="0"/>
              <a:t>Abgabe QZ 19</a:t>
            </a:r>
            <a:endParaRPr lang="de-DE" sz="1000" dirty="0"/>
          </a:p>
        </p:txBody>
      </p:sp>
      <p:cxnSp>
        <p:nvCxnSpPr>
          <p:cNvPr id="92" name="Gerade Verbindung 91"/>
          <p:cNvCxnSpPr/>
          <p:nvPr/>
        </p:nvCxnSpPr>
        <p:spPr>
          <a:xfrm>
            <a:off x="2084907" y="3543652"/>
            <a:ext cx="0" cy="2189604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feld 92"/>
          <p:cNvSpPr txBox="1"/>
          <p:nvPr/>
        </p:nvSpPr>
        <p:spPr>
          <a:xfrm>
            <a:off x="2094060" y="5405154"/>
            <a:ext cx="1041609" cy="55399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000" b="1" u="sng" dirty="0" smtClean="0"/>
              <a:t>3. Quartal 2017</a:t>
            </a:r>
            <a:endParaRPr lang="de-DE" sz="1000" b="1" u="sng" dirty="0"/>
          </a:p>
          <a:p>
            <a:r>
              <a:rPr lang="de-DE" sz="1000" dirty="0"/>
              <a:t>Abgabe </a:t>
            </a:r>
            <a:r>
              <a:rPr lang="de-DE" sz="1000" dirty="0" smtClean="0"/>
              <a:t>QZ 15 (Teil 1)</a:t>
            </a:r>
            <a:endParaRPr lang="de-DE" sz="1000" dirty="0"/>
          </a:p>
        </p:txBody>
      </p:sp>
      <p:cxnSp>
        <p:nvCxnSpPr>
          <p:cNvPr id="94" name="Gerade Verbindung 93"/>
          <p:cNvCxnSpPr/>
          <p:nvPr/>
        </p:nvCxnSpPr>
        <p:spPr>
          <a:xfrm>
            <a:off x="2411760" y="3543652"/>
            <a:ext cx="0" cy="1693099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feld 94"/>
          <p:cNvSpPr txBox="1"/>
          <p:nvPr/>
        </p:nvSpPr>
        <p:spPr>
          <a:xfrm>
            <a:off x="2417084" y="4747210"/>
            <a:ext cx="1074796" cy="55399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000" b="1" u="sng" dirty="0" smtClean="0"/>
              <a:t>4. Quartal 2017</a:t>
            </a:r>
            <a:endParaRPr lang="de-DE" sz="1000" b="1" u="sng" dirty="0"/>
          </a:p>
          <a:p>
            <a:r>
              <a:rPr lang="de-DE" sz="1000" dirty="0"/>
              <a:t>Abgabe </a:t>
            </a:r>
            <a:r>
              <a:rPr lang="de-DE" sz="1000" dirty="0" smtClean="0"/>
              <a:t>QZ 18 (Teil 1) und QZ 13</a:t>
            </a:r>
            <a:endParaRPr lang="de-DE" sz="1000" dirty="0"/>
          </a:p>
        </p:txBody>
      </p:sp>
      <p:sp>
        <p:nvSpPr>
          <p:cNvPr id="88" name="Textfeld 87"/>
          <p:cNvSpPr txBox="1"/>
          <p:nvPr/>
        </p:nvSpPr>
        <p:spPr>
          <a:xfrm>
            <a:off x="107504" y="908720"/>
            <a:ext cx="115212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Verstetigung </a:t>
            </a:r>
          </a:p>
          <a:p>
            <a:r>
              <a:rPr lang="de-DE" sz="1200" dirty="0" smtClean="0"/>
              <a:t>1. Pflegesiegel</a:t>
            </a:r>
            <a:endParaRPr lang="de-DE" sz="1200" dirty="0"/>
          </a:p>
        </p:txBody>
      </p:sp>
      <p:sp>
        <p:nvSpPr>
          <p:cNvPr id="89" name="Textfeld 88"/>
          <p:cNvSpPr txBox="1"/>
          <p:nvPr/>
        </p:nvSpPr>
        <p:spPr>
          <a:xfrm>
            <a:off x="107504" y="5351818"/>
            <a:ext cx="115212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Verstetigung </a:t>
            </a:r>
          </a:p>
          <a:p>
            <a:r>
              <a:rPr lang="de-DE" sz="1200" dirty="0"/>
              <a:t>2</a:t>
            </a:r>
            <a:r>
              <a:rPr lang="de-DE" sz="1200" dirty="0" smtClean="0"/>
              <a:t>. Pflegesiegel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579143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rechts 1"/>
          <p:cNvSpPr/>
          <p:nvPr/>
        </p:nvSpPr>
        <p:spPr>
          <a:xfrm>
            <a:off x="49862" y="3003140"/>
            <a:ext cx="9072000" cy="50405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2" name="Gruppieren 21"/>
          <p:cNvGrpSpPr/>
          <p:nvPr/>
        </p:nvGrpSpPr>
        <p:grpSpPr>
          <a:xfrm>
            <a:off x="493422" y="3003140"/>
            <a:ext cx="198772" cy="504056"/>
            <a:chOff x="611560" y="2924944"/>
            <a:chExt cx="198772" cy="504056"/>
          </a:xfrm>
        </p:grpSpPr>
        <p:sp>
          <p:nvSpPr>
            <p:cNvPr id="18" name="Parallelogramm 1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" name="Gerade Verbindung 19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>
          <a:xfrm>
            <a:off x="8189652" y="3003140"/>
            <a:ext cx="198772" cy="504056"/>
            <a:chOff x="611560" y="2924944"/>
            <a:chExt cx="198772" cy="504056"/>
          </a:xfrm>
        </p:grpSpPr>
        <p:sp>
          <p:nvSpPr>
            <p:cNvPr id="24" name="Parallelogramm 2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5" name="Gerade Verbindung 2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8244408" y="3147156"/>
            <a:ext cx="86409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75000"/>
                  </a:schemeClr>
                </a:solidFill>
              </a:rPr>
              <a:t>alle 2 Jahre</a:t>
            </a:r>
            <a:endParaRPr lang="de-DE" sz="1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2218602" y="1412776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Oktober 2017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grpSp>
        <p:nvGrpSpPr>
          <p:cNvPr id="43" name="Gruppieren 42"/>
          <p:cNvGrpSpPr/>
          <p:nvPr/>
        </p:nvGrpSpPr>
        <p:grpSpPr>
          <a:xfrm>
            <a:off x="2771800" y="3003140"/>
            <a:ext cx="164275" cy="504056"/>
            <a:chOff x="611560" y="2924944"/>
            <a:chExt cx="198772" cy="504056"/>
          </a:xfrm>
        </p:grpSpPr>
        <p:sp>
          <p:nvSpPr>
            <p:cNvPr id="44" name="Parallelogramm 4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5" name="Gerade Verbindung 4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ieren 46"/>
          <p:cNvGrpSpPr/>
          <p:nvPr/>
        </p:nvGrpSpPr>
        <p:grpSpPr>
          <a:xfrm>
            <a:off x="4716016" y="3003140"/>
            <a:ext cx="198772" cy="504056"/>
            <a:chOff x="611560" y="2924944"/>
            <a:chExt cx="198772" cy="504056"/>
          </a:xfrm>
        </p:grpSpPr>
        <p:sp>
          <p:nvSpPr>
            <p:cNvPr id="48" name="Parallelogramm 4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9" name="Gerade Verbindung 48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feld 55"/>
          <p:cNvSpPr txBox="1"/>
          <p:nvPr/>
        </p:nvSpPr>
        <p:spPr>
          <a:xfrm>
            <a:off x="1403648" y="3136524"/>
            <a:ext cx="576064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75000"/>
                  </a:schemeClr>
                </a:solidFill>
              </a:rPr>
              <a:t>2017</a:t>
            </a:r>
            <a:endParaRPr lang="de-DE" sz="1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179512" y="3136523"/>
            <a:ext cx="576064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75000"/>
                  </a:schemeClr>
                </a:solidFill>
              </a:rPr>
              <a:t>2016</a:t>
            </a:r>
            <a:endParaRPr lang="de-DE" sz="1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3347864" y="3147156"/>
            <a:ext cx="576064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75000"/>
                  </a:schemeClr>
                </a:solidFill>
              </a:rPr>
              <a:t>2018</a:t>
            </a:r>
            <a:endParaRPr lang="de-DE" sz="1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5652120" y="3147156"/>
            <a:ext cx="576064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75000"/>
                  </a:schemeClr>
                </a:solidFill>
              </a:rPr>
              <a:t>2019</a:t>
            </a:r>
            <a:endParaRPr lang="de-DE" sz="1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7308304" y="3147156"/>
            <a:ext cx="576064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75000"/>
                  </a:schemeClr>
                </a:solidFill>
              </a:rPr>
              <a:t>2020</a:t>
            </a:r>
            <a:endParaRPr lang="de-DE" sz="1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61" name="Gruppieren 60"/>
          <p:cNvGrpSpPr/>
          <p:nvPr/>
        </p:nvGrpSpPr>
        <p:grpSpPr>
          <a:xfrm>
            <a:off x="6564474" y="3003140"/>
            <a:ext cx="198772" cy="504056"/>
            <a:chOff x="611560" y="2924944"/>
            <a:chExt cx="198772" cy="504056"/>
          </a:xfrm>
        </p:grpSpPr>
        <p:sp>
          <p:nvSpPr>
            <p:cNvPr id="62" name="Parallelogramm 61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3" name="Gerade Verbindung 62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Rechteck 77"/>
          <p:cNvSpPr/>
          <p:nvPr/>
        </p:nvSpPr>
        <p:spPr>
          <a:xfrm>
            <a:off x="1139313" y="220578"/>
            <a:ext cx="657218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000" b="1" u="sng" dirty="0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Zeitplan Verstetigung Pflegesiegel  I (Gruppe 2, Start:  2014)</a:t>
            </a:r>
            <a:endParaRPr lang="de-DE" sz="2000" b="1" u="sng" dirty="0">
              <a:ln w="10541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cxnSp>
        <p:nvCxnSpPr>
          <p:cNvPr id="51" name="Gerade Verbindung 50"/>
          <p:cNvCxnSpPr/>
          <p:nvPr/>
        </p:nvCxnSpPr>
        <p:spPr>
          <a:xfrm>
            <a:off x="2267744" y="1484784"/>
            <a:ext cx="0" cy="1619816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>
          <a:xfrm>
            <a:off x="772828" y="3393136"/>
            <a:ext cx="0" cy="108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Textfeld 52"/>
          <p:cNvSpPr txBox="1"/>
          <p:nvPr/>
        </p:nvSpPr>
        <p:spPr>
          <a:xfrm>
            <a:off x="755576" y="3493457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2017</a:t>
            </a:r>
          </a:p>
          <a:p>
            <a:r>
              <a:rPr lang="de-DE" sz="1000" dirty="0" smtClean="0"/>
              <a:t>Abgabe des HD-Verbrauchs für 2016 (QZ 2), sowie QZ 1, QZ 6 und QZ </a:t>
            </a:r>
            <a:r>
              <a:rPr lang="de-DE" sz="1000" dirty="0"/>
              <a:t>10 (Listen und Selbstaus-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sp>
        <p:nvSpPr>
          <p:cNvPr id="54" name="Textfeld 53"/>
          <p:cNvSpPr txBox="1"/>
          <p:nvPr/>
        </p:nvSpPr>
        <p:spPr>
          <a:xfrm>
            <a:off x="4932040" y="3493457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2019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2018 (QZ 2), sowie QZ 1, QZ 6 und QZ 10 (</a:t>
            </a:r>
            <a:r>
              <a:rPr lang="de-DE" sz="1000" dirty="0"/>
              <a:t>Listen und Selbstaus-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sp>
        <p:nvSpPr>
          <p:cNvPr id="55" name="Textfeld 54"/>
          <p:cNvSpPr txBox="1"/>
          <p:nvPr/>
        </p:nvSpPr>
        <p:spPr>
          <a:xfrm>
            <a:off x="6804248" y="3493457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2020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2019 (QZ 2), sowie QZ 1, QZ 6 und QZ </a:t>
            </a:r>
            <a:r>
              <a:rPr lang="de-DE" sz="1000" dirty="0"/>
              <a:t>10 (Listen und Selbstaus-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cxnSp>
        <p:nvCxnSpPr>
          <p:cNvPr id="65" name="Gerade Verbindung 64"/>
          <p:cNvCxnSpPr/>
          <p:nvPr/>
        </p:nvCxnSpPr>
        <p:spPr>
          <a:xfrm>
            <a:off x="6804248" y="3356992"/>
            <a:ext cx="0" cy="108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>
            <a:off x="4932040" y="3356992"/>
            <a:ext cx="0" cy="108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>
            <a:off x="2987824" y="3356992"/>
            <a:ext cx="3993" cy="108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9" name="Textfeld 68"/>
          <p:cNvSpPr txBox="1"/>
          <p:nvPr/>
        </p:nvSpPr>
        <p:spPr>
          <a:xfrm>
            <a:off x="2991817" y="3493457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2018</a:t>
            </a:r>
          </a:p>
          <a:p>
            <a:r>
              <a:rPr lang="de-DE" sz="1000" dirty="0" smtClean="0"/>
              <a:t>Abgabe des HD-Verbrauchs für </a:t>
            </a:r>
            <a:r>
              <a:rPr lang="de-DE" sz="1000" dirty="0" smtClean="0"/>
              <a:t>2017 </a:t>
            </a:r>
            <a:r>
              <a:rPr lang="de-DE" sz="1000" dirty="0" smtClean="0"/>
              <a:t>(QZ 2), sowie QZ 1, QZ 6 und QZ </a:t>
            </a:r>
            <a:r>
              <a:rPr lang="de-DE" sz="1000" dirty="0"/>
              <a:t>10 (Listen und Selbstaus-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sp>
        <p:nvSpPr>
          <p:cNvPr id="70" name="Textfeld 69"/>
          <p:cNvSpPr txBox="1"/>
          <p:nvPr/>
        </p:nvSpPr>
        <p:spPr>
          <a:xfrm>
            <a:off x="2135604" y="5153470"/>
            <a:ext cx="1716316" cy="86177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Juli 2017</a:t>
            </a:r>
          </a:p>
          <a:p>
            <a:r>
              <a:rPr lang="de-DE" sz="1000" dirty="0" smtClean="0"/>
              <a:t>Abgabe der aktualisieren Richtlinien (QZ 4 ,5 , 6, 7, 8), Nachweis der aktuellen Hygienebeauftragten (QZ 9)</a:t>
            </a:r>
            <a:endParaRPr lang="de-DE" sz="1000" dirty="0"/>
          </a:p>
        </p:txBody>
      </p:sp>
      <p:cxnSp>
        <p:nvCxnSpPr>
          <p:cNvPr id="71" name="Gerade Verbindung 70"/>
          <p:cNvCxnSpPr/>
          <p:nvPr/>
        </p:nvCxnSpPr>
        <p:spPr>
          <a:xfrm>
            <a:off x="2123728" y="3356992"/>
            <a:ext cx="0" cy="270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9" name="Textfeld 78"/>
          <p:cNvSpPr txBox="1"/>
          <p:nvPr/>
        </p:nvSpPr>
        <p:spPr>
          <a:xfrm>
            <a:off x="6024035" y="5231522"/>
            <a:ext cx="1860333" cy="86177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Juli 2019</a:t>
            </a:r>
          </a:p>
          <a:p>
            <a:r>
              <a:rPr lang="de-DE" sz="1000" dirty="0"/>
              <a:t>Abgabe der aktualisieren Richtlinien (QZ 4 ,5 </a:t>
            </a:r>
            <a:r>
              <a:rPr lang="de-DE" sz="1000" dirty="0" smtClean="0"/>
              <a:t>,6, 7</a:t>
            </a:r>
            <a:r>
              <a:rPr lang="de-DE" sz="1000" dirty="0"/>
              <a:t>, 8), Nachweis der aktuellen Hygienebeauftragten (QZ 9)</a:t>
            </a:r>
          </a:p>
        </p:txBody>
      </p:sp>
      <p:cxnSp>
        <p:nvCxnSpPr>
          <p:cNvPr id="80" name="Gerade Verbindung 79"/>
          <p:cNvCxnSpPr/>
          <p:nvPr/>
        </p:nvCxnSpPr>
        <p:spPr>
          <a:xfrm>
            <a:off x="6012160" y="3356992"/>
            <a:ext cx="0" cy="270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1" name="Textfeld 80"/>
          <p:cNvSpPr txBox="1"/>
          <p:nvPr/>
        </p:nvSpPr>
        <p:spPr>
          <a:xfrm>
            <a:off x="6372200" y="1484784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Oktober 2019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cxnSp>
        <p:nvCxnSpPr>
          <p:cNvPr id="82" name="Gerade Verbindung 81"/>
          <p:cNvCxnSpPr/>
          <p:nvPr/>
        </p:nvCxnSpPr>
        <p:spPr>
          <a:xfrm>
            <a:off x="6372200" y="1523870"/>
            <a:ext cx="0" cy="1576154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898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rechts 1"/>
          <p:cNvSpPr/>
          <p:nvPr/>
        </p:nvSpPr>
        <p:spPr>
          <a:xfrm>
            <a:off x="49862" y="2787116"/>
            <a:ext cx="9072000" cy="50405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93080" y="3861048"/>
            <a:ext cx="792087" cy="101566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2017</a:t>
            </a:r>
          </a:p>
          <a:p>
            <a:r>
              <a:rPr lang="de-DE" sz="1000" dirty="0" smtClean="0"/>
              <a:t>Abgabe des HD-Verbrauchs für 2016 (QZ 12)</a:t>
            </a:r>
          </a:p>
        </p:txBody>
      </p:sp>
      <p:cxnSp>
        <p:nvCxnSpPr>
          <p:cNvPr id="14" name="Gerade Verbindung 13"/>
          <p:cNvCxnSpPr/>
          <p:nvPr/>
        </p:nvCxnSpPr>
        <p:spPr>
          <a:xfrm flipH="1">
            <a:off x="2987824" y="3166721"/>
            <a:ext cx="3993" cy="1562198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2991817" y="3212976"/>
            <a:ext cx="1080120" cy="178510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000" b="1" u="sng" dirty="0" smtClean="0"/>
              <a:t>Januar </a:t>
            </a:r>
            <a:r>
              <a:rPr lang="de-DE" sz="1000" b="1" u="sng" dirty="0"/>
              <a:t>2018</a:t>
            </a:r>
          </a:p>
          <a:p>
            <a:r>
              <a:rPr lang="de-DE" sz="1000" dirty="0"/>
              <a:t>Abgabe des HD-Verbrauchs für </a:t>
            </a:r>
            <a:r>
              <a:rPr lang="de-DE" sz="1000" dirty="0" smtClean="0"/>
              <a:t>2017 (QZ 12), sowie QZ 11, 14, 15 (Teil 2) , 16, 18 (Teil2) und QZ </a:t>
            </a:r>
            <a:r>
              <a:rPr lang="de-DE" sz="1000" dirty="0"/>
              <a:t>20 (Listen und Selbstaus-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/>
          </a:p>
        </p:txBody>
      </p:sp>
      <p:cxnSp>
        <p:nvCxnSpPr>
          <p:cNvPr id="16" name="Gerade Verbindung 15"/>
          <p:cNvCxnSpPr/>
          <p:nvPr/>
        </p:nvCxnSpPr>
        <p:spPr>
          <a:xfrm>
            <a:off x="4932040" y="3174172"/>
            <a:ext cx="0" cy="1548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4932040" y="3239992"/>
            <a:ext cx="1080120" cy="1631216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2019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2018 (QZ 12), sowie QZ 11, QZ 14 und QZ </a:t>
            </a:r>
            <a:r>
              <a:rPr lang="de-DE" sz="1000" dirty="0"/>
              <a:t>20 (Listen und Selbstaus-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grpSp>
        <p:nvGrpSpPr>
          <p:cNvPr id="22" name="Gruppieren 21"/>
          <p:cNvGrpSpPr/>
          <p:nvPr/>
        </p:nvGrpSpPr>
        <p:grpSpPr>
          <a:xfrm>
            <a:off x="493422" y="2787116"/>
            <a:ext cx="198772" cy="504056"/>
            <a:chOff x="611560" y="2924944"/>
            <a:chExt cx="198772" cy="504056"/>
          </a:xfrm>
        </p:grpSpPr>
        <p:sp>
          <p:nvSpPr>
            <p:cNvPr id="18" name="Parallelogramm 1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" name="Gerade Verbindung 19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>
          <a:xfrm>
            <a:off x="8189652" y="2787116"/>
            <a:ext cx="198772" cy="504056"/>
            <a:chOff x="611560" y="2924944"/>
            <a:chExt cx="198772" cy="504056"/>
          </a:xfrm>
        </p:grpSpPr>
        <p:sp>
          <p:nvSpPr>
            <p:cNvPr id="24" name="Parallelogramm 2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5" name="Gerade Verbindung 2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8244408" y="2931132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alle 2 Jahre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37" name="Gerade Verbindung 36"/>
          <p:cNvCxnSpPr/>
          <p:nvPr/>
        </p:nvCxnSpPr>
        <p:spPr>
          <a:xfrm>
            <a:off x="4030440" y="1196752"/>
            <a:ext cx="0" cy="16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3" name="Gruppieren 42"/>
          <p:cNvGrpSpPr/>
          <p:nvPr/>
        </p:nvGrpSpPr>
        <p:grpSpPr>
          <a:xfrm>
            <a:off x="2771800" y="2787116"/>
            <a:ext cx="164275" cy="504056"/>
            <a:chOff x="611560" y="2924944"/>
            <a:chExt cx="198772" cy="504056"/>
          </a:xfrm>
        </p:grpSpPr>
        <p:sp>
          <p:nvSpPr>
            <p:cNvPr id="44" name="Parallelogramm 4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5" name="Gerade Verbindung 4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ieren 46"/>
          <p:cNvGrpSpPr/>
          <p:nvPr/>
        </p:nvGrpSpPr>
        <p:grpSpPr>
          <a:xfrm>
            <a:off x="4716016" y="2787116"/>
            <a:ext cx="198772" cy="504056"/>
            <a:chOff x="611560" y="2924944"/>
            <a:chExt cx="198772" cy="504056"/>
          </a:xfrm>
        </p:grpSpPr>
        <p:sp>
          <p:nvSpPr>
            <p:cNvPr id="48" name="Parallelogramm 4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9" name="Gerade Verbindung 48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feld 55"/>
          <p:cNvSpPr txBox="1"/>
          <p:nvPr/>
        </p:nvSpPr>
        <p:spPr>
          <a:xfrm>
            <a:off x="1403648" y="292050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2017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179512" y="2920499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2016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3347864" y="293113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2018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5652120" y="293113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2019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7308304" y="293113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2020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61" name="Gruppieren 60"/>
          <p:cNvGrpSpPr/>
          <p:nvPr/>
        </p:nvGrpSpPr>
        <p:grpSpPr>
          <a:xfrm>
            <a:off x="6564474" y="2787116"/>
            <a:ext cx="198772" cy="504056"/>
            <a:chOff x="611560" y="2924944"/>
            <a:chExt cx="198772" cy="504056"/>
          </a:xfrm>
        </p:grpSpPr>
        <p:sp>
          <p:nvSpPr>
            <p:cNvPr id="62" name="Parallelogramm 61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3" name="Gerade Verbindung 62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Gerade Verbindung 71"/>
          <p:cNvCxnSpPr/>
          <p:nvPr/>
        </p:nvCxnSpPr>
        <p:spPr>
          <a:xfrm>
            <a:off x="6804248" y="3157789"/>
            <a:ext cx="0" cy="1548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feld 72"/>
          <p:cNvSpPr txBox="1"/>
          <p:nvPr/>
        </p:nvSpPr>
        <p:spPr>
          <a:xfrm>
            <a:off x="6804248" y="3212976"/>
            <a:ext cx="1080120" cy="1631216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2020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2019 (QZ 12), sowie QZ 11, QZ 14 und QZ </a:t>
            </a:r>
            <a:r>
              <a:rPr lang="de-DE" sz="1000" dirty="0"/>
              <a:t>20 (Listen und Selbstaus-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cxnSp>
        <p:nvCxnSpPr>
          <p:cNvPr id="74" name="Gerade Verbindung 73"/>
          <p:cNvCxnSpPr/>
          <p:nvPr/>
        </p:nvCxnSpPr>
        <p:spPr>
          <a:xfrm>
            <a:off x="6449048" y="3160969"/>
            <a:ext cx="0" cy="3204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feld 74"/>
          <p:cNvSpPr txBox="1"/>
          <p:nvPr/>
        </p:nvSpPr>
        <p:spPr>
          <a:xfrm>
            <a:off x="6444208" y="4941168"/>
            <a:ext cx="1673436" cy="1631216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Dezember 2019</a:t>
            </a:r>
          </a:p>
          <a:p>
            <a:r>
              <a:rPr lang="de-DE" sz="1000" dirty="0" smtClean="0"/>
              <a:t>Abgabe der aktualisieren Richtlinien (QZ 4 ,5 ,7, 8, 13, 17, 18 und 20), der aktualisierten Verfahrens-anweisungen zu QZ 18 und 19, Nachweis der aktuellen Hygienebeauftragten (QZ 9) und Wundexperten (QZ 18) und QZ 3 Nachweis</a:t>
            </a:r>
            <a:endParaRPr lang="de-DE" sz="1000" dirty="0"/>
          </a:p>
        </p:txBody>
      </p:sp>
      <p:cxnSp>
        <p:nvCxnSpPr>
          <p:cNvPr id="76" name="Gerade Verbindung 75"/>
          <p:cNvCxnSpPr/>
          <p:nvPr/>
        </p:nvCxnSpPr>
        <p:spPr>
          <a:xfrm>
            <a:off x="7884368" y="1232944"/>
            <a:ext cx="0" cy="16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feld 76"/>
          <p:cNvSpPr txBox="1"/>
          <p:nvPr/>
        </p:nvSpPr>
        <p:spPr>
          <a:xfrm>
            <a:off x="7884368" y="1146810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April/Mai 2020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 smtClean="0"/>
              <a:t>2. Pflegesiegel</a:t>
            </a:r>
          </a:p>
        </p:txBody>
      </p:sp>
      <p:sp>
        <p:nvSpPr>
          <p:cNvPr id="78" name="Rechteck 77"/>
          <p:cNvSpPr/>
          <p:nvPr/>
        </p:nvSpPr>
        <p:spPr>
          <a:xfrm>
            <a:off x="682921" y="220578"/>
            <a:ext cx="7993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000" b="1" u="sng" dirty="0" smtClean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Zeitplan </a:t>
            </a:r>
            <a:r>
              <a:rPr lang="de-DE" sz="2000" b="1" u="sng" dirty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Erwerb und Verstetigung Pflegesiegel </a:t>
            </a:r>
            <a:r>
              <a:rPr lang="de-DE" sz="2000" b="1" u="sng" dirty="0" smtClean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II  (Gruppe 2, Start:  2014)</a:t>
            </a:r>
            <a:endParaRPr lang="de-DE" sz="2000" b="1" u="sng" dirty="0">
              <a:ln w="10541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4016908" y="1124744"/>
            <a:ext cx="1655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April/Mai 2018</a:t>
            </a:r>
          </a:p>
          <a:p>
            <a:r>
              <a:rPr lang="de-DE" sz="1000" dirty="0" smtClean="0"/>
              <a:t>Verleihung</a:t>
            </a:r>
          </a:p>
          <a:p>
            <a:r>
              <a:rPr lang="de-DE" sz="1000" dirty="0" smtClean="0"/>
              <a:t>2. Pflegesiegel</a:t>
            </a:r>
          </a:p>
        </p:txBody>
      </p:sp>
      <p:cxnSp>
        <p:nvCxnSpPr>
          <p:cNvPr id="85" name="Gerade Verbindung 84"/>
          <p:cNvCxnSpPr/>
          <p:nvPr/>
        </p:nvCxnSpPr>
        <p:spPr>
          <a:xfrm>
            <a:off x="856462" y="1227537"/>
            <a:ext cx="0" cy="16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feld 85"/>
          <p:cNvSpPr txBox="1"/>
          <p:nvPr/>
        </p:nvSpPr>
        <p:spPr>
          <a:xfrm>
            <a:off x="827585" y="1146810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Frühjahr ‘17</a:t>
            </a:r>
          </a:p>
          <a:p>
            <a:r>
              <a:rPr lang="de-DE" sz="1000" dirty="0" smtClean="0"/>
              <a:t>Start</a:t>
            </a:r>
          </a:p>
          <a:p>
            <a:r>
              <a:rPr lang="de-DE" sz="1000" dirty="0" smtClean="0"/>
              <a:t>2. Pflegesiegel</a:t>
            </a:r>
          </a:p>
        </p:txBody>
      </p:sp>
      <p:cxnSp>
        <p:nvCxnSpPr>
          <p:cNvPr id="87" name="Gerade Verbindung 86"/>
          <p:cNvCxnSpPr/>
          <p:nvPr/>
        </p:nvCxnSpPr>
        <p:spPr>
          <a:xfrm flipH="1">
            <a:off x="755576" y="3140968"/>
            <a:ext cx="17252" cy="1622001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>
            <a:off x="1763688" y="3166721"/>
            <a:ext cx="0" cy="328661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feld 90"/>
          <p:cNvSpPr txBox="1"/>
          <p:nvPr/>
        </p:nvSpPr>
        <p:spPr>
          <a:xfrm>
            <a:off x="1730191" y="5971346"/>
            <a:ext cx="1041609" cy="55399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000" b="1" u="sng" dirty="0"/>
              <a:t>2</a:t>
            </a:r>
            <a:r>
              <a:rPr lang="de-DE" sz="1000" b="1" u="sng" dirty="0" smtClean="0"/>
              <a:t>. Quartal 2017</a:t>
            </a:r>
            <a:endParaRPr lang="de-DE" sz="1000" b="1" u="sng" dirty="0"/>
          </a:p>
          <a:p>
            <a:r>
              <a:rPr lang="de-DE" sz="1000" dirty="0"/>
              <a:t>Abgabe </a:t>
            </a:r>
            <a:r>
              <a:rPr lang="de-DE" sz="1000" dirty="0" smtClean="0"/>
              <a:t>QZ 17</a:t>
            </a:r>
          </a:p>
          <a:p>
            <a:r>
              <a:rPr lang="de-DE" sz="1000" dirty="0" smtClean="0"/>
              <a:t>Abgabe QZ 19</a:t>
            </a:r>
            <a:endParaRPr lang="de-DE" sz="1000" dirty="0"/>
          </a:p>
        </p:txBody>
      </p:sp>
      <p:cxnSp>
        <p:nvCxnSpPr>
          <p:cNvPr id="92" name="Gerade Verbindung 91"/>
          <p:cNvCxnSpPr/>
          <p:nvPr/>
        </p:nvCxnSpPr>
        <p:spPr>
          <a:xfrm>
            <a:off x="2084907" y="3166721"/>
            <a:ext cx="0" cy="256653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feld 92"/>
          <p:cNvSpPr txBox="1"/>
          <p:nvPr/>
        </p:nvSpPr>
        <p:spPr>
          <a:xfrm>
            <a:off x="2094060" y="5477162"/>
            <a:ext cx="1041609" cy="55399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000" b="1" u="sng" dirty="0" smtClean="0"/>
              <a:t>3. Quartal 2017</a:t>
            </a:r>
            <a:endParaRPr lang="de-DE" sz="1000" b="1" u="sng" dirty="0"/>
          </a:p>
          <a:p>
            <a:r>
              <a:rPr lang="de-DE" sz="1000" dirty="0"/>
              <a:t>Abgabe </a:t>
            </a:r>
            <a:r>
              <a:rPr lang="de-DE" sz="1000" dirty="0" smtClean="0"/>
              <a:t>QZ 15 (Teil 1)</a:t>
            </a:r>
            <a:endParaRPr lang="de-DE" sz="1000" dirty="0"/>
          </a:p>
        </p:txBody>
      </p:sp>
      <p:cxnSp>
        <p:nvCxnSpPr>
          <p:cNvPr id="94" name="Gerade Verbindung 93"/>
          <p:cNvCxnSpPr/>
          <p:nvPr/>
        </p:nvCxnSpPr>
        <p:spPr>
          <a:xfrm>
            <a:off x="2411760" y="3166721"/>
            <a:ext cx="0" cy="207003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feld 94"/>
          <p:cNvSpPr txBox="1"/>
          <p:nvPr/>
        </p:nvSpPr>
        <p:spPr>
          <a:xfrm>
            <a:off x="2417084" y="4819218"/>
            <a:ext cx="1074796" cy="55399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000" b="1" u="sng" dirty="0" smtClean="0"/>
              <a:t>4. Quartal 2017</a:t>
            </a:r>
            <a:endParaRPr lang="de-DE" sz="1000" b="1" u="sng" dirty="0"/>
          </a:p>
          <a:p>
            <a:r>
              <a:rPr lang="de-DE" sz="1000" dirty="0"/>
              <a:t>Abgabe </a:t>
            </a:r>
            <a:r>
              <a:rPr lang="de-DE" sz="1000" dirty="0" smtClean="0"/>
              <a:t>QZ 18 (Teil 1) und QZ 13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32658980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809</Words>
  <Application>Microsoft Office PowerPoint</Application>
  <PresentationFormat>Bildschirmpräsentation (4:3)</PresentationFormat>
  <Paragraphs>116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Rocker, Dagmar</dc:creator>
  <cp:lastModifiedBy>Rocker, Dagmar</cp:lastModifiedBy>
  <cp:revision>13</cp:revision>
  <cp:lastPrinted>2016-02-10T11:15:54Z</cp:lastPrinted>
  <dcterms:created xsi:type="dcterms:W3CDTF">2016-01-22T10:02:14Z</dcterms:created>
  <dcterms:modified xsi:type="dcterms:W3CDTF">2016-05-27T10:04:57Z</dcterms:modified>
</cp:coreProperties>
</file>