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8" r:id="rId2"/>
    <p:sldId id="259" r:id="rId3"/>
    <p:sldId id="257" r:id="rId4"/>
  </p:sldIdLst>
  <p:sldSz cx="9144000" cy="6858000" type="screen4x3"/>
  <p:notesSz cx="6864350" cy="99964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D73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709" autoAdjust="0"/>
    <p:restoredTop sz="94684" autoAdjust="0"/>
  </p:normalViewPr>
  <p:slideViewPr>
    <p:cSldViewPr>
      <p:cViewPr>
        <p:scale>
          <a:sx n="80" d="100"/>
          <a:sy n="80" d="100"/>
        </p:scale>
        <p:origin x="-6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7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4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1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2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8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DEED-3F02-4B1A-8F7B-8031E7D068E8}" type="datetimeFigureOut">
              <a:rPr lang="de-DE" smtClean="0"/>
              <a:t>27.05.2016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84D-ABAD-41E8-9DA3-65AD61CBEE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496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5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2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7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5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55326-FDDB-4CDE-B506-E6D884E7C5E2}" type="datetimeFigureOut">
              <a:rPr lang="en-US" smtClean="0"/>
              <a:t>5/27/2016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A4222-0FB0-4275-86C6-FA1BC22A9B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49862" y="3147156"/>
            <a:ext cx="9072000" cy="504056"/>
          </a:xfrm>
          <a:prstGeom prst="rightArrow">
            <a:avLst/>
          </a:prstGeom>
          <a:gradFill flip="none" rotWithShape="1">
            <a:gsLst>
              <a:gs pos="0">
                <a:srgbClr val="000082"/>
              </a:gs>
              <a:gs pos="30000">
                <a:schemeClr val="accent1">
                  <a:lumMod val="75000"/>
                </a:schemeClr>
              </a:gs>
              <a:gs pos="64999">
                <a:srgbClr val="C00000"/>
              </a:gs>
              <a:gs pos="89999">
                <a:srgbClr val="FF5050"/>
              </a:gs>
              <a:gs pos="100000">
                <a:srgbClr val="FF8200"/>
              </a:gs>
            </a:gsLst>
            <a:lin ang="162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" name="Gerade Verbindung 3"/>
          <p:cNvCxnSpPr/>
          <p:nvPr/>
        </p:nvCxnSpPr>
        <p:spPr>
          <a:xfrm>
            <a:off x="187114" y="3507196"/>
            <a:ext cx="0" cy="7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1259632" y="3534212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183833" y="3789594"/>
            <a:ext cx="121981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2016</a:t>
            </a:r>
          </a:p>
          <a:p>
            <a:r>
              <a:rPr lang="de-DE" sz="1000" dirty="0" smtClean="0"/>
              <a:t>Verleihung</a:t>
            </a:r>
          </a:p>
          <a:p>
            <a:r>
              <a:rPr lang="de-DE" sz="1000" dirty="0" smtClean="0"/>
              <a:t>2. Pflegesiegel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259632" y="3816334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12), sowie QZ 11, QZ 14 und QZ </a:t>
            </a:r>
            <a:r>
              <a:rPr lang="de-DE" sz="1000" dirty="0"/>
              <a:t>20 </a:t>
            </a:r>
            <a:r>
              <a:rPr lang="de-DE" sz="1000" dirty="0" smtClean="0"/>
              <a:t>(Listen </a:t>
            </a:r>
            <a:r>
              <a:rPr lang="de-DE" sz="1000" dirty="0"/>
              <a:t>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cxnSp>
        <p:nvCxnSpPr>
          <p:cNvPr id="14" name="Gerade Verbindung 13"/>
          <p:cNvCxnSpPr/>
          <p:nvPr/>
        </p:nvCxnSpPr>
        <p:spPr>
          <a:xfrm>
            <a:off x="2795308" y="3534212"/>
            <a:ext cx="5324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2779247" y="3837869"/>
            <a:ext cx="1072673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000" b="1" u="sng" dirty="0" smtClean="0"/>
              <a:t>Januar </a:t>
            </a:r>
            <a:r>
              <a:rPr lang="de-DE" sz="1000" b="1" u="sng" dirty="0"/>
              <a:t>2018</a:t>
            </a:r>
          </a:p>
          <a:p>
            <a:r>
              <a:rPr lang="de-DE" sz="1000" dirty="0"/>
              <a:t>Abgabe des HD-Verbrauchs für </a:t>
            </a:r>
            <a:r>
              <a:rPr lang="de-DE" sz="1000" dirty="0" smtClean="0"/>
              <a:t>2017 (QZ 12), sowie QZ 11, QZ 14 und QZ </a:t>
            </a:r>
            <a:r>
              <a:rPr lang="de-DE" sz="1000" dirty="0"/>
              <a:t>20 </a:t>
            </a:r>
            <a:r>
              <a:rPr lang="de-DE" sz="1000" dirty="0" smtClean="0"/>
              <a:t>(Listen </a:t>
            </a:r>
            <a:r>
              <a:rPr lang="de-DE" sz="1000" dirty="0"/>
              <a:t>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/>
          </a:p>
        </p:txBody>
      </p:sp>
      <p:cxnSp>
        <p:nvCxnSpPr>
          <p:cNvPr id="16" name="Gerade Verbindung 15"/>
          <p:cNvCxnSpPr/>
          <p:nvPr/>
        </p:nvCxnSpPr>
        <p:spPr>
          <a:xfrm>
            <a:off x="5004048" y="3534212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004048" y="3816056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12), sowie QZ 11, QZ 14 und QZ </a:t>
            </a:r>
            <a:r>
              <a:rPr lang="de-DE" sz="1000" dirty="0"/>
              <a:t>20 </a:t>
            </a:r>
            <a:r>
              <a:rPr lang="de-DE" sz="1000" dirty="0" smtClean="0"/>
              <a:t>(Listen </a:t>
            </a:r>
            <a:r>
              <a:rPr lang="de-DE" sz="1000" dirty="0"/>
              <a:t>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grpSp>
        <p:nvGrpSpPr>
          <p:cNvPr id="22" name="Gruppieren 21"/>
          <p:cNvGrpSpPr/>
          <p:nvPr/>
        </p:nvGrpSpPr>
        <p:grpSpPr>
          <a:xfrm>
            <a:off x="1019858" y="3147156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8189652" y="3147156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244408" y="329117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alle 2 Jahre</a:t>
            </a:r>
            <a:endParaRPr lang="de-DE" sz="1000" b="1" dirty="0">
              <a:solidFill>
                <a:schemeClr val="bg1"/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3923928" y="3507356"/>
            <a:ext cx="0" cy="7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07504" y="2370946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2016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41" name="Gerade Verbindung 40"/>
          <p:cNvCxnSpPr/>
          <p:nvPr/>
        </p:nvCxnSpPr>
        <p:spPr>
          <a:xfrm>
            <a:off x="2546270" y="3537392"/>
            <a:ext cx="0" cy="320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feld 41"/>
          <p:cNvSpPr txBox="1"/>
          <p:nvPr/>
        </p:nvSpPr>
        <p:spPr>
          <a:xfrm>
            <a:off x="2541429" y="5328224"/>
            <a:ext cx="1742539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2017</a:t>
            </a:r>
          </a:p>
          <a:p>
            <a:r>
              <a:rPr lang="de-DE" sz="1000" dirty="0" smtClean="0"/>
              <a:t>Abgabe der aktualisieren Richtlinien (QZ 4 ,5 ,6, 7, 8, 13, 17, 18 und 20), der aktualisierten Verfahrens-anweisungen zu QZ 18 und 19, Nachweis der aktuellen Hygienebeauftragten (QZ 9) und Wundexperten (QZ 18)</a:t>
            </a:r>
            <a:endParaRPr lang="de-DE" sz="1000" dirty="0"/>
          </a:p>
        </p:txBody>
      </p:sp>
      <p:grpSp>
        <p:nvGrpSpPr>
          <p:cNvPr id="43" name="Gruppieren 42"/>
          <p:cNvGrpSpPr/>
          <p:nvPr/>
        </p:nvGrpSpPr>
        <p:grpSpPr>
          <a:xfrm>
            <a:off x="2566527" y="3147156"/>
            <a:ext cx="164275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757776" y="3147156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403648" y="328054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2017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323528" y="3280539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2016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7864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2018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652120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2019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308304" y="329117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2020</a:t>
            </a:r>
            <a:endParaRPr lang="de-DE" sz="1000" b="1" dirty="0">
              <a:solidFill>
                <a:schemeClr val="bg1"/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564474" y="3147156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Gerade Verbindung 71"/>
          <p:cNvCxnSpPr/>
          <p:nvPr/>
        </p:nvCxnSpPr>
        <p:spPr>
          <a:xfrm>
            <a:off x="6804248" y="3517829"/>
            <a:ext cx="0" cy="16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6804248" y="3789040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12), sowie QZ 11, QZ 14 und QZ </a:t>
            </a:r>
            <a:r>
              <a:rPr lang="de-DE" sz="1000" dirty="0"/>
              <a:t>20 </a:t>
            </a:r>
            <a:r>
              <a:rPr lang="de-DE" sz="1000" dirty="0" smtClean="0"/>
              <a:t>(Listen </a:t>
            </a:r>
            <a:r>
              <a:rPr lang="de-DE" sz="1000" dirty="0"/>
              <a:t>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cxnSp>
        <p:nvCxnSpPr>
          <p:cNvPr id="74" name="Gerade Verbindung 73"/>
          <p:cNvCxnSpPr/>
          <p:nvPr/>
        </p:nvCxnSpPr>
        <p:spPr>
          <a:xfrm>
            <a:off x="6521056" y="3521009"/>
            <a:ext cx="0" cy="320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feld 74"/>
          <p:cNvSpPr txBox="1"/>
          <p:nvPr/>
        </p:nvSpPr>
        <p:spPr>
          <a:xfrm>
            <a:off x="6516216" y="5301208"/>
            <a:ext cx="1673436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2019</a:t>
            </a:r>
          </a:p>
          <a:p>
            <a:r>
              <a:rPr lang="de-DE" sz="1000" dirty="0" smtClean="0"/>
              <a:t>Abgabe der aktualisieren Richtlinien (QZ 4 ,5 ,6, 7, 8, 13, 17, 18 und 20), der aktualisierten Verfahrens-anweisungen zu QZ 18 und 19, Nachweis der aktuellen Hygienebeauftragten (QZ 9) und Wundexperten (QZ 18)</a:t>
            </a:r>
            <a:endParaRPr lang="de-DE" sz="1000" dirty="0"/>
          </a:p>
        </p:txBody>
      </p:sp>
      <p:cxnSp>
        <p:nvCxnSpPr>
          <p:cNvPr id="76" name="Gerade Verbindung 75"/>
          <p:cNvCxnSpPr/>
          <p:nvPr/>
        </p:nvCxnSpPr>
        <p:spPr>
          <a:xfrm>
            <a:off x="7884368" y="3506415"/>
            <a:ext cx="0" cy="792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7884368" y="3795769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2020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 smtClean="0"/>
              <a:t>2. Pflegesiegel</a:t>
            </a:r>
          </a:p>
        </p:txBody>
      </p:sp>
      <p:sp>
        <p:nvSpPr>
          <p:cNvPr id="78" name="Rechteck 77"/>
          <p:cNvSpPr/>
          <p:nvPr/>
        </p:nvSpPr>
        <p:spPr>
          <a:xfrm>
            <a:off x="556210" y="148570"/>
            <a:ext cx="7750200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200" b="1" u="sng" dirty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chemeClr val="accent1">
                        <a:lumMod val="75000"/>
                      </a:schemeClr>
                    </a:gs>
                    <a:gs pos="64999">
                      <a:srgbClr val="FF0000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</a:rPr>
              <a:t>Zeitplan Pflegesiegel I &amp; II – Verstetigung (Gruppe 1, Start:  2013)</a:t>
            </a:r>
          </a:p>
        </p:txBody>
      </p:sp>
      <p:cxnSp>
        <p:nvCxnSpPr>
          <p:cNvPr id="51" name="Gerade Verbindung 50"/>
          <p:cNvCxnSpPr/>
          <p:nvPr/>
        </p:nvCxnSpPr>
        <p:spPr>
          <a:xfrm>
            <a:off x="107504" y="2456616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1259632" y="1916832"/>
            <a:ext cx="0" cy="133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1259632" y="1880449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54" name="Textfeld 53"/>
          <p:cNvSpPr txBox="1"/>
          <p:nvPr/>
        </p:nvSpPr>
        <p:spPr>
          <a:xfrm>
            <a:off x="5004048" y="1871840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6804248" y="1844824"/>
            <a:ext cx="1080120" cy="1323439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</p:txBody>
      </p:sp>
      <p:cxnSp>
        <p:nvCxnSpPr>
          <p:cNvPr id="65" name="Gerade Verbindung 64"/>
          <p:cNvCxnSpPr/>
          <p:nvPr/>
        </p:nvCxnSpPr>
        <p:spPr>
          <a:xfrm>
            <a:off x="6804248" y="1916832"/>
            <a:ext cx="0" cy="133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5004048" y="1916832"/>
            <a:ext cx="0" cy="133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7" name="Textfeld 66"/>
          <p:cNvSpPr txBox="1"/>
          <p:nvPr/>
        </p:nvSpPr>
        <p:spPr>
          <a:xfrm>
            <a:off x="3923928" y="3789040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April/Mai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 smtClean="0"/>
              <a:t>2. Pflegesiegel</a:t>
            </a:r>
          </a:p>
        </p:txBody>
      </p:sp>
      <p:cxnSp>
        <p:nvCxnSpPr>
          <p:cNvPr id="68" name="Gerade Verbindung 67"/>
          <p:cNvCxnSpPr/>
          <p:nvPr/>
        </p:nvCxnSpPr>
        <p:spPr>
          <a:xfrm>
            <a:off x="2771800" y="1916832"/>
            <a:ext cx="0" cy="133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9" name="Textfeld 68"/>
          <p:cNvSpPr txBox="1"/>
          <p:nvPr/>
        </p:nvSpPr>
        <p:spPr>
          <a:xfrm>
            <a:off x="2771800" y="1872118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2018</a:t>
            </a:r>
          </a:p>
          <a:p>
            <a:r>
              <a:rPr lang="de-DE" sz="1000" dirty="0" smtClean="0"/>
              <a:t>Abgabe des HD-Verbrauchs für </a:t>
            </a:r>
            <a:r>
              <a:rPr lang="de-DE" sz="1000" dirty="0" smtClean="0"/>
              <a:t>2017 </a:t>
            </a:r>
            <a:r>
              <a:rPr lang="de-DE" sz="1000" dirty="0" smtClean="0"/>
              <a:t>(QZ 2), sowie QZ 1, QZ 6 und QZ </a:t>
            </a:r>
            <a:r>
              <a:rPr lang="de-DE" sz="1000" dirty="0"/>
              <a:t>10 </a:t>
            </a:r>
            <a:r>
              <a:rPr lang="de-DE" sz="1000" dirty="0" smtClean="0"/>
              <a:t>( Listen und Selbstaus- </a:t>
            </a:r>
            <a:r>
              <a:rPr lang="de-DE" sz="1000" dirty="0" err="1" smtClean="0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70" name="Textfeld 69"/>
          <p:cNvSpPr txBox="1"/>
          <p:nvPr/>
        </p:nvSpPr>
        <p:spPr>
          <a:xfrm>
            <a:off x="2555776" y="692696"/>
            <a:ext cx="1728191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2017</a:t>
            </a:r>
          </a:p>
          <a:p>
            <a:r>
              <a:rPr lang="de-DE" sz="1000" dirty="0" smtClean="0"/>
              <a:t>Abgabe der aktualisieren Richtlinien (QZ 4 ,5 , 6, 7, 8), Nachweis der aktuellen Hygienebeauftragten (QZ 9</a:t>
            </a:r>
            <a:r>
              <a:rPr lang="de-DE" sz="1000" dirty="0" smtClean="0"/>
              <a:t>)</a:t>
            </a:r>
            <a:endParaRPr lang="de-DE" sz="1000" dirty="0"/>
          </a:p>
        </p:txBody>
      </p:sp>
      <p:cxnSp>
        <p:nvCxnSpPr>
          <p:cNvPr id="71" name="Gerade Verbindung 70"/>
          <p:cNvCxnSpPr/>
          <p:nvPr/>
        </p:nvCxnSpPr>
        <p:spPr>
          <a:xfrm>
            <a:off x="2543901" y="749082"/>
            <a:ext cx="0" cy="252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Textfeld 78"/>
          <p:cNvSpPr txBox="1"/>
          <p:nvPr/>
        </p:nvSpPr>
        <p:spPr>
          <a:xfrm>
            <a:off x="6528091" y="692696"/>
            <a:ext cx="1716317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2019</a:t>
            </a:r>
          </a:p>
          <a:p>
            <a:r>
              <a:rPr lang="de-DE" sz="1000" dirty="0" smtClean="0"/>
              <a:t>Abgabe der aktualisieren Richtlinien (QZ 4 ,5 ,6, 7, 8), </a:t>
            </a:r>
            <a:r>
              <a:rPr lang="de-DE" sz="1000" dirty="0" smtClean="0"/>
              <a:t>Nachweis </a:t>
            </a:r>
            <a:r>
              <a:rPr lang="de-DE" sz="1000" dirty="0" smtClean="0"/>
              <a:t>der aktuellen Hygienebeauftragten (QZ 9</a:t>
            </a:r>
            <a:r>
              <a:rPr lang="de-DE" sz="1000" dirty="0" smtClean="0"/>
              <a:t>)</a:t>
            </a:r>
            <a:endParaRPr lang="de-DE" sz="1000" dirty="0"/>
          </a:p>
        </p:txBody>
      </p:sp>
      <p:cxnSp>
        <p:nvCxnSpPr>
          <p:cNvPr id="80" name="Gerade Verbindung 79"/>
          <p:cNvCxnSpPr/>
          <p:nvPr/>
        </p:nvCxnSpPr>
        <p:spPr>
          <a:xfrm>
            <a:off x="6516216" y="764984"/>
            <a:ext cx="0" cy="252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Textfeld 80"/>
          <p:cNvSpPr txBox="1"/>
          <p:nvPr/>
        </p:nvSpPr>
        <p:spPr>
          <a:xfrm>
            <a:off x="3923928" y="2366370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82" name="Gerade Verbindung 81"/>
          <p:cNvCxnSpPr/>
          <p:nvPr/>
        </p:nvCxnSpPr>
        <p:spPr>
          <a:xfrm>
            <a:off x="3923928" y="2452040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3" name="Textfeld 82"/>
          <p:cNvSpPr txBox="1"/>
          <p:nvPr/>
        </p:nvSpPr>
        <p:spPr>
          <a:xfrm>
            <a:off x="7884368" y="2376176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84" name="Gerade Verbindung 83"/>
          <p:cNvCxnSpPr/>
          <p:nvPr/>
        </p:nvCxnSpPr>
        <p:spPr>
          <a:xfrm>
            <a:off x="7884368" y="2461846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07504" y="908720"/>
            <a:ext cx="115212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Verstetigung </a:t>
            </a:r>
          </a:p>
          <a:p>
            <a:r>
              <a:rPr lang="de-DE" sz="1200" dirty="0" smtClean="0"/>
              <a:t>1. Pflegesiegel</a:t>
            </a:r>
            <a:endParaRPr lang="de-DE" sz="1200" dirty="0"/>
          </a:p>
        </p:txBody>
      </p:sp>
      <p:sp>
        <p:nvSpPr>
          <p:cNvPr id="85" name="Textfeld 84"/>
          <p:cNvSpPr txBox="1"/>
          <p:nvPr/>
        </p:nvSpPr>
        <p:spPr>
          <a:xfrm>
            <a:off x="107504" y="5351818"/>
            <a:ext cx="115212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Verstetigung </a:t>
            </a:r>
          </a:p>
          <a:p>
            <a:r>
              <a:rPr lang="de-DE" sz="1200" dirty="0"/>
              <a:t>2</a:t>
            </a:r>
            <a:r>
              <a:rPr lang="de-DE" sz="1200" dirty="0" smtClean="0"/>
              <a:t>. Pflegesiegel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6239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49862" y="2355068"/>
            <a:ext cx="9072000" cy="50405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07504" y="1700736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1259632" y="2742124"/>
            <a:ext cx="0" cy="144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2795308" y="2742124"/>
            <a:ext cx="5324" cy="144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5004048" y="2742124"/>
            <a:ext cx="0" cy="144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2" name="Gruppieren 21"/>
          <p:cNvGrpSpPr/>
          <p:nvPr/>
        </p:nvGrpSpPr>
        <p:grpSpPr>
          <a:xfrm>
            <a:off x="1019858" y="2355068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8189652" y="2355068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244408" y="24990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alle 2 Jahre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3923928" y="1700896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07504" y="1561368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2016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cxnSp>
        <p:nvCxnSpPr>
          <p:cNvPr id="41" name="Gerade Verbindung 40"/>
          <p:cNvCxnSpPr/>
          <p:nvPr/>
        </p:nvCxnSpPr>
        <p:spPr>
          <a:xfrm>
            <a:off x="2546270" y="2745304"/>
            <a:ext cx="0" cy="270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3" name="Gruppieren 42"/>
          <p:cNvGrpSpPr/>
          <p:nvPr/>
        </p:nvGrpSpPr>
        <p:grpSpPr>
          <a:xfrm>
            <a:off x="2566527" y="2355068"/>
            <a:ext cx="164275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757776" y="2355068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403648" y="248845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2017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323528" y="2488451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2016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7864" y="249908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2018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652120" y="249908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2019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308304" y="2499084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2">
                    <a:lumMod val="50000"/>
                  </a:schemeClr>
                </a:solidFill>
              </a:rPr>
              <a:t>2020</a:t>
            </a:r>
            <a:endParaRPr lang="de-DE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564474" y="2355068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Gerade Verbindung 71"/>
          <p:cNvCxnSpPr/>
          <p:nvPr/>
        </p:nvCxnSpPr>
        <p:spPr>
          <a:xfrm>
            <a:off x="6804248" y="2725741"/>
            <a:ext cx="0" cy="144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>
            <a:off x="6521056" y="2728921"/>
            <a:ext cx="0" cy="2700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>
            <a:off x="7884368" y="1699955"/>
            <a:ext cx="0" cy="79200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878541" y="364594"/>
            <a:ext cx="7272504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200" b="1" u="sng" dirty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Zeitplan Pflegesiegel I – Verstetigung (Gruppe 1, Start:  2013)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259632" y="2959784"/>
            <a:ext cx="1080120" cy="1631216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2017</a:t>
            </a:r>
          </a:p>
          <a:p>
            <a:r>
              <a:rPr lang="de-DE" sz="1000" dirty="0" smtClean="0"/>
              <a:t>Abgabe des HD-Verbrauchs für 2016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/>
          </a:p>
          <a:p>
            <a:endParaRPr lang="de-DE" sz="1000" dirty="0" smtClean="0"/>
          </a:p>
        </p:txBody>
      </p:sp>
      <p:sp>
        <p:nvSpPr>
          <p:cNvPr id="54" name="Textfeld 53"/>
          <p:cNvSpPr txBox="1"/>
          <p:nvPr/>
        </p:nvSpPr>
        <p:spPr>
          <a:xfrm>
            <a:off x="5004048" y="2922343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2019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2018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6804248" y="2922343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2020</a:t>
            </a:r>
          </a:p>
          <a:p>
            <a:r>
              <a:rPr lang="de-DE" sz="1000" dirty="0"/>
              <a:t>Abgabe</a:t>
            </a:r>
            <a:r>
              <a:rPr lang="de-DE" sz="1000" dirty="0" smtClean="0"/>
              <a:t> </a:t>
            </a:r>
            <a:r>
              <a:rPr lang="de-DE" sz="1000" dirty="0"/>
              <a:t>des</a:t>
            </a:r>
            <a:r>
              <a:rPr lang="de-DE" sz="1000" dirty="0" smtClean="0"/>
              <a:t> HD-Verbrauchs für 2019 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69" name="Textfeld 68"/>
          <p:cNvSpPr txBox="1"/>
          <p:nvPr/>
        </p:nvSpPr>
        <p:spPr>
          <a:xfrm>
            <a:off x="2771800" y="2922621"/>
            <a:ext cx="1080120" cy="147732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Januar 2018</a:t>
            </a:r>
          </a:p>
          <a:p>
            <a:r>
              <a:rPr lang="de-DE" sz="1000" dirty="0" smtClean="0"/>
              <a:t>Abgabe des HD-Verbrauchs für </a:t>
            </a:r>
            <a:r>
              <a:rPr lang="de-DE" sz="1000" dirty="0" smtClean="0"/>
              <a:t>2017 </a:t>
            </a:r>
            <a:r>
              <a:rPr lang="de-DE" sz="1000" dirty="0" smtClean="0"/>
              <a:t>(QZ 2), sowie QZ 1, QZ 6 und QZ </a:t>
            </a:r>
            <a:r>
              <a:rPr lang="de-DE" sz="1000" dirty="0"/>
              <a:t>10 ( Listen und Selbstaus- </a:t>
            </a:r>
            <a:r>
              <a:rPr lang="de-DE" sz="1000" dirty="0" err="1"/>
              <a:t>kunftsbogen</a:t>
            </a:r>
            <a:r>
              <a:rPr lang="de-DE" sz="1000" dirty="0"/>
              <a:t>)</a:t>
            </a:r>
          </a:p>
          <a:p>
            <a:endParaRPr lang="de-DE" sz="1000" dirty="0" smtClean="0"/>
          </a:p>
        </p:txBody>
      </p:sp>
      <p:sp>
        <p:nvSpPr>
          <p:cNvPr id="70" name="Textfeld 69"/>
          <p:cNvSpPr txBox="1"/>
          <p:nvPr/>
        </p:nvSpPr>
        <p:spPr>
          <a:xfrm>
            <a:off x="2555777" y="4536689"/>
            <a:ext cx="1584176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2017</a:t>
            </a:r>
          </a:p>
          <a:p>
            <a:r>
              <a:rPr lang="de-DE" sz="1000" dirty="0" smtClean="0"/>
              <a:t>Abgabe der aktualisieren Richtlinien (QZ 4 ,5 ,7, 8), Nachweis der aktuellen Hygienebeauftragten (QZ 9)</a:t>
            </a:r>
            <a:endParaRPr lang="de-DE" sz="1000" dirty="0"/>
          </a:p>
        </p:txBody>
      </p:sp>
      <p:sp>
        <p:nvSpPr>
          <p:cNvPr id="79" name="Textfeld 78"/>
          <p:cNvSpPr txBox="1"/>
          <p:nvPr/>
        </p:nvSpPr>
        <p:spPr>
          <a:xfrm>
            <a:off x="6528091" y="4563705"/>
            <a:ext cx="1860333" cy="86177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000" b="1" u="sng" dirty="0" smtClean="0"/>
              <a:t>Dezember 2019</a:t>
            </a:r>
          </a:p>
          <a:p>
            <a:r>
              <a:rPr lang="de-DE" sz="1000" dirty="0" smtClean="0"/>
              <a:t>Abgabe der aktualisieren Richtlinien (QZ 4 ,5 ,7, 8), Nachweis  der aktuellen Hygienebeauftragten (QZ 9)</a:t>
            </a:r>
            <a:endParaRPr lang="de-DE" sz="1000" dirty="0"/>
          </a:p>
        </p:txBody>
      </p:sp>
      <p:sp>
        <p:nvSpPr>
          <p:cNvPr id="81" name="Textfeld 80"/>
          <p:cNvSpPr txBox="1"/>
          <p:nvPr/>
        </p:nvSpPr>
        <p:spPr>
          <a:xfrm>
            <a:off x="3923928" y="1556792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7884368" y="159361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u="sng" dirty="0" smtClean="0"/>
              <a:t>März 2018</a:t>
            </a:r>
          </a:p>
          <a:p>
            <a:r>
              <a:rPr lang="de-DE" sz="1000" dirty="0" smtClean="0"/>
              <a:t>Rezertifizierung</a:t>
            </a:r>
          </a:p>
          <a:p>
            <a:r>
              <a:rPr lang="de-DE" sz="1000" dirty="0"/>
              <a:t>1</a:t>
            </a:r>
            <a:r>
              <a:rPr lang="de-DE" sz="1000" dirty="0" smtClean="0"/>
              <a:t>. Pflegesiegel</a:t>
            </a:r>
          </a:p>
        </p:txBody>
      </p:sp>
    </p:spTree>
    <p:extLst>
      <p:ext uri="{BB962C8B-B14F-4D97-AF65-F5344CB8AC3E}">
        <p14:creationId xmlns:p14="http://schemas.microsoft.com/office/powerpoint/2010/main" val="398501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251520" y="2924944"/>
            <a:ext cx="8640960" cy="50405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" name="Gerade Verbindung 3"/>
          <p:cNvCxnSpPr/>
          <p:nvPr/>
        </p:nvCxnSpPr>
        <p:spPr>
          <a:xfrm>
            <a:off x="467544" y="1578058"/>
            <a:ext cx="0" cy="144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827584" y="3312000"/>
            <a:ext cx="0" cy="338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467544" y="1604700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u="sng" dirty="0" smtClean="0"/>
              <a:t>April/Mai 2016</a:t>
            </a:r>
          </a:p>
          <a:p>
            <a:r>
              <a:rPr lang="de-DE" sz="1100" dirty="0" smtClean="0"/>
              <a:t>Verleihung</a:t>
            </a:r>
          </a:p>
          <a:p>
            <a:r>
              <a:rPr lang="de-DE" sz="1100" dirty="0" smtClean="0"/>
              <a:t>2. Pflegesiegel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27584" y="5417299"/>
            <a:ext cx="1512168" cy="1446550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100" b="1" u="sng" dirty="0" smtClean="0"/>
              <a:t>Januar 2017</a:t>
            </a:r>
          </a:p>
          <a:p>
            <a:r>
              <a:rPr lang="de-DE" sz="1100" dirty="0" smtClean="0"/>
              <a:t>Abgabe des HD-Verbrauchs für 2016 (QZ 12), sowie QZ 11, QZ 14 und QZ </a:t>
            </a:r>
            <a:r>
              <a:rPr lang="de-DE" sz="1100" dirty="0"/>
              <a:t>20 </a:t>
            </a:r>
            <a:r>
              <a:rPr lang="de-DE" sz="1100" dirty="0" smtClean="0"/>
              <a:t>(Listen </a:t>
            </a:r>
            <a:r>
              <a:rPr lang="de-DE" sz="1100" dirty="0"/>
              <a:t>und Selbstaus- </a:t>
            </a:r>
            <a:r>
              <a:rPr lang="de-DE" sz="1100" dirty="0" err="1"/>
              <a:t>kunftsbogen</a:t>
            </a:r>
            <a:r>
              <a:rPr lang="de-DE" sz="1100" dirty="0"/>
              <a:t>)</a:t>
            </a:r>
          </a:p>
          <a:p>
            <a:endParaRPr lang="de-DE" sz="1100" dirty="0" smtClean="0"/>
          </a:p>
        </p:txBody>
      </p:sp>
      <p:cxnSp>
        <p:nvCxnSpPr>
          <p:cNvPr id="14" name="Gerade Verbindung 13"/>
          <p:cNvCxnSpPr/>
          <p:nvPr/>
        </p:nvCxnSpPr>
        <p:spPr>
          <a:xfrm>
            <a:off x="2555776" y="3312000"/>
            <a:ext cx="4840" cy="338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2555776" y="5438834"/>
            <a:ext cx="1476164" cy="1446550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DE" sz="1100" b="1" u="sng" dirty="0" smtClean="0"/>
              <a:t>Januar </a:t>
            </a:r>
            <a:r>
              <a:rPr lang="de-DE" sz="1100" b="1" u="sng" dirty="0"/>
              <a:t>2018</a:t>
            </a:r>
          </a:p>
          <a:p>
            <a:r>
              <a:rPr lang="de-DE" sz="1100" dirty="0"/>
              <a:t>Abgabe des HD-Verbrauchs für </a:t>
            </a:r>
            <a:r>
              <a:rPr lang="de-DE" sz="1100" dirty="0" smtClean="0"/>
              <a:t>2017 (QZ 12), sowie QZ 11, QZ 14 und QZ </a:t>
            </a:r>
            <a:r>
              <a:rPr lang="de-DE" sz="1100" dirty="0"/>
              <a:t>20 </a:t>
            </a:r>
            <a:r>
              <a:rPr lang="de-DE" sz="1100" dirty="0" smtClean="0"/>
              <a:t>(Listen </a:t>
            </a:r>
            <a:r>
              <a:rPr lang="de-DE" sz="1100" dirty="0"/>
              <a:t>und Selbstaus- </a:t>
            </a:r>
            <a:r>
              <a:rPr lang="de-DE" sz="1100" dirty="0" err="1"/>
              <a:t>kunftsbogen</a:t>
            </a:r>
            <a:r>
              <a:rPr lang="de-DE" sz="1100" dirty="0"/>
              <a:t>)</a:t>
            </a:r>
          </a:p>
          <a:p>
            <a:endParaRPr lang="de-DE" sz="1100" dirty="0"/>
          </a:p>
        </p:txBody>
      </p:sp>
      <p:cxnSp>
        <p:nvCxnSpPr>
          <p:cNvPr id="16" name="Gerade Verbindung 15"/>
          <p:cNvCxnSpPr/>
          <p:nvPr/>
        </p:nvCxnSpPr>
        <p:spPr>
          <a:xfrm>
            <a:off x="4716016" y="3312000"/>
            <a:ext cx="0" cy="338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716016" y="5417021"/>
            <a:ext cx="1440160" cy="1446550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100" b="1" u="sng" dirty="0" smtClean="0"/>
              <a:t>Januar 2019</a:t>
            </a:r>
          </a:p>
          <a:p>
            <a:r>
              <a:rPr lang="de-DE" sz="1100" dirty="0"/>
              <a:t>Abgabe</a:t>
            </a:r>
            <a:r>
              <a:rPr lang="de-DE" sz="1100" dirty="0" smtClean="0"/>
              <a:t> </a:t>
            </a:r>
            <a:r>
              <a:rPr lang="de-DE" sz="1100" dirty="0"/>
              <a:t>des</a:t>
            </a:r>
            <a:r>
              <a:rPr lang="de-DE" sz="1100" dirty="0" smtClean="0"/>
              <a:t> HD-Verbrauchs für 2018 (QZ 12), sowie QZ 11, QZ 14 und QZ 20 (Listen </a:t>
            </a:r>
            <a:r>
              <a:rPr lang="de-DE" sz="1100" dirty="0"/>
              <a:t>und Selbstaus- </a:t>
            </a:r>
            <a:r>
              <a:rPr lang="de-DE" sz="1100" dirty="0" err="1"/>
              <a:t>kunftsbogen</a:t>
            </a:r>
            <a:r>
              <a:rPr lang="de-DE" sz="1100" dirty="0"/>
              <a:t>)</a:t>
            </a:r>
          </a:p>
          <a:p>
            <a:endParaRPr lang="de-DE" sz="1100" dirty="0" smtClean="0"/>
          </a:p>
        </p:txBody>
      </p:sp>
      <p:grpSp>
        <p:nvGrpSpPr>
          <p:cNvPr id="22" name="Gruppieren 21"/>
          <p:cNvGrpSpPr/>
          <p:nvPr/>
        </p:nvGrpSpPr>
        <p:grpSpPr>
          <a:xfrm>
            <a:off x="611560" y="2924944"/>
            <a:ext cx="198772" cy="504056"/>
            <a:chOff x="611560" y="2924944"/>
            <a:chExt cx="198772" cy="504056"/>
          </a:xfrm>
        </p:grpSpPr>
        <p:sp>
          <p:nvSpPr>
            <p:cNvPr id="18" name="Parallelogramm 1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19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7973628" y="2924944"/>
            <a:ext cx="198772" cy="504056"/>
            <a:chOff x="611560" y="2924944"/>
            <a:chExt cx="198772" cy="504056"/>
          </a:xfrm>
        </p:grpSpPr>
        <p:sp>
          <p:nvSpPr>
            <p:cNvPr id="24" name="Parallelogramm 2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5" name="Gerade Verbindung 2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8028384" y="306896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alle 2 Jahre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3347864" y="1586950"/>
            <a:ext cx="0" cy="144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3347864" y="1602959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u="sng" dirty="0" smtClean="0"/>
              <a:t>April/Mai 2018</a:t>
            </a:r>
          </a:p>
          <a:p>
            <a:r>
              <a:rPr lang="de-DE" sz="1100" dirty="0" smtClean="0"/>
              <a:t>Rezertifizierung</a:t>
            </a:r>
          </a:p>
          <a:p>
            <a:r>
              <a:rPr lang="de-DE" sz="1100" dirty="0" smtClean="0"/>
              <a:t>2. Pflegesiegel</a:t>
            </a:r>
          </a:p>
        </p:txBody>
      </p:sp>
      <p:cxnSp>
        <p:nvCxnSpPr>
          <p:cNvPr id="41" name="Gerade Verbindung 40"/>
          <p:cNvCxnSpPr/>
          <p:nvPr/>
        </p:nvCxnSpPr>
        <p:spPr>
          <a:xfrm>
            <a:off x="2834302" y="3315181"/>
            <a:ext cx="0" cy="180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feld 41"/>
          <p:cNvSpPr txBox="1"/>
          <p:nvPr/>
        </p:nvSpPr>
        <p:spPr>
          <a:xfrm>
            <a:off x="2829461" y="3541365"/>
            <a:ext cx="1742539" cy="178510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100" b="1" u="sng" dirty="0" smtClean="0"/>
              <a:t>Februar 2018</a:t>
            </a:r>
          </a:p>
          <a:p>
            <a:r>
              <a:rPr lang="de-DE" sz="1100" dirty="0" smtClean="0"/>
              <a:t>Abgabe der aktualisieren Richtlinien (QZ 4 ,5 , 6, 7, 8, 13, 17, 18 und 20), der aktualisierten Verfahrens-anweisungen zu QZ 18 und 19, Nachweis der aktuellen Hygienebeauftragten (QZ 9) und Wundexperten (QZ 18) und QZ 3 Nachweis</a:t>
            </a:r>
            <a:endParaRPr lang="de-DE" sz="1100" dirty="0"/>
          </a:p>
        </p:txBody>
      </p:sp>
      <p:grpSp>
        <p:nvGrpSpPr>
          <p:cNvPr id="43" name="Gruppieren 42"/>
          <p:cNvGrpSpPr/>
          <p:nvPr/>
        </p:nvGrpSpPr>
        <p:grpSpPr>
          <a:xfrm>
            <a:off x="2339752" y="2924944"/>
            <a:ext cx="198772" cy="504056"/>
            <a:chOff x="611560" y="2924944"/>
            <a:chExt cx="198772" cy="504056"/>
          </a:xfrm>
        </p:grpSpPr>
        <p:sp>
          <p:nvSpPr>
            <p:cNvPr id="44" name="Parallelogramm 43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44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4499992" y="2924944"/>
            <a:ext cx="198772" cy="504056"/>
            <a:chOff x="611560" y="2924944"/>
            <a:chExt cx="198772" cy="504056"/>
          </a:xfrm>
        </p:grpSpPr>
        <p:sp>
          <p:nvSpPr>
            <p:cNvPr id="48" name="Parallelogramm 47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9" name="Gerade Verbindung 48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1331640" y="3058328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2017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251520" y="3058327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2016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275856" y="3068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2018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580112" y="3068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2019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6948264" y="3068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2">
                    <a:lumMod val="75000"/>
                  </a:schemeClr>
                </a:solidFill>
              </a:rPr>
              <a:t>2020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61" name="Gruppieren 60"/>
          <p:cNvGrpSpPr/>
          <p:nvPr/>
        </p:nvGrpSpPr>
        <p:grpSpPr>
          <a:xfrm>
            <a:off x="6372200" y="2924944"/>
            <a:ext cx="198772" cy="504056"/>
            <a:chOff x="611560" y="2924944"/>
            <a:chExt cx="198772" cy="504056"/>
          </a:xfrm>
        </p:grpSpPr>
        <p:sp>
          <p:nvSpPr>
            <p:cNvPr id="62" name="Parallelogramm 61"/>
            <p:cNvSpPr/>
            <p:nvPr/>
          </p:nvSpPr>
          <p:spPr>
            <a:xfrm>
              <a:off x="611560" y="2924944"/>
              <a:ext cx="198022" cy="504056"/>
            </a:xfrm>
            <a:prstGeom prst="parallelogram">
              <a:avLst>
                <a:gd name="adj" fmla="val 799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3" name="Gerade Verbindung 62"/>
            <p:cNvCxnSpPr/>
            <p:nvPr/>
          </p:nvCxnSpPr>
          <p:spPr>
            <a:xfrm flipV="1">
              <a:off x="61156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651970" y="2924944"/>
              <a:ext cx="158362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Gerade Verbindung 71"/>
          <p:cNvCxnSpPr/>
          <p:nvPr/>
        </p:nvCxnSpPr>
        <p:spPr>
          <a:xfrm>
            <a:off x="6588224" y="3295617"/>
            <a:ext cx="0" cy="3384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6588224" y="5390005"/>
            <a:ext cx="1385404" cy="1446550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100" b="1" u="sng" dirty="0" smtClean="0"/>
              <a:t>Januar 2020</a:t>
            </a:r>
          </a:p>
          <a:p>
            <a:r>
              <a:rPr lang="de-DE" sz="1100" dirty="0"/>
              <a:t>Abgabe</a:t>
            </a:r>
            <a:r>
              <a:rPr lang="de-DE" sz="1100" dirty="0" smtClean="0"/>
              <a:t> </a:t>
            </a:r>
            <a:r>
              <a:rPr lang="de-DE" sz="1100" dirty="0"/>
              <a:t>des</a:t>
            </a:r>
            <a:r>
              <a:rPr lang="de-DE" sz="1100" dirty="0" smtClean="0"/>
              <a:t> HD-Verbrauchs für 2019 (QZ 12), sowie QZ 11, QZ 14 und QZ </a:t>
            </a:r>
            <a:r>
              <a:rPr lang="de-DE" sz="1100" dirty="0"/>
              <a:t>20 </a:t>
            </a:r>
            <a:r>
              <a:rPr lang="de-DE" sz="1100" dirty="0" smtClean="0"/>
              <a:t>(Listen </a:t>
            </a:r>
            <a:r>
              <a:rPr lang="de-DE" sz="1100" dirty="0"/>
              <a:t>und Selbstaus- </a:t>
            </a:r>
            <a:r>
              <a:rPr lang="de-DE" sz="1100" dirty="0" err="1"/>
              <a:t>kunftsbogen</a:t>
            </a:r>
            <a:r>
              <a:rPr lang="de-DE" sz="1100" dirty="0"/>
              <a:t>)</a:t>
            </a:r>
          </a:p>
          <a:p>
            <a:endParaRPr lang="de-DE" sz="1100" dirty="0" smtClean="0"/>
          </a:p>
        </p:txBody>
      </p:sp>
      <p:cxnSp>
        <p:nvCxnSpPr>
          <p:cNvPr id="74" name="Gerade Verbindung 73"/>
          <p:cNvCxnSpPr/>
          <p:nvPr/>
        </p:nvCxnSpPr>
        <p:spPr>
          <a:xfrm>
            <a:off x="6809088" y="3298798"/>
            <a:ext cx="0" cy="180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feld 74"/>
          <p:cNvSpPr txBox="1"/>
          <p:nvPr/>
        </p:nvSpPr>
        <p:spPr>
          <a:xfrm>
            <a:off x="6804248" y="3514349"/>
            <a:ext cx="1800200" cy="178510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de-DE" sz="1100" b="1" u="sng" dirty="0" smtClean="0"/>
              <a:t>Februar 2020</a:t>
            </a:r>
          </a:p>
          <a:p>
            <a:r>
              <a:rPr lang="de-DE" sz="1100" dirty="0" smtClean="0"/>
              <a:t>Abgabe der aktualisieren Richtlinien (QZ 4 ,5 , 6, 7, 8, 13, 17, 18 und 20), der aktualisierten Verfahrens-anweisungen zu QZ 18 und 19, Nachweis der aktuellen Hygienebeauftragten (QZ 9) und Wundexperten (QZ 18) und QZ 3 Nachweis</a:t>
            </a:r>
            <a:endParaRPr lang="de-DE" sz="1100" dirty="0"/>
          </a:p>
        </p:txBody>
      </p:sp>
      <p:cxnSp>
        <p:nvCxnSpPr>
          <p:cNvPr id="76" name="Gerade Verbindung 75"/>
          <p:cNvCxnSpPr/>
          <p:nvPr/>
        </p:nvCxnSpPr>
        <p:spPr>
          <a:xfrm>
            <a:off x="7092280" y="1578058"/>
            <a:ext cx="0" cy="144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7092280" y="1594067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u="sng" dirty="0" smtClean="0"/>
              <a:t>April/Mai 2020</a:t>
            </a:r>
          </a:p>
          <a:p>
            <a:r>
              <a:rPr lang="de-DE" sz="1100" dirty="0" smtClean="0"/>
              <a:t>Rezertifizierung</a:t>
            </a:r>
          </a:p>
          <a:p>
            <a:r>
              <a:rPr lang="de-DE" sz="1100" dirty="0" smtClean="0"/>
              <a:t>2. Pflegesiegel</a:t>
            </a:r>
          </a:p>
        </p:txBody>
      </p:sp>
      <p:sp>
        <p:nvSpPr>
          <p:cNvPr id="78" name="Rechteck 77"/>
          <p:cNvSpPr/>
          <p:nvPr/>
        </p:nvSpPr>
        <p:spPr>
          <a:xfrm>
            <a:off x="896564" y="375047"/>
            <a:ext cx="7347844" cy="43088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200" b="1" u="sng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Zeitplan Pflegesiegel II </a:t>
            </a:r>
            <a:r>
              <a:rPr lang="de-DE" sz="2200" b="1" u="sng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– Verstetigung </a:t>
            </a:r>
            <a:r>
              <a:rPr lang="de-DE" sz="2200" b="1" u="sng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(Gruppe 1, Start:  2013</a:t>
            </a:r>
            <a:r>
              <a:rPr lang="de-DE" sz="2200" b="1" u="sng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de-DE" sz="2200" b="1" u="sng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4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865</Words>
  <Application>Microsoft Office PowerPoint</Application>
  <PresentationFormat>Bildschirmpräsentation (4:3)</PresentationFormat>
  <Paragraphs>109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Rocker, Dagmar</dc:creator>
  <cp:lastModifiedBy>Rocker, Dagmar</cp:lastModifiedBy>
  <cp:revision>39</cp:revision>
  <cp:lastPrinted>2016-02-10T10:54:24Z</cp:lastPrinted>
  <dcterms:created xsi:type="dcterms:W3CDTF">2016-01-21T10:32:14Z</dcterms:created>
  <dcterms:modified xsi:type="dcterms:W3CDTF">2016-05-27T10:04:23Z</dcterms:modified>
</cp:coreProperties>
</file>